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3" r:id="rId6"/>
    <p:sldId id="275" r:id="rId7"/>
    <p:sldId id="274" r:id="rId8"/>
    <p:sldId id="273" r:id="rId9"/>
    <p:sldId id="265" r:id="rId10"/>
    <p:sldId id="280" r:id="rId11"/>
    <p:sldId id="266" r:id="rId12"/>
    <p:sldId id="269" r:id="rId13"/>
    <p:sldId id="267" r:id="rId14"/>
    <p:sldId id="271" r:id="rId15"/>
    <p:sldId id="278" r:id="rId16"/>
    <p:sldId id="276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908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23B6-9F03-4879-8A46-02A5FF0F5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51390C-E82F-4DA4-A112-A548F8FBD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15EBF-3D57-4E5E-8F2C-9DB0A599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9BD42-EF3E-4A0D-9DE6-88C8CB1B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19C5D-E12F-463A-84CB-7A8FCA2B8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798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15281-CDDC-4E93-B79C-D7A3D149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9D5654-54F6-4361-85B3-F760CEA59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42B2C-9760-4A4E-A498-BEF557540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15183-6BF2-44E0-B732-CF08B3959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E1AED-8D4F-45E7-82D9-CDD59458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804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B5B32A-9EC8-4AD1-8FE0-929824015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2E4E60-DD42-46B3-A534-577B227DEC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26C45-7602-434C-9177-282AC0571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AC428-FF7E-4636-A390-C10557E2F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0A1FC-189E-482F-93F7-2CB10CD5F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1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B1D62-8BE4-45E1-A988-E3495284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E9BC6-86F4-403E-B442-6DFC8F70A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C672D-79C6-4BFD-A1A4-B6DEF3780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CF7ED-8BCF-45EE-9616-1635864C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8E1A3-478A-4FF8-926E-1D7A4B85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39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17182-8779-4EFC-8EBA-DA18C5D0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151AD-AB14-41D9-9031-FBE50631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C79E5-9A20-4818-A26B-414016E3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691E0-E2AA-4FE4-B970-383B56976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7594E-47E1-4D1A-BB49-6004DE807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78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296DF-3A17-4B37-A8F6-912B98F0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AE1FD-5060-43C1-9C7D-23BA1CB9D9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0C7823-B63D-4CDD-AE35-3DCA3747F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D2E69-C4DE-4468-B2F2-2D378F0E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CB206-1AFA-4998-A449-5A2A4DC5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100A7D-C092-4FC6-95BE-660014A4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4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C634-E6BD-4EF4-BB08-71540424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69997-88FB-4E0F-940F-3E2D5BCA4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7A4F1-A7CB-429B-82BD-FEF181F8B6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6E092-3213-4B59-B48A-1AFBBBE3C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392933-35A6-409A-B677-3FCF10FDF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900A5F-955C-40A8-A584-67D5B378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E0B35-DE3E-42FA-B008-D3A0779FB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FB026F-D6DD-450A-AB76-529779E58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94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C7CA-7A85-409D-A504-519DD58B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96B6F7-20E8-4CA1-AFEA-F6CD9E8F5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33608-AFA2-4E46-8062-A9087488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949C2-97EA-4E1F-9D78-0E093D309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015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74F1E-F6D0-4478-BE65-5F9C2B4F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AEC92-41CB-4EDA-8FEC-8B12F335C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EAC607-474B-41F5-A802-9D5D4EBD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9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B6AEA-227C-4015-851D-D7EF62FF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1FA61-CC3A-486E-9587-01D7979D8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889474-8CC4-4A20-AA8A-4745E3C53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57183-B788-4A5B-AE61-2B4F8FD58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EEEA4-9EC4-40DD-9979-03051C7F1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EA107-663A-4841-8209-AB985FDBE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32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86109-3CAD-4E1C-B9AC-7F0E28122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A7019-E4B5-47DC-B5C7-5212E3B6C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AC66F-D062-4E30-9300-B2DD52B4F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3DFC1-46A6-4A92-A230-7A08FC1F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A8BC4-B3C0-4D7D-AABD-40467BC1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001956-C35C-44D6-AFF8-1DF40D9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01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ACD23-BBCB-4F0B-8809-4FBC3B95C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7EC8-7EF0-47F5-8D49-0BCE03C95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6D6CD-8353-4802-B320-FE585B4D2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82EA0-685D-4BEC-B04B-2B04E0E286D7}" type="datetimeFigureOut">
              <a:rPr lang="en-GB" smtClean="0"/>
              <a:t>10/09/2024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4CADD-C9FA-4605-A716-88443A412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BAF57-C157-4765-A520-5B0627FA3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1D775-E793-4979-ADF3-EE0F14B03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14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drkieranmullan.org.uk/news/newsletter-126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CD63-A592-4DEF-AFDF-C3A78C96F5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HA QM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AD812-2819-4D95-B754-FE373F289E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05 Enrichment</a:t>
            </a:r>
          </a:p>
        </p:txBody>
      </p:sp>
    </p:spTree>
    <p:extLst>
      <p:ext uri="{BB962C8B-B14F-4D97-AF65-F5344CB8AC3E}">
        <p14:creationId xmlns:p14="http://schemas.microsoft.com/office/powerpoint/2010/main" val="4254513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49AB-9F35-498F-A42D-DEEC1CF2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6248"/>
            <a:ext cx="12192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Item 1 </a:t>
            </a:r>
          </a:p>
          <a:p>
            <a:pPr marL="0" indent="0">
              <a:buNone/>
            </a:pPr>
            <a:r>
              <a:rPr lang="en-GB" sz="2400" dirty="0"/>
              <a:t>Example email from the Director of Nantwich Museum referencing her involvement in out heat for the Great Debate, plus other schemes of involvement that impact our curriculum and our extra-curricular offer – the museum project is ongoing!</a:t>
            </a:r>
            <a:br>
              <a:rPr lang="en-GB" sz="2400" dirty="0"/>
            </a:br>
            <a:r>
              <a:rPr lang="en-GB" sz="2400" dirty="0"/>
              <a:t>(Her comments are in red)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0F489-90C9-4566-B01E-6140DAEF0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823" y="2277506"/>
            <a:ext cx="7714175" cy="43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0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49AB-9F35-498F-A42D-DEEC1CF2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6248"/>
            <a:ext cx="42466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Item 1</a:t>
            </a:r>
          </a:p>
          <a:p>
            <a:r>
              <a:rPr lang="en-GB" dirty="0"/>
              <a:t>Seeks partnerships – Nantwich museum and Crewe heritage officer emails (see right, my text in white and response in red).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1C438-1F3C-4F55-98A8-4D32D385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678" y="134449"/>
            <a:ext cx="7714175" cy="43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4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49AB-9F35-498F-A42D-DEEC1CF2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6248"/>
            <a:ext cx="5719482" cy="531424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2600" b="1" dirty="0"/>
              <a:t>Item 1</a:t>
            </a:r>
          </a:p>
          <a:p>
            <a:pPr>
              <a:lnSpc>
                <a:spcPct val="110000"/>
              </a:lnSpc>
            </a:pPr>
            <a:r>
              <a:rPr lang="en-GB" sz="2600" dirty="0"/>
              <a:t>Seeking and contributing outside of the school – participation in a Debate Mate competition judged by the local MP – evidence to the right, source: </a:t>
            </a:r>
            <a:r>
              <a:rPr lang="en-GB" sz="2600" dirty="0">
                <a:hlinkClick r:id="rId2"/>
              </a:rPr>
              <a:t>https://www.drkieranmullan.org.uk/news/newsletter-126</a:t>
            </a:r>
            <a:endParaRPr lang="en-GB" sz="2600" dirty="0"/>
          </a:p>
          <a:p>
            <a:pPr>
              <a:lnSpc>
                <a:spcPct val="110000"/>
              </a:lnSpc>
            </a:pPr>
            <a:r>
              <a:rPr lang="en-GB" sz="2600" dirty="0"/>
              <a:t>This included extra-curricular training for a wider group of pupils, prior to the smaller group attending the event itself.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5DEF1-2D87-4479-AECB-BEB3F0AC4F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56" t="11895" r="22059" b="6275"/>
          <a:stretch/>
        </p:blipFill>
        <p:spPr>
          <a:xfrm>
            <a:off x="6096000" y="-1"/>
            <a:ext cx="6212542" cy="642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02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DB7D30-F7EC-49DA-8707-008AA6B98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6050"/>
            <a:ext cx="10164594" cy="1971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1BBC4-26AF-4500-9C83-75B63B93C3A4}"/>
              </a:ext>
            </a:extLst>
          </p:cNvPr>
          <p:cNvSpPr txBox="1"/>
          <p:nvPr/>
        </p:nvSpPr>
        <p:spPr>
          <a:xfrm>
            <a:off x="915837" y="-23812"/>
            <a:ext cx="109009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600" b="1" dirty="0"/>
              <a:t>Item 2</a:t>
            </a:r>
          </a:p>
          <a:p>
            <a:pPr marL="0" indent="0">
              <a:buNone/>
            </a:pPr>
            <a:r>
              <a:rPr lang="en-GB" sz="1600" dirty="0"/>
              <a:t>We instigated and hosted a meeting of the local network of History teachers in summer 2023 – the first for several years – see example of email sending minutes out and an example response.</a:t>
            </a:r>
            <a:br>
              <a:rPr lang="en-GB" sz="1600" dirty="0"/>
            </a:br>
            <a:r>
              <a:rPr lang="en-GB" sz="1600" dirty="0"/>
              <a:t>As a follow-up, we were visited by a Head of History from another local school who was seeking good practice and discussion focused on the curriculum.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E3307-083C-4CA0-98C0-EC62B62F9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685"/>
          <a:stretch/>
        </p:blipFill>
        <p:spPr>
          <a:xfrm>
            <a:off x="0" y="1236685"/>
            <a:ext cx="9777046" cy="2605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1BD02-FD2B-4AAC-88F9-59F14E173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100" y="3517481"/>
            <a:ext cx="3762900" cy="1971950"/>
          </a:xfrm>
          <a:prstGeom prst="rect">
            <a:avLst/>
          </a:prstGeom>
          <a:ln w="38100" cap="sq">
            <a:solidFill>
              <a:schemeClr val="tx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946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D8DDAC-2CD8-4D02-A751-E0E6066DE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98" y="1596509"/>
            <a:ext cx="7209145" cy="3322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02D7EA-A247-47A0-9579-ECF998DC85E8}"/>
              </a:ext>
            </a:extLst>
          </p:cNvPr>
          <p:cNvSpPr txBox="1"/>
          <p:nvPr/>
        </p:nvSpPr>
        <p:spPr>
          <a:xfrm>
            <a:off x="502598" y="450742"/>
            <a:ext cx="6597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b="1" dirty="0"/>
              <a:t>Item 3</a:t>
            </a:r>
          </a:p>
          <a:p>
            <a:pPr marL="0" indent="0">
              <a:buNone/>
            </a:pPr>
            <a:r>
              <a:rPr lang="en-GB" dirty="0" err="1"/>
              <a:t>Shavington</a:t>
            </a:r>
            <a:r>
              <a:rPr lang="en-GB" dirty="0"/>
              <a:t> Academy history department is consistently chosen by local ITT providers for trainee placements.</a:t>
            </a:r>
          </a:p>
        </p:txBody>
      </p:sp>
    </p:spTree>
    <p:extLst>
      <p:ext uri="{BB962C8B-B14F-4D97-AF65-F5344CB8AC3E}">
        <p14:creationId xmlns:p14="http://schemas.microsoft.com/office/powerpoint/2010/main" val="1850775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49AB-9F35-498F-A42D-DEEC1CF2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6248"/>
            <a:ext cx="115267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Item 1</a:t>
            </a:r>
          </a:p>
          <a:p>
            <a:r>
              <a:rPr lang="en-GB" dirty="0"/>
              <a:t>Example email after we hosted a local heat for the HA’s “Great Debate” competition.  The teacher of the winner and another entrant, from </a:t>
            </a:r>
            <a:r>
              <a:rPr lang="en-GB" dirty="0" err="1"/>
              <a:t>Malbank</a:t>
            </a:r>
            <a:r>
              <a:rPr lang="en-GB" dirty="0"/>
              <a:t> School in Nantwich, sent this email.</a:t>
            </a:r>
          </a:p>
          <a:p>
            <a:r>
              <a:rPr lang="en-GB" dirty="0"/>
              <a:t>We are hosting this event again in January 2023.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E81A24-A80C-49E7-B8CE-F4529F3F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29" y="3801032"/>
            <a:ext cx="11107700" cy="21338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B6019A-E7B5-EF2B-8738-778A3D5EC609}"/>
              </a:ext>
            </a:extLst>
          </p:cNvPr>
          <p:cNvSpPr/>
          <p:nvPr/>
        </p:nvSpPr>
        <p:spPr>
          <a:xfrm>
            <a:off x="2407920" y="4754880"/>
            <a:ext cx="934720" cy="25270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822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1BBC4-26AF-4500-9C83-75B63B93C3A4}"/>
              </a:ext>
            </a:extLst>
          </p:cNvPr>
          <p:cNvSpPr txBox="1"/>
          <p:nvPr/>
        </p:nvSpPr>
        <p:spPr>
          <a:xfrm>
            <a:off x="-1" y="443567"/>
            <a:ext cx="120894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/>
              <a:t>Item 2</a:t>
            </a:r>
          </a:p>
          <a:p>
            <a:r>
              <a:rPr lang="en-GB" sz="4000" dirty="0"/>
              <a:t>Example feedback from pupil voice and parent voice re extra-curricular offer, on next two slides.</a:t>
            </a:r>
          </a:p>
        </p:txBody>
      </p:sp>
    </p:spTree>
    <p:extLst>
      <p:ext uri="{BB962C8B-B14F-4D97-AF65-F5344CB8AC3E}">
        <p14:creationId xmlns:p14="http://schemas.microsoft.com/office/powerpoint/2010/main" val="410001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24E3A1-1F63-4FCE-BD15-76A68A6AF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88" y="95022"/>
            <a:ext cx="4081463" cy="2100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44E812-6EF8-462F-9DA8-A7731791D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14" y="2281385"/>
            <a:ext cx="4088537" cy="4576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46B671-6B6E-4E17-B5FA-888EB240A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451" y="0"/>
            <a:ext cx="3540000" cy="42730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73BC1E-733B-49B5-BB42-CF89F880F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9451" y="4699273"/>
            <a:ext cx="3770798" cy="19085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29A63-1E56-4A7C-AD5E-63E281FC5432}"/>
              </a:ext>
            </a:extLst>
          </p:cNvPr>
          <p:cNvSpPr txBox="1"/>
          <p:nvPr/>
        </p:nvSpPr>
        <p:spPr>
          <a:xfrm>
            <a:off x="8160248" y="0"/>
            <a:ext cx="3911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5.1</a:t>
            </a:r>
          </a:p>
          <a:p>
            <a:r>
              <a:rPr lang="en-GB" dirty="0"/>
              <a:t>Feedback from pupils after residential trip to Berlin </a:t>
            </a:r>
            <a:r>
              <a:rPr lang="en-GB"/>
              <a:t>in autumn 2022.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1516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84C7-45BD-409E-A9C0-1659A6DEC4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983B8-F116-4E8B-B8E3-85347F62FA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B31097-9C24-4193-A0DE-FED673C1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418"/>
            <a:ext cx="5505450" cy="5105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6751B-27A0-416C-A727-D43FDD0EB605}"/>
              </a:ext>
            </a:extLst>
          </p:cNvPr>
          <p:cNvSpPr txBox="1"/>
          <p:nvPr/>
        </p:nvSpPr>
        <p:spPr>
          <a:xfrm>
            <a:off x="0" y="0"/>
            <a:ext cx="12071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5.1</a:t>
            </a:r>
          </a:p>
          <a:p>
            <a:r>
              <a:rPr lang="en-GB" dirty="0"/>
              <a:t>Unedited results from a parent voice survey sent to parents of all Year 11 pupils of subjects in our faculty in June 2023.</a:t>
            </a:r>
          </a:p>
        </p:txBody>
      </p:sp>
    </p:spTree>
    <p:extLst>
      <p:ext uri="{BB962C8B-B14F-4D97-AF65-F5344CB8AC3E}">
        <p14:creationId xmlns:p14="http://schemas.microsoft.com/office/powerpoint/2010/main" val="1538267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49AB-9F35-498F-A42D-DEEC1CF2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869" y="-49530"/>
            <a:ext cx="1125415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Item 1 – Example displays in classrooms bespoke to GCSE exam units with other links to lower school, supporting chronological understanding and organisation of pupils’ thought.</a:t>
            </a:r>
            <a:endParaRPr lang="en-GB" b="1" dirty="0">
              <a:highlight>
                <a:srgbClr val="FFFF00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BE8147-EB29-49BF-8921-DC6E9BBA4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23" b="24509"/>
          <a:stretch/>
        </p:blipFill>
        <p:spPr>
          <a:xfrm>
            <a:off x="6603023" y="4140409"/>
            <a:ext cx="5484749" cy="26992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72BEADE-D1A8-4A13-96CD-7BC010C31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38" b="33820"/>
          <a:stretch/>
        </p:blipFill>
        <p:spPr bwMode="auto">
          <a:xfrm>
            <a:off x="104228" y="4492102"/>
            <a:ext cx="6056932" cy="228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2A42A22-8572-4AFF-B1A7-863B1FB35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6" t="27273" r="4455" b="25000"/>
          <a:stretch/>
        </p:blipFill>
        <p:spPr>
          <a:xfrm>
            <a:off x="104228" y="1219008"/>
            <a:ext cx="7494632" cy="2921401"/>
          </a:xfrm>
          <a:prstGeom prst="rect">
            <a:avLst/>
          </a:prstGeom>
        </p:spPr>
      </p:pic>
      <p:pic>
        <p:nvPicPr>
          <p:cNvPr id="10" name="Picture 2" descr="Image preview">
            <a:extLst>
              <a:ext uri="{FF2B5EF4-FFF2-40B4-BE49-F238E27FC236}">
                <a16:creationId xmlns:a16="http://schemas.microsoft.com/office/drawing/2014/main" id="{7BC4364C-038D-4CC7-92AC-FCAC89FCD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r="11667" b="9359"/>
          <a:stretch/>
        </p:blipFill>
        <p:spPr bwMode="auto">
          <a:xfrm>
            <a:off x="7745065" y="1072382"/>
            <a:ext cx="4342707" cy="292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87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58D8F4-F71F-43B0-A8E8-7EE582425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" t="15556" b="15686"/>
          <a:stretch/>
        </p:blipFill>
        <p:spPr>
          <a:xfrm>
            <a:off x="5655226" y="3429000"/>
            <a:ext cx="6536774" cy="3471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2A022-1133-4C79-80A4-3D7D35A60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67" t="23530" b="21857"/>
          <a:stretch/>
        </p:blipFill>
        <p:spPr>
          <a:xfrm>
            <a:off x="0" y="569664"/>
            <a:ext cx="8115300" cy="3551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31BBC4-26AF-4500-9C83-75B63B93C3A4}"/>
              </a:ext>
            </a:extLst>
          </p:cNvPr>
          <p:cNvSpPr txBox="1"/>
          <p:nvPr/>
        </p:nvSpPr>
        <p:spPr>
          <a:xfrm>
            <a:off x="1019908" y="-49530"/>
            <a:ext cx="108321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/>
              <a:t>Item 2 – Example displays in the wider school</a:t>
            </a:r>
          </a:p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BA552-321F-4D9F-ADC6-E89B46EBB7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27" t="27320" r="11582" b="23287"/>
          <a:stretch/>
        </p:blipFill>
        <p:spPr>
          <a:xfrm>
            <a:off x="131678" y="3482255"/>
            <a:ext cx="5964322" cy="30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5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D11FA1-F000-48D1-9EA4-ED619401A952}"/>
              </a:ext>
            </a:extLst>
          </p:cNvPr>
          <p:cNvSpPr txBox="1"/>
          <p:nvPr/>
        </p:nvSpPr>
        <p:spPr>
          <a:xfrm>
            <a:off x="8507504" y="1402541"/>
            <a:ext cx="35410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Evidence of a distinct and separate area of the website for History department information, curriculum overviews and revision guides.</a:t>
            </a:r>
          </a:p>
          <a:p>
            <a:pPr marL="285750" indent="-285750">
              <a:buFontTx/>
              <a:buChar char="-"/>
            </a:pPr>
            <a:endParaRPr lang="en-GB" sz="14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053542-D7F9-4675-A4F4-B83385A0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5.3 - Website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A31E38-0417-4ED6-9D17-2FB835DB2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2031"/>
            <a:ext cx="8520935" cy="4448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AAE902-9809-44AC-A820-2A50F0978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479" y="3762689"/>
            <a:ext cx="4603086" cy="306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11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98F4-2E5E-4051-9734-F2B9B005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99806"/>
            <a:ext cx="10515600" cy="1325563"/>
          </a:xfrm>
        </p:spPr>
        <p:txBody>
          <a:bodyPr/>
          <a:lstStyle/>
          <a:p>
            <a:r>
              <a:rPr lang="en-GB" dirty="0"/>
              <a:t>5.3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649AB-9F35-498F-A42D-DEEC1CF22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6248"/>
            <a:ext cx="58117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Item 1</a:t>
            </a:r>
          </a:p>
          <a:p>
            <a:r>
              <a:rPr lang="en-GB" dirty="0"/>
              <a:t>Examples of how the History faculty contributes to communications: screenshots from Twitter, and one recent example of the Academy Newsletter: </a:t>
            </a:r>
            <a:r>
              <a:rPr lang="en-GB" i="1" dirty="0">
                <a:solidFill>
                  <a:srgbClr val="0070C0"/>
                </a:solidFill>
              </a:rPr>
              <a:t>“5.3 Newsletter July 2023.pdf”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26EEE8-2381-4094-8C9A-385A7DF2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542" y="262776"/>
            <a:ext cx="3521287" cy="2485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B5FF7-C00F-4AC5-AF3F-B34D1672F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207" y="2748725"/>
            <a:ext cx="2973750" cy="4109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0902F-B53E-4FD7-930C-606C9AAA5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474" y="3961992"/>
            <a:ext cx="3408733" cy="26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bookType xmlns="afe720fa-808f-4bd3-a6d5-a34dfa26b771" xsi:nil="true"/>
    <FolderType xmlns="afe720fa-808f-4bd3-a6d5-a34dfa26b771" xsi:nil="true"/>
    <Invited_Leaders xmlns="afe720fa-808f-4bd3-a6d5-a34dfa26b771" xsi:nil="true"/>
    <TaxCatchAll xmlns="3c0b5572-6716-4c5b-9d93-6e48fee3f696" xsi:nil="true"/>
    <Distribution_Groups xmlns="afe720fa-808f-4bd3-a6d5-a34dfa26b771" xsi:nil="true"/>
    <TeamsChannelId xmlns="afe720fa-808f-4bd3-a6d5-a34dfa26b771" xsi:nil="true"/>
    <Math_Settings xmlns="afe720fa-808f-4bd3-a6d5-a34dfa26b771" xsi:nil="true"/>
    <Members xmlns="afe720fa-808f-4bd3-a6d5-a34dfa26b771">
      <UserInfo>
        <DisplayName/>
        <AccountId xsi:nil="true"/>
        <AccountType/>
      </UserInfo>
    </Members>
    <Self_Registration_Enabled xmlns="afe720fa-808f-4bd3-a6d5-a34dfa26b771" xsi:nil="true"/>
    <AppVersion xmlns="afe720fa-808f-4bd3-a6d5-a34dfa26b771" xsi:nil="true"/>
    <IsNotebookLocked xmlns="afe720fa-808f-4bd3-a6d5-a34dfa26b771" xsi:nil="true"/>
    <DefaultSectionNames xmlns="afe720fa-808f-4bd3-a6d5-a34dfa26b771" xsi:nil="true"/>
    <Is_Collaboration_Space_Locked xmlns="afe720fa-808f-4bd3-a6d5-a34dfa26b771" xsi:nil="true"/>
    <Templates xmlns="afe720fa-808f-4bd3-a6d5-a34dfa26b771" xsi:nil="true"/>
    <Member_Groups xmlns="afe720fa-808f-4bd3-a6d5-a34dfa26b771">
      <UserInfo>
        <DisplayName/>
        <AccountId xsi:nil="true"/>
        <AccountType/>
      </UserInfo>
    </Member_Groups>
    <Has_Leaders_Only_SectionGroup xmlns="afe720fa-808f-4bd3-a6d5-a34dfa26b771" xsi:nil="true"/>
    <lcf76f155ced4ddcb4097134ff3c332f xmlns="afe720fa-808f-4bd3-a6d5-a34dfa26b771">
      <Terms xmlns="http://schemas.microsoft.com/office/infopath/2007/PartnerControls"/>
    </lcf76f155ced4ddcb4097134ff3c332f>
    <Invited_Members xmlns="afe720fa-808f-4bd3-a6d5-a34dfa26b771" xsi:nil="true"/>
    <CultureName xmlns="afe720fa-808f-4bd3-a6d5-a34dfa26b771" xsi:nil="true"/>
    <Owner xmlns="afe720fa-808f-4bd3-a6d5-a34dfa26b771">
      <UserInfo>
        <DisplayName/>
        <AccountId xsi:nil="true"/>
        <AccountType/>
      </UserInfo>
    </Owner>
    <Leaders xmlns="afe720fa-808f-4bd3-a6d5-a34dfa26b771">
      <UserInfo>
        <DisplayName/>
        <AccountId xsi:nil="true"/>
        <AccountType/>
      </UserInfo>
    </Leaders>
    <LMS_Mappings xmlns="afe720fa-808f-4bd3-a6d5-a34dfa26b77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1E2ECBB0582344AF7BD973941883DE" ma:contentTypeVersion="39" ma:contentTypeDescription="Create a new document." ma:contentTypeScope="" ma:versionID="dfd44ccd787cbd01eb1740d007a3aeca">
  <xsd:schema xmlns:xsd="http://www.w3.org/2001/XMLSchema" xmlns:xs="http://www.w3.org/2001/XMLSchema" xmlns:p="http://schemas.microsoft.com/office/2006/metadata/properties" xmlns:ns2="afe720fa-808f-4bd3-a6d5-a34dfa26b771" xmlns:ns3="3c0b5572-6716-4c5b-9d93-6e48fee3f696" targetNamespace="http://schemas.microsoft.com/office/2006/metadata/properties" ma:root="true" ma:fieldsID="fec9aab142958c0e76e6af9c6bac9948" ns2:_="" ns3:_="">
    <xsd:import namespace="afe720fa-808f-4bd3-a6d5-a34dfa26b771"/>
    <xsd:import namespace="3c0b5572-6716-4c5b-9d93-6e48fee3f696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e720fa-808f-4bd3-a6d5-a34dfa26b771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9eb7be05-cd1c-4710-aa08-fb1b8e101e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4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0b5572-6716-4c5b-9d93-6e48fee3f696" elementFormDefault="qualified">
    <xsd:import namespace="http://schemas.microsoft.com/office/2006/documentManagement/types"/>
    <xsd:import namespace="http://schemas.microsoft.com/office/infopath/2007/PartnerControls"/>
    <xsd:element name="SharedWithUsers" ma:index="3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1" nillable="true" ma:displayName="Taxonomy Catch All Column" ma:hidden="true" ma:list="{c58d39f8-5eb0-4466-aeb5-9f48ab35a6e1}" ma:internalName="TaxCatchAll" ma:showField="CatchAllData" ma:web="3c0b5572-6716-4c5b-9d93-6e48fee3f6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5130EA-8518-4B0F-AC0C-15C47163FC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FD0A1B-D4E9-4079-BAF0-1C46D7B7D618}">
  <ds:schemaRefs>
    <ds:schemaRef ds:uri="3c0b5572-6716-4c5b-9d93-6e48fee3f696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elements/1.1/"/>
    <ds:schemaRef ds:uri="afe720fa-808f-4bd3-a6d5-a34dfa26b771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D404D1-3682-43FF-99EB-D6D9662CD4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e720fa-808f-4bd3-a6d5-a34dfa26b771"/>
    <ds:schemaRef ds:uri="3c0b5572-6716-4c5b-9d93-6e48fee3f6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433</Words>
  <Application>Microsoft Office PowerPoint</Application>
  <PresentationFormat>Widescreen</PresentationFormat>
  <Paragraphs>37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HA QM</vt:lpstr>
      <vt:lpstr>5.1</vt:lpstr>
      <vt:lpstr>5.1</vt:lpstr>
      <vt:lpstr>PowerPoint Presentation</vt:lpstr>
      <vt:lpstr>PowerPoint Presentation</vt:lpstr>
      <vt:lpstr>5.2</vt:lpstr>
      <vt:lpstr>5.2</vt:lpstr>
      <vt:lpstr>5.3 - Website</vt:lpstr>
      <vt:lpstr>5.3</vt:lpstr>
      <vt:lpstr>5.4</vt:lpstr>
      <vt:lpstr>5.5</vt:lpstr>
      <vt:lpstr>5.5</vt:lpstr>
      <vt:lpstr>5.5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 QM</dc:title>
  <dc:creator>GDavey</dc:creator>
  <cp:lastModifiedBy>Melanie Jones</cp:lastModifiedBy>
  <cp:revision>11</cp:revision>
  <dcterms:created xsi:type="dcterms:W3CDTF">2023-06-06T14:01:56Z</dcterms:created>
  <dcterms:modified xsi:type="dcterms:W3CDTF">2024-09-10T11:20:08Z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0x010100BC1E2ECBB0582344AF7BD973941883DE</vt:lpwstr>
  </property>
  <property fmtid="{D5CDD505-2E9C-101B-9397-08002B2CF9AE}" pid="3" name="MediaServiceImageTags">
    <vt:lpwstr/>
  </property>
</Properties>
</file>