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3" r:id="rId6"/>
    <p:sldId id="265" r:id="rId7"/>
    <p:sldId id="269" r:id="rId8"/>
    <p:sldId id="271" r:id="rId9"/>
    <p:sldId id="266" r:id="rId10"/>
    <p:sldId id="264"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p:scale>
          <a:sx n="59" d="100"/>
          <a:sy n="59" d="100"/>
        </p:scale>
        <p:origin x="964" y="3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23B6-9F03-4879-8A46-02A5FF0F58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351390C-E82F-4DA4-A112-A548F8FBDF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4515EBF-3D57-4E5E-8F2C-9DB0A5999806}"/>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5" name="Footer Placeholder 4">
            <a:extLst>
              <a:ext uri="{FF2B5EF4-FFF2-40B4-BE49-F238E27FC236}">
                <a16:creationId xmlns:a16="http://schemas.microsoft.com/office/drawing/2014/main" id="{2F79BD42-EF3E-4A0D-9DE6-88C8CB1B42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219C5D-E12F-463A-84CB-7A8FCA2B811A}"/>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3203798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15281-CDDC-4E93-B79C-D7A3D1499FC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39D5654-54F6-4361-85B3-F760CEA59F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542B2C-9760-4A4E-A498-BEF55754033D}"/>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5" name="Footer Placeholder 4">
            <a:extLst>
              <a:ext uri="{FF2B5EF4-FFF2-40B4-BE49-F238E27FC236}">
                <a16:creationId xmlns:a16="http://schemas.microsoft.com/office/drawing/2014/main" id="{5F315183-6BF2-44E0-B732-CF08B3959B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1E1AED-8D4F-45E7-82D9-CDD5945861A4}"/>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1298804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B5B32A-9EC8-4AD1-8FE0-9298240155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2E4E60-DD42-46B3-A534-577B227DEC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626C45-7602-434C-9177-282AC05717CA}"/>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5" name="Footer Placeholder 4">
            <a:extLst>
              <a:ext uri="{FF2B5EF4-FFF2-40B4-BE49-F238E27FC236}">
                <a16:creationId xmlns:a16="http://schemas.microsoft.com/office/drawing/2014/main" id="{059AC428-FF7E-4636-A390-C10557E2F7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80A1FC-189E-482F-93F7-2CB10CD5F3DD}"/>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1623117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B1D62-8BE4-45E1-A988-E349528487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7E9BC6-86F4-403E-B442-6DFC8F70A9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2C672D-79C6-4BFD-A1A4-B6DEF3780694}"/>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5" name="Footer Placeholder 4">
            <a:extLst>
              <a:ext uri="{FF2B5EF4-FFF2-40B4-BE49-F238E27FC236}">
                <a16:creationId xmlns:a16="http://schemas.microsoft.com/office/drawing/2014/main" id="{63FCF7ED-8BCF-45EE-9616-1635864CA7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A8E1A3-478A-4FF8-926E-1D7A4B85E7D0}"/>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2963390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17182-8779-4EFC-8EBA-DA18C5D052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21151AD-AB14-41D9-9031-FBE5063191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C79E5-9A20-4818-A26B-414016E35AF8}"/>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5" name="Footer Placeholder 4">
            <a:extLst>
              <a:ext uri="{FF2B5EF4-FFF2-40B4-BE49-F238E27FC236}">
                <a16:creationId xmlns:a16="http://schemas.microsoft.com/office/drawing/2014/main" id="{2E4691E0-E2AA-4FE4-B970-383B56976C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E7594E-47E1-4D1A-BB49-6004DE807561}"/>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3609785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96DF-3A17-4B37-A8F6-912B98F0D4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8AE1FD-5060-43C1-9C7D-23BA1CB9D9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A0C7823-B63D-4CDD-AE35-3DCA3747FB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B5D2E69-C4DE-4468-B2F2-2D378F0E0F9E}"/>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6" name="Footer Placeholder 5">
            <a:extLst>
              <a:ext uri="{FF2B5EF4-FFF2-40B4-BE49-F238E27FC236}">
                <a16:creationId xmlns:a16="http://schemas.microsoft.com/office/drawing/2014/main" id="{F42CB206-1AFA-4998-A449-5A2A4DC59F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100A7D-C092-4FC6-95BE-660014A43D46}"/>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1686147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3C634-E6BD-4EF4-BB08-71540424D79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669997-88FB-4E0F-940F-3E2D5BCA49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47A4F1-A7CB-429B-82BD-FEF181F8B6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5C6E092-3213-4B59-B48A-1AFBBBE3C5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392933-35A6-409A-B677-3FCF10FDF1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900A5F-955C-40A8-A584-67D5B3781ADB}"/>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8" name="Footer Placeholder 7">
            <a:extLst>
              <a:ext uri="{FF2B5EF4-FFF2-40B4-BE49-F238E27FC236}">
                <a16:creationId xmlns:a16="http://schemas.microsoft.com/office/drawing/2014/main" id="{3CCE0B35-DE3E-42FA-B008-D3A0779FB3E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5FB026F-D6DD-450A-AB76-529779E5820D}"/>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2268944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8C7CA-7A85-409D-A504-519DD58BCFC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896B6F7-20E8-4CA1-AFEA-F6CD9E8F5ABC}"/>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4" name="Footer Placeholder 3">
            <a:extLst>
              <a:ext uri="{FF2B5EF4-FFF2-40B4-BE49-F238E27FC236}">
                <a16:creationId xmlns:a16="http://schemas.microsoft.com/office/drawing/2014/main" id="{99733608-AFA2-4E46-8062-A908748852F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3B949C2-97EA-4E1F-9D78-0E093D309796}"/>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2214015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374F1E-F6D0-4478-BE65-5F9C2B4F13A4}"/>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3" name="Footer Placeholder 2">
            <a:extLst>
              <a:ext uri="{FF2B5EF4-FFF2-40B4-BE49-F238E27FC236}">
                <a16:creationId xmlns:a16="http://schemas.microsoft.com/office/drawing/2014/main" id="{7E8AEC92-41CB-4EDA-8FEC-8B12F335CC6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EEAC607-474B-41F5-A802-9D5D4EBDFE3B}"/>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397899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B6AEA-227C-4015-851D-D7EF62FFD3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31FA61-CC3A-486E-9587-01D7979D89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C889474-8CC4-4A20-AA8A-4745E3C533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D57183-B788-4A5B-AE61-2B4F8FD58CE6}"/>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6" name="Footer Placeholder 5">
            <a:extLst>
              <a:ext uri="{FF2B5EF4-FFF2-40B4-BE49-F238E27FC236}">
                <a16:creationId xmlns:a16="http://schemas.microsoft.com/office/drawing/2014/main" id="{B76EEEA4-9EC4-40DD-9979-03051C7F1C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0EA107-663A-4841-8209-AB985FDBEFCC}"/>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4007326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86109-3CAD-4E1C-B9AC-7F0E281222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40A7019-E4B5-47DC-B5C7-5212E3B6CB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BAAC66F-D062-4E30-9300-B2DD52B4FE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3DFC1-46A6-4A92-A230-7A08FC1F340A}"/>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6" name="Footer Placeholder 5">
            <a:extLst>
              <a:ext uri="{FF2B5EF4-FFF2-40B4-BE49-F238E27FC236}">
                <a16:creationId xmlns:a16="http://schemas.microsoft.com/office/drawing/2014/main" id="{24FA8BC4-B3C0-4D7D-AABD-40467BC131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D001956-C35C-44D6-AFF8-1DF40D9B4AA8}"/>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1684018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6ACD23-BBCB-4F0B-8809-4FBC3B95C3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9A7EC8-7EF0-47F5-8D49-0BCE03C952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D6D6CD-8353-4802-B320-FE585B4D24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782EA0-685D-4BEC-B04B-2B04E0E286D7}" type="datetimeFigureOut">
              <a:rPr lang="en-GB" smtClean="0"/>
              <a:t>10/09/2024</a:t>
            </a:fld>
            <a:endParaRPr lang="en-GB"/>
          </a:p>
        </p:txBody>
      </p:sp>
      <p:sp>
        <p:nvSpPr>
          <p:cNvPr id="5" name="Footer Placeholder 4">
            <a:extLst>
              <a:ext uri="{FF2B5EF4-FFF2-40B4-BE49-F238E27FC236}">
                <a16:creationId xmlns:a16="http://schemas.microsoft.com/office/drawing/2014/main" id="{D634CADD-C9FA-4605-A716-88443A4128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3DBAF57-C157-4765-A520-5B0627FA36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E1D775-E793-4979-ADF3-EE0F14B03FDC}" type="slidenum">
              <a:rPr lang="en-GB" smtClean="0"/>
              <a:t>‹#›</a:t>
            </a:fld>
            <a:endParaRPr lang="en-GB"/>
          </a:p>
        </p:txBody>
      </p:sp>
    </p:spTree>
    <p:extLst>
      <p:ext uri="{BB962C8B-B14F-4D97-AF65-F5344CB8AC3E}">
        <p14:creationId xmlns:p14="http://schemas.microsoft.com/office/powerpoint/2010/main" val="2997143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FCD63-A592-4DEF-AFDF-C3A78C96F5EF}"/>
              </a:ext>
            </a:extLst>
          </p:cNvPr>
          <p:cNvSpPr>
            <a:spLocks noGrp="1"/>
          </p:cNvSpPr>
          <p:nvPr>
            <p:ph type="ctrTitle"/>
          </p:nvPr>
        </p:nvSpPr>
        <p:spPr/>
        <p:txBody>
          <a:bodyPr/>
          <a:lstStyle/>
          <a:p>
            <a:r>
              <a:rPr lang="en-GB" dirty="0"/>
              <a:t>HA QM</a:t>
            </a:r>
          </a:p>
        </p:txBody>
      </p:sp>
      <p:sp>
        <p:nvSpPr>
          <p:cNvPr id="3" name="Subtitle 2">
            <a:extLst>
              <a:ext uri="{FF2B5EF4-FFF2-40B4-BE49-F238E27FC236}">
                <a16:creationId xmlns:a16="http://schemas.microsoft.com/office/drawing/2014/main" id="{F41AD812-2819-4D95-B754-FE373F289EF5}"/>
              </a:ext>
            </a:extLst>
          </p:cNvPr>
          <p:cNvSpPr>
            <a:spLocks noGrp="1"/>
          </p:cNvSpPr>
          <p:nvPr>
            <p:ph type="subTitle" idx="1"/>
          </p:nvPr>
        </p:nvSpPr>
        <p:spPr/>
        <p:txBody>
          <a:bodyPr/>
          <a:lstStyle/>
          <a:p>
            <a:r>
              <a:rPr lang="en-GB"/>
              <a:t>04 Achievement</a:t>
            </a:r>
            <a:endParaRPr lang="en-GB" dirty="0"/>
          </a:p>
          <a:p>
            <a:endParaRPr lang="en-GB" dirty="0"/>
          </a:p>
        </p:txBody>
      </p:sp>
    </p:spTree>
    <p:extLst>
      <p:ext uri="{BB962C8B-B14F-4D97-AF65-F5344CB8AC3E}">
        <p14:creationId xmlns:p14="http://schemas.microsoft.com/office/powerpoint/2010/main" val="4254513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298F4-2E5E-4051-9734-F2B9B0053B8A}"/>
              </a:ext>
            </a:extLst>
          </p:cNvPr>
          <p:cNvSpPr>
            <a:spLocks noGrp="1"/>
          </p:cNvSpPr>
          <p:nvPr>
            <p:ph type="title"/>
          </p:nvPr>
        </p:nvSpPr>
        <p:spPr>
          <a:xfrm>
            <a:off x="0" y="-399806"/>
            <a:ext cx="10515600" cy="1325563"/>
          </a:xfrm>
        </p:spPr>
        <p:txBody>
          <a:bodyPr/>
          <a:lstStyle/>
          <a:p>
            <a:r>
              <a:rPr lang="en-GB" dirty="0"/>
              <a:t>4.1</a:t>
            </a:r>
          </a:p>
        </p:txBody>
      </p:sp>
      <p:sp>
        <p:nvSpPr>
          <p:cNvPr id="3" name="Content Placeholder 2">
            <a:extLst>
              <a:ext uri="{FF2B5EF4-FFF2-40B4-BE49-F238E27FC236}">
                <a16:creationId xmlns:a16="http://schemas.microsoft.com/office/drawing/2014/main" id="{7B9649AB-9F35-498F-A42D-DEEC1CF225E6}"/>
              </a:ext>
            </a:extLst>
          </p:cNvPr>
          <p:cNvSpPr>
            <a:spLocks noGrp="1"/>
          </p:cNvSpPr>
          <p:nvPr>
            <p:ph idx="1"/>
          </p:nvPr>
        </p:nvSpPr>
        <p:spPr>
          <a:xfrm>
            <a:off x="0" y="656248"/>
            <a:ext cx="5811715" cy="4351338"/>
          </a:xfrm>
        </p:spPr>
        <p:txBody>
          <a:bodyPr>
            <a:normAutofit/>
          </a:bodyPr>
          <a:lstStyle/>
          <a:p>
            <a:pPr marL="0" indent="0">
              <a:buNone/>
            </a:pPr>
            <a:r>
              <a:rPr lang="en-GB" b="1" dirty="0"/>
              <a:t>Item 1</a:t>
            </a:r>
          </a:p>
          <a:p>
            <a:r>
              <a:rPr lang="en-GB" dirty="0"/>
              <a:t>Exam results over time – consistently outstanding results for pupils across all groups.</a:t>
            </a:r>
          </a:p>
          <a:p>
            <a:r>
              <a:rPr lang="en-GB" dirty="0"/>
              <a:t>Use SISRA P8 data from 2022 as not available for 2023 yet.</a:t>
            </a:r>
          </a:p>
        </p:txBody>
      </p:sp>
      <p:pic>
        <p:nvPicPr>
          <p:cNvPr id="7" name="Picture 6">
            <a:extLst>
              <a:ext uri="{FF2B5EF4-FFF2-40B4-BE49-F238E27FC236}">
                <a16:creationId xmlns:a16="http://schemas.microsoft.com/office/drawing/2014/main" id="{422F4759-92BD-456C-8737-738FED3DFAF7}"/>
              </a:ext>
            </a:extLst>
          </p:cNvPr>
          <p:cNvPicPr/>
          <p:nvPr/>
        </p:nvPicPr>
        <p:blipFill rotWithShape="1">
          <a:blip r:embed="rId2">
            <a:extLst>
              <a:ext uri="{28A0092B-C50C-407E-A947-70E740481C1C}">
                <a14:useLocalDpi xmlns:a14="http://schemas.microsoft.com/office/drawing/2010/main" val="0"/>
              </a:ext>
            </a:extLst>
          </a:blip>
          <a:srcRect l="10545" t="31478" r="54852" b="44250"/>
          <a:stretch/>
        </p:blipFill>
        <p:spPr bwMode="auto">
          <a:xfrm>
            <a:off x="477287" y="5225221"/>
            <a:ext cx="3604224" cy="1447800"/>
          </a:xfrm>
          <a:prstGeom prst="rect">
            <a:avLst/>
          </a:prstGeom>
          <a:ln>
            <a:noFill/>
          </a:ln>
          <a:extLst>
            <a:ext uri="{53640926-AAD7-44D8-BBD7-CCE9431645EC}">
              <a14:shadowObscured xmlns:a14="http://schemas.microsoft.com/office/drawing/2010/main"/>
            </a:ext>
          </a:extLst>
        </p:spPr>
      </p:pic>
      <p:grpSp>
        <p:nvGrpSpPr>
          <p:cNvPr id="19" name="Group 18">
            <a:extLst>
              <a:ext uri="{FF2B5EF4-FFF2-40B4-BE49-F238E27FC236}">
                <a16:creationId xmlns:a16="http://schemas.microsoft.com/office/drawing/2014/main" id="{F5889F84-9607-4591-8547-DA34BACE8F1A}"/>
              </a:ext>
            </a:extLst>
          </p:cNvPr>
          <p:cNvGrpSpPr/>
          <p:nvPr/>
        </p:nvGrpSpPr>
        <p:grpSpPr>
          <a:xfrm>
            <a:off x="461376" y="3559786"/>
            <a:ext cx="3620135" cy="1447800"/>
            <a:chOff x="302662" y="3865685"/>
            <a:chExt cx="3620135" cy="1447800"/>
          </a:xfrm>
        </p:grpSpPr>
        <p:grpSp>
          <p:nvGrpSpPr>
            <p:cNvPr id="16" name="Group 15">
              <a:extLst>
                <a:ext uri="{FF2B5EF4-FFF2-40B4-BE49-F238E27FC236}">
                  <a16:creationId xmlns:a16="http://schemas.microsoft.com/office/drawing/2014/main" id="{22B4EEBA-E673-4432-852B-D0B1B15DD668}"/>
                </a:ext>
              </a:extLst>
            </p:cNvPr>
            <p:cNvGrpSpPr/>
            <p:nvPr/>
          </p:nvGrpSpPr>
          <p:grpSpPr>
            <a:xfrm>
              <a:off x="302662" y="3865685"/>
              <a:ext cx="3620135" cy="1447800"/>
              <a:chOff x="346978" y="3865685"/>
              <a:chExt cx="3620135" cy="1447800"/>
            </a:xfrm>
          </p:grpSpPr>
          <p:pic>
            <p:nvPicPr>
              <p:cNvPr id="6" name="Picture 5">
                <a:extLst>
                  <a:ext uri="{FF2B5EF4-FFF2-40B4-BE49-F238E27FC236}">
                    <a16:creationId xmlns:a16="http://schemas.microsoft.com/office/drawing/2014/main" id="{C3478ED1-B835-46B7-9071-48E3499A4D2F}"/>
                  </a:ext>
                </a:extLst>
              </p:cNvPr>
              <p:cNvPicPr/>
              <p:nvPr/>
            </p:nvPicPr>
            <p:blipFill rotWithShape="1">
              <a:blip r:embed="rId3">
                <a:extLst>
                  <a:ext uri="{28A0092B-C50C-407E-A947-70E740481C1C}">
                    <a14:useLocalDpi xmlns:a14="http://schemas.microsoft.com/office/drawing/2010/main" val="0"/>
                  </a:ext>
                </a:extLst>
              </a:blip>
              <a:srcRect l="10007" t="31007" r="54853" b="44014"/>
              <a:stretch/>
            </p:blipFill>
            <p:spPr bwMode="auto">
              <a:xfrm>
                <a:off x="346978" y="3865685"/>
                <a:ext cx="3620135" cy="1447800"/>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7B67AE67-5914-4B2F-818E-A407E1336E9A}"/>
                  </a:ext>
                </a:extLst>
              </p:cNvPr>
              <p:cNvPicPr>
                <a:picLocks noChangeAspect="1"/>
              </p:cNvPicPr>
              <p:nvPr/>
            </p:nvPicPr>
            <p:blipFill>
              <a:blip r:embed="rId4"/>
              <a:stretch>
                <a:fillRect/>
              </a:stretch>
            </p:blipFill>
            <p:spPr>
              <a:xfrm>
                <a:off x="1467560" y="4931374"/>
                <a:ext cx="323895" cy="152421"/>
              </a:xfrm>
              <a:prstGeom prst="rect">
                <a:avLst/>
              </a:prstGeom>
            </p:spPr>
          </p:pic>
          <p:pic>
            <p:nvPicPr>
              <p:cNvPr id="13" name="Picture 12">
                <a:extLst>
                  <a:ext uri="{FF2B5EF4-FFF2-40B4-BE49-F238E27FC236}">
                    <a16:creationId xmlns:a16="http://schemas.microsoft.com/office/drawing/2014/main" id="{E37B77D3-EB19-4F07-90D9-10E459B8EAD5}"/>
                  </a:ext>
                </a:extLst>
              </p:cNvPr>
              <p:cNvPicPr>
                <a:picLocks noChangeAspect="1"/>
              </p:cNvPicPr>
              <p:nvPr/>
            </p:nvPicPr>
            <p:blipFill>
              <a:blip r:embed="rId5"/>
              <a:stretch>
                <a:fillRect/>
              </a:stretch>
            </p:blipFill>
            <p:spPr>
              <a:xfrm>
                <a:off x="1788707" y="4925314"/>
                <a:ext cx="352474" cy="133369"/>
              </a:xfrm>
              <a:prstGeom prst="rect">
                <a:avLst/>
              </a:prstGeom>
            </p:spPr>
          </p:pic>
          <p:pic>
            <p:nvPicPr>
              <p:cNvPr id="15" name="Picture 14">
                <a:extLst>
                  <a:ext uri="{FF2B5EF4-FFF2-40B4-BE49-F238E27FC236}">
                    <a16:creationId xmlns:a16="http://schemas.microsoft.com/office/drawing/2014/main" id="{81DE4AB0-E7C9-4815-8811-726C3A5C200D}"/>
                  </a:ext>
                </a:extLst>
              </p:cNvPr>
              <p:cNvPicPr>
                <a:picLocks noChangeAspect="1"/>
              </p:cNvPicPr>
              <p:nvPr/>
            </p:nvPicPr>
            <p:blipFill>
              <a:blip r:embed="rId6"/>
              <a:stretch>
                <a:fillRect/>
              </a:stretch>
            </p:blipFill>
            <p:spPr>
              <a:xfrm>
                <a:off x="2176533" y="4913055"/>
                <a:ext cx="304843" cy="171474"/>
              </a:xfrm>
              <a:prstGeom prst="rect">
                <a:avLst/>
              </a:prstGeom>
            </p:spPr>
          </p:pic>
        </p:grpSp>
        <p:pic>
          <p:nvPicPr>
            <p:cNvPr id="18" name="Picture 17">
              <a:extLst>
                <a:ext uri="{FF2B5EF4-FFF2-40B4-BE49-F238E27FC236}">
                  <a16:creationId xmlns:a16="http://schemas.microsoft.com/office/drawing/2014/main" id="{E53CEFAA-133A-4849-8124-90EC91E2D09A}"/>
                </a:ext>
              </a:extLst>
            </p:cNvPr>
            <p:cNvPicPr>
              <a:picLocks noChangeAspect="1"/>
            </p:cNvPicPr>
            <p:nvPr/>
          </p:nvPicPr>
          <p:blipFill>
            <a:blip r:embed="rId7"/>
            <a:stretch>
              <a:fillRect/>
            </a:stretch>
          </p:blipFill>
          <p:spPr>
            <a:xfrm>
              <a:off x="2519121" y="4923315"/>
              <a:ext cx="228632" cy="133369"/>
            </a:xfrm>
            <a:prstGeom prst="rect">
              <a:avLst/>
            </a:prstGeom>
          </p:spPr>
        </p:pic>
      </p:grpSp>
    </p:spTree>
    <p:extLst>
      <p:ext uri="{BB962C8B-B14F-4D97-AF65-F5344CB8AC3E}">
        <p14:creationId xmlns:p14="http://schemas.microsoft.com/office/powerpoint/2010/main" val="3516822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298F4-2E5E-4051-9734-F2B9B0053B8A}"/>
              </a:ext>
            </a:extLst>
          </p:cNvPr>
          <p:cNvSpPr>
            <a:spLocks noGrp="1"/>
          </p:cNvSpPr>
          <p:nvPr>
            <p:ph type="title"/>
          </p:nvPr>
        </p:nvSpPr>
        <p:spPr>
          <a:xfrm>
            <a:off x="0" y="-399806"/>
            <a:ext cx="10515600" cy="1325563"/>
          </a:xfrm>
        </p:spPr>
        <p:txBody>
          <a:bodyPr/>
          <a:lstStyle/>
          <a:p>
            <a:r>
              <a:rPr lang="en-GB" dirty="0"/>
              <a:t>4.2</a:t>
            </a:r>
          </a:p>
        </p:txBody>
      </p:sp>
      <p:sp>
        <p:nvSpPr>
          <p:cNvPr id="3" name="Content Placeholder 2">
            <a:extLst>
              <a:ext uri="{FF2B5EF4-FFF2-40B4-BE49-F238E27FC236}">
                <a16:creationId xmlns:a16="http://schemas.microsoft.com/office/drawing/2014/main" id="{7B9649AB-9F35-498F-A42D-DEEC1CF225E6}"/>
              </a:ext>
            </a:extLst>
          </p:cNvPr>
          <p:cNvSpPr>
            <a:spLocks noGrp="1"/>
          </p:cNvSpPr>
          <p:nvPr>
            <p:ph idx="1"/>
          </p:nvPr>
        </p:nvSpPr>
        <p:spPr>
          <a:xfrm>
            <a:off x="0" y="656248"/>
            <a:ext cx="10691446" cy="4351338"/>
          </a:xfrm>
        </p:spPr>
        <p:txBody>
          <a:bodyPr>
            <a:normAutofit/>
          </a:bodyPr>
          <a:lstStyle/>
          <a:p>
            <a:pPr marL="0" indent="0">
              <a:buNone/>
            </a:pPr>
            <a:r>
              <a:rPr lang="en-GB" b="1" dirty="0"/>
              <a:t>Item 1</a:t>
            </a:r>
          </a:p>
          <a:p>
            <a:r>
              <a:rPr lang="en-GB" i="1" dirty="0">
                <a:solidFill>
                  <a:srgbClr val="0070C0"/>
                </a:solidFill>
              </a:rPr>
              <a:t>“4.2 History DC2 Departmental Achievement Analysis”</a:t>
            </a:r>
            <a:br>
              <a:rPr lang="en-GB" dirty="0"/>
            </a:br>
            <a:r>
              <a:rPr lang="en-GB" dirty="0"/>
              <a:t>Example achievement meeting record, showing the formal record of analysis that is carried out 3 times a year.</a:t>
            </a:r>
          </a:p>
        </p:txBody>
      </p:sp>
    </p:spTree>
    <p:extLst>
      <p:ext uri="{BB962C8B-B14F-4D97-AF65-F5344CB8AC3E}">
        <p14:creationId xmlns:p14="http://schemas.microsoft.com/office/powerpoint/2010/main" val="3352879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298F4-2E5E-4051-9734-F2B9B0053B8A}"/>
              </a:ext>
            </a:extLst>
          </p:cNvPr>
          <p:cNvSpPr>
            <a:spLocks noGrp="1"/>
          </p:cNvSpPr>
          <p:nvPr>
            <p:ph type="title"/>
          </p:nvPr>
        </p:nvSpPr>
        <p:spPr>
          <a:xfrm>
            <a:off x="0" y="-399806"/>
            <a:ext cx="10515600" cy="1325563"/>
          </a:xfrm>
        </p:spPr>
        <p:txBody>
          <a:bodyPr/>
          <a:lstStyle/>
          <a:p>
            <a:r>
              <a:rPr lang="en-GB" dirty="0"/>
              <a:t>4.2</a:t>
            </a:r>
          </a:p>
        </p:txBody>
      </p:sp>
      <p:sp>
        <p:nvSpPr>
          <p:cNvPr id="5" name="TextBox 4">
            <a:extLst>
              <a:ext uri="{FF2B5EF4-FFF2-40B4-BE49-F238E27FC236}">
                <a16:creationId xmlns:a16="http://schemas.microsoft.com/office/drawing/2014/main" id="{8031BBC4-26AF-4500-9C83-75B63B93C3A4}"/>
              </a:ext>
            </a:extLst>
          </p:cNvPr>
          <p:cNvSpPr txBox="1"/>
          <p:nvPr/>
        </p:nvSpPr>
        <p:spPr>
          <a:xfrm>
            <a:off x="1770185" y="62920"/>
            <a:ext cx="12291646" cy="400110"/>
          </a:xfrm>
          <a:prstGeom prst="rect">
            <a:avLst/>
          </a:prstGeom>
          <a:noFill/>
        </p:spPr>
        <p:txBody>
          <a:bodyPr wrap="square">
            <a:spAutoFit/>
          </a:bodyPr>
          <a:lstStyle/>
          <a:p>
            <a:pPr marL="0" indent="0">
              <a:buNone/>
            </a:pPr>
            <a:r>
              <a:rPr lang="en-GB" sz="2000" b="1" dirty="0"/>
              <a:t>Item 2 </a:t>
            </a:r>
            <a:r>
              <a:rPr lang="en-GB" sz="2000" dirty="0"/>
              <a:t>Tracking spreadsheet shows example of monitoring:</a:t>
            </a:r>
          </a:p>
        </p:txBody>
      </p:sp>
      <p:pic>
        <p:nvPicPr>
          <p:cNvPr id="6" name="Picture 5">
            <a:extLst>
              <a:ext uri="{FF2B5EF4-FFF2-40B4-BE49-F238E27FC236}">
                <a16:creationId xmlns:a16="http://schemas.microsoft.com/office/drawing/2014/main" id="{CDED32DE-2190-4F64-B189-1C3DEAAEB023}"/>
              </a:ext>
            </a:extLst>
          </p:cNvPr>
          <p:cNvPicPr>
            <a:picLocks noChangeAspect="1"/>
          </p:cNvPicPr>
          <p:nvPr/>
        </p:nvPicPr>
        <p:blipFill>
          <a:blip r:embed="rId2"/>
          <a:stretch>
            <a:fillRect/>
          </a:stretch>
        </p:blipFill>
        <p:spPr>
          <a:xfrm>
            <a:off x="1457640" y="2224672"/>
            <a:ext cx="5982535" cy="4696480"/>
          </a:xfrm>
          <a:prstGeom prst="rect">
            <a:avLst/>
          </a:prstGeom>
        </p:spPr>
      </p:pic>
      <p:sp>
        <p:nvSpPr>
          <p:cNvPr id="8" name="TextBox 7">
            <a:extLst>
              <a:ext uri="{FF2B5EF4-FFF2-40B4-BE49-F238E27FC236}">
                <a16:creationId xmlns:a16="http://schemas.microsoft.com/office/drawing/2014/main" id="{922DB4BC-D2D7-4F2F-B7E2-E712E078ED33}"/>
              </a:ext>
            </a:extLst>
          </p:cNvPr>
          <p:cNvSpPr txBox="1"/>
          <p:nvPr/>
        </p:nvSpPr>
        <p:spPr>
          <a:xfrm>
            <a:off x="0" y="1760802"/>
            <a:ext cx="1459522" cy="1200329"/>
          </a:xfrm>
          <a:prstGeom prst="rect">
            <a:avLst/>
          </a:prstGeom>
          <a:noFill/>
        </p:spPr>
        <p:txBody>
          <a:bodyPr wrap="square" rtlCol="0">
            <a:spAutoFit/>
          </a:bodyPr>
          <a:lstStyle/>
          <a:p>
            <a:r>
              <a:rPr lang="en-GB" dirty="0"/>
              <a:t>Pupils suggested for tutoring</a:t>
            </a:r>
            <a:br>
              <a:rPr lang="en-GB" dirty="0"/>
            </a:br>
            <a:r>
              <a:rPr lang="en-GB" dirty="0"/>
              <a:t>(anonymised)</a:t>
            </a:r>
          </a:p>
        </p:txBody>
      </p:sp>
      <p:sp>
        <p:nvSpPr>
          <p:cNvPr id="9" name="TextBox 8">
            <a:extLst>
              <a:ext uri="{FF2B5EF4-FFF2-40B4-BE49-F238E27FC236}">
                <a16:creationId xmlns:a16="http://schemas.microsoft.com/office/drawing/2014/main" id="{A14439C5-16E5-4811-BF14-FF71055904AA}"/>
              </a:ext>
            </a:extLst>
          </p:cNvPr>
          <p:cNvSpPr txBox="1"/>
          <p:nvPr/>
        </p:nvSpPr>
        <p:spPr>
          <a:xfrm>
            <a:off x="1573823" y="1128976"/>
            <a:ext cx="2672862" cy="923330"/>
          </a:xfrm>
          <a:prstGeom prst="rect">
            <a:avLst/>
          </a:prstGeom>
          <a:noFill/>
        </p:spPr>
        <p:txBody>
          <a:bodyPr wrap="square" rtlCol="0">
            <a:spAutoFit/>
          </a:bodyPr>
          <a:lstStyle/>
          <a:p>
            <a:r>
              <a:rPr lang="en-GB" dirty="0"/>
              <a:t>Did they attend? (Whole school system meant not all could attend History)</a:t>
            </a:r>
          </a:p>
        </p:txBody>
      </p:sp>
      <p:sp>
        <p:nvSpPr>
          <p:cNvPr id="10" name="TextBox 9">
            <a:extLst>
              <a:ext uri="{FF2B5EF4-FFF2-40B4-BE49-F238E27FC236}">
                <a16:creationId xmlns:a16="http://schemas.microsoft.com/office/drawing/2014/main" id="{29584E8F-011E-42CD-871D-EA58581B885D}"/>
              </a:ext>
            </a:extLst>
          </p:cNvPr>
          <p:cNvSpPr txBox="1"/>
          <p:nvPr/>
        </p:nvSpPr>
        <p:spPr>
          <a:xfrm>
            <a:off x="4526156" y="1044268"/>
            <a:ext cx="3852913" cy="923330"/>
          </a:xfrm>
          <a:prstGeom prst="rect">
            <a:avLst/>
          </a:prstGeom>
          <a:noFill/>
        </p:spPr>
        <p:txBody>
          <a:bodyPr wrap="square" rtlCol="0">
            <a:spAutoFit/>
          </a:bodyPr>
          <a:lstStyle/>
          <a:p>
            <a:r>
              <a:rPr lang="en-GB" dirty="0"/>
              <a:t>Did they improve their score on USA essay question from September assessment to January mock exam?</a:t>
            </a:r>
          </a:p>
        </p:txBody>
      </p:sp>
      <p:sp>
        <p:nvSpPr>
          <p:cNvPr id="11" name="TextBox 10">
            <a:extLst>
              <a:ext uri="{FF2B5EF4-FFF2-40B4-BE49-F238E27FC236}">
                <a16:creationId xmlns:a16="http://schemas.microsoft.com/office/drawing/2014/main" id="{39562C0A-2C5B-491D-A8D7-FF8D7ED370C4}"/>
              </a:ext>
            </a:extLst>
          </p:cNvPr>
          <p:cNvSpPr txBox="1"/>
          <p:nvPr/>
        </p:nvSpPr>
        <p:spPr>
          <a:xfrm>
            <a:off x="8897814" y="2063439"/>
            <a:ext cx="2751993" cy="1200329"/>
          </a:xfrm>
          <a:prstGeom prst="rect">
            <a:avLst/>
          </a:prstGeom>
          <a:noFill/>
          <a:ln>
            <a:solidFill>
              <a:srgbClr val="FF0000"/>
            </a:solidFill>
          </a:ln>
        </p:spPr>
        <p:txBody>
          <a:bodyPr wrap="square" rtlCol="0">
            <a:spAutoFit/>
          </a:bodyPr>
          <a:lstStyle/>
          <a:p>
            <a:r>
              <a:rPr lang="en-GB" dirty="0"/>
              <a:t>Further analysis of mock exam scores and identification of further interventions</a:t>
            </a:r>
          </a:p>
        </p:txBody>
      </p:sp>
      <p:cxnSp>
        <p:nvCxnSpPr>
          <p:cNvPr id="13" name="Straight Arrow Connector 12">
            <a:extLst>
              <a:ext uri="{FF2B5EF4-FFF2-40B4-BE49-F238E27FC236}">
                <a16:creationId xmlns:a16="http://schemas.microsoft.com/office/drawing/2014/main" id="{1D020ADD-F2D1-45CF-B530-471ED8B46E16}"/>
              </a:ext>
            </a:extLst>
          </p:cNvPr>
          <p:cNvCxnSpPr/>
          <p:nvPr/>
        </p:nvCxnSpPr>
        <p:spPr>
          <a:xfrm>
            <a:off x="1028700" y="2863658"/>
            <a:ext cx="428940" cy="2576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B6B535FD-6DAC-45AD-9085-8475111FCC7E}"/>
              </a:ext>
            </a:extLst>
          </p:cNvPr>
          <p:cNvCxnSpPr>
            <a:cxnSpLocks/>
          </p:cNvCxnSpPr>
          <p:nvPr/>
        </p:nvCxnSpPr>
        <p:spPr>
          <a:xfrm flipH="1">
            <a:off x="2646485" y="2009684"/>
            <a:ext cx="67406" cy="5752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074DA3BC-8798-4F01-8EF9-11816FDD66E2}"/>
              </a:ext>
            </a:extLst>
          </p:cNvPr>
          <p:cNvCxnSpPr>
            <a:cxnSpLocks/>
          </p:cNvCxnSpPr>
          <p:nvPr/>
        </p:nvCxnSpPr>
        <p:spPr>
          <a:xfrm flipH="1">
            <a:off x="3786553" y="1923500"/>
            <a:ext cx="861540" cy="5079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Rectangle: Rounded Corners 17">
            <a:extLst>
              <a:ext uri="{FF2B5EF4-FFF2-40B4-BE49-F238E27FC236}">
                <a16:creationId xmlns:a16="http://schemas.microsoft.com/office/drawing/2014/main" id="{D8BA7871-C60F-48C8-84B3-768911FF9BC3}"/>
              </a:ext>
            </a:extLst>
          </p:cNvPr>
          <p:cNvSpPr/>
          <p:nvPr/>
        </p:nvSpPr>
        <p:spPr>
          <a:xfrm>
            <a:off x="3900854" y="2139964"/>
            <a:ext cx="3852913" cy="47180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ED0EF615-B946-4ABE-847F-25D850520757}"/>
              </a:ext>
            </a:extLst>
          </p:cNvPr>
          <p:cNvCxnSpPr>
            <a:cxnSpLocks/>
          </p:cNvCxnSpPr>
          <p:nvPr/>
        </p:nvCxnSpPr>
        <p:spPr>
          <a:xfrm flipH="1">
            <a:off x="7809974" y="2606047"/>
            <a:ext cx="1087840" cy="189907"/>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03139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298F4-2E5E-4051-9734-F2B9B0053B8A}"/>
              </a:ext>
            </a:extLst>
          </p:cNvPr>
          <p:cNvSpPr>
            <a:spLocks noGrp="1"/>
          </p:cNvSpPr>
          <p:nvPr>
            <p:ph type="title"/>
          </p:nvPr>
        </p:nvSpPr>
        <p:spPr>
          <a:xfrm>
            <a:off x="0" y="-399806"/>
            <a:ext cx="10515600" cy="1325563"/>
          </a:xfrm>
        </p:spPr>
        <p:txBody>
          <a:bodyPr/>
          <a:lstStyle/>
          <a:p>
            <a:r>
              <a:rPr lang="en-GB" dirty="0"/>
              <a:t>4.3</a:t>
            </a:r>
          </a:p>
        </p:txBody>
      </p:sp>
      <p:sp>
        <p:nvSpPr>
          <p:cNvPr id="3" name="Content Placeholder 2">
            <a:extLst>
              <a:ext uri="{FF2B5EF4-FFF2-40B4-BE49-F238E27FC236}">
                <a16:creationId xmlns:a16="http://schemas.microsoft.com/office/drawing/2014/main" id="{7B9649AB-9F35-498F-A42D-DEEC1CF225E6}"/>
              </a:ext>
            </a:extLst>
          </p:cNvPr>
          <p:cNvSpPr>
            <a:spLocks noGrp="1"/>
          </p:cNvSpPr>
          <p:nvPr>
            <p:ph idx="1"/>
          </p:nvPr>
        </p:nvSpPr>
        <p:spPr>
          <a:xfrm>
            <a:off x="0" y="656248"/>
            <a:ext cx="12192000" cy="4351338"/>
          </a:xfrm>
        </p:spPr>
        <p:txBody>
          <a:bodyPr>
            <a:normAutofit/>
          </a:bodyPr>
          <a:lstStyle/>
          <a:p>
            <a:pPr marL="0" indent="0">
              <a:buNone/>
            </a:pPr>
            <a:r>
              <a:rPr lang="en-GB" sz="2000" b="1" dirty="0"/>
              <a:t>Item 1</a:t>
            </a:r>
          </a:p>
          <a:p>
            <a:pPr marL="0" indent="0">
              <a:buNone/>
            </a:pPr>
            <a:r>
              <a:rPr lang="en-GB" sz="2000" dirty="0"/>
              <a:t>Staff create schemas, knowledge organisers and “golden ticket” sheets that are bespoke for that unit in terms of substantive knowledge and disciplinary concepts, guiding pupils to organise their thoughts and work continuously.</a:t>
            </a:r>
          </a:p>
          <a:p>
            <a:pPr marL="0" indent="0">
              <a:buNone/>
            </a:pPr>
            <a:r>
              <a:rPr lang="en-GB" sz="2000" dirty="0"/>
              <a:t>These are adapted each year based on analysis of pupil performance, changing pedagogy and content, and department priorities.</a:t>
            </a:r>
          </a:p>
        </p:txBody>
      </p:sp>
      <p:pic>
        <p:nvPicPr>
          <p:cNvPr id="6" name="Picture 5">
            <a:extLst>
              <a:ext uri="{FF2B5EF4-FFF2-40B4-BE49-F238E27FC236}">
                <a16:creationId xmlns:a16="http://schemas.microsoft.com/office/drawing/2014/main" id="{FB679135-8560-4ADE-8067-E79736CA8BAF}"/>
              </a:ext>
            </a:extLst>
          </p:cNvPr>
          <p:cNvPicPr>
            <a:picLocks noChangeAspect="1"/>
          </p:cNvPicPr>
          <p:nvPr/>
        </p:nvPicPr>
        <p:blipFill rotWithShape="1">
          <a:blip r:embed="rId2">
            <a:extLst>
              <a:ext uri="{28A0092B-C50C-407E-A947-70E740481C1C}">
                <a14:useLocalDpi xmlns:a14="http://schemas.microsoft.com/office/drawing/2010/main" val="0"/>
              </a:ext>
            </a:extLst>
          </a:blip>
          <a:srcRect l="22211" r="18942"/>
          <a:stretch/>
        </p:blipFill>
        <p:spPr>
          <a:xfrm>
            <a:off x="0" y="3143249"/>
            <a:ext cx="3886201" cy="3714751"/>
          </a:xfrm>
          <a:prstGeom prst="rect">
            <a:avLst/>
          </a:prstGeom>
        </p:spPr>
      </p:pic>
      <p:sp>
        <p:nvSpPr>
          <p:cNvPr id="7" name="TextBox 6">
            <a:extLst>
              <a:ext uri="{FF2B5EF4-FFF2-40B4-BE49-F238E27FC236}">
                <a16:creationId xmlns:a16="http://schemas.microsoft.com/office/drawing/2014/main" id="{2C1F5EB2-6457-4541-83A8-35CD259AFD71}"/>
              </a:ext>
            </a:extLst>
          </p:cNvPr>
          <p:cNvSpPr txBox="1"/>
          <p:nvPr/>
        </p:nvSpPr>
        <p:spPr>
          <a:xfrm>
            <a:off x="0" y="2681584"/>
            <a:ext cx="3886201"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sz="1200" dirty="0"/>
              <a:t>Example of a GCSE Cold War “golden ticket” sheet annotated by a pupil specific to exam requirements.</a:t>
            </a:r>
          </a:p>
        </p:txBody>
      </p:sp>
      <p:pic>
        <p:nvPicPr>
          <p:cNvPr id="5" name="Picture 4">
            <a:extLst>
              <a:ext uri="{FF2B5EF4-FFF2-40B4-BE49-F238E27FC236}">
                <a16:creationId xmlns:a16="http://schemas.microsoft.com/office/drawing/2014/main" id="{F6133211-119D-467C-96B0-F934BD8E83B6}"/>
              </a:ext>
            </a:extLst>
          </p:cNvPr>
          <p:cNvPicPr>
            <a:picLocks noChangeAspect="1"/>
          </p:cNvPicPr>
          <p:nvPr/>
        </p:nvPicPr>
        <p:blipFill rotWithShape="1">
          <a:blip r:embed="rId3">
            <a:extLst>
              <a:ext uri="{28A0092B-C50C-407E-A947-70E740481C1C}">
                <a14:useLocalDpi xmlns:a14="http://schemas.microsoft.com/office/drawing/2010/main" val="0"/>
              </a:ext>
            </a:extLst>
          </a:blip>
          <a:srcRect l="24303" r="2212"/>
          <a:stretch/>
        </p:blipFill>
        <p:spPr>
          <a:xfrm rot="10800000">
            <a:off x="4367323" y="3070817"/>
            <a:ext cx="4947615" cy="3787183"/>
          </a:xfrm>
          <a:prstGeom prst="rect">
            <a:avLst/>
          </a:prstGeom>
        </p:spPr>
      </p:pic>
      <p:sp>
        <p:nvSpPr>
          <p:cNvPr id="11" name="TextBox 10">
            <a:extLst>
              <a:ext uri="{FF2B5EF4-FFF2-40B4-BE49-F238E27FC236}">
                <a16:creationId xmlns:a16="http://schemas.microsoft.com/office/drawing/2014/main" id="{FDDA77A5-1548-48D6-B88E-A91E557FB669}"/>
              </a:ext>
            </a:extLst>
          </p:cNvPr>
          <p:cNvSpPr txBox="1"/>
          <p:nvPr/>
        </p:nvSpPr>
        <p:spPr>
          <a:xfrm>
            <a:off x="4367323" y="2681583"/>
            <a:ext cx="4947615"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sz="1200" dirty="0"/>
              <a:t>Example of a GCSE American Society “golden ticket” sheet annotated by a pupil specific to exam requirements.</a:t>
            </a:r>
          </a:p>
        </p:txBody>
      </p:sp>
    </p:spTree>
    <p:extLst>
      <p:ext uri="{BB962C8B-B14F-4D97-AF65-F5344CB8AC3E}">
        <p14:creationId xmlns:p14="http://schemas.microsoft.com/office/powerpoint/2010/main" val="1993338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298F4-2E5E-4051-9734-F2B9B0053B8A}"/>
              </a:ext>
            </a:extLst>
          </p:cNvPr>
          <p:cNvSpPr>
            <a:spLocks noGrp="1"/>
          </p:cNvSpPr>
          <p:nvPr>
            <p:ph type="title"/>
          </p:nvPr>
        </p:nvSpPr>
        <p:spPr>
          <a:xfrm>
            <a:off x="0" y="-399806"/>
            <a:ext cx="10515600" cy="1325563"/>
          </a:xfrm>
        </p:spPr>
        <p:txBody>
          <a:bodyPr/>
          <a:lstStyle/>
          <a:p>
            <a:r>
              <a:rPr lang="en-GB" dirty="0"/>
              <a:t>4.3</a:t>
            </a:r>
          </a:p>
        </p:txBody>
      </p:sp>
      <p:sp>
        <p:nvSpPr>
          <p:cNvPr id="3" name="Content Placeholder 2">
            <a:extLst>
              <a:ext uri="{FF2B5EF4-FFF2-40B4-BE49-F238E27FC236}">
                <a16:creationId xmlns:a16="http://schemas.microsoft.com/office/drawing/2014/main" id="{7B9649AB-9F35-498F-A42D-DEEC1CF225E6}"/>
              </a:ext>
            </a:extLst>
          </p:cNvPr>
          <p:cNvSpPr>
            <a:spLocks noGrp="1"/>
          </p:cNvSpPr>
          <p:nvPr>
            <p:ph idx="1"/>
          </p:nvPr>
        </p:nvSpPr>
        <p:spPr>
          <a:xfrm>
            <a:off x="0" y="656248"/>
            <a:ext cx="12192000" cy="4351338"/>
          </a:xfrm>
        </p:spPr>
        <p:txBody>
          <a:bodyPr>
            <a:normAutofit/>
          </a:bodyPr>
          <a:lstStyle/>
          <a:p>
            <a:pPr marL="0" indent="0">
              <a:buNone/>
            </a:pPr>
            <a:r>
              <a:rPr lang="en-GB" sz="2000" b="1" dirty="0"/>
              <a:t>Item 1 continued</a:t>
            </a:r>
          </a:p>
        </p:txBody>
      </p:sp>
      <p:pic>
        <p:nvPicPr>
          <p:cNvPr id="9" name="Picture 8">
            <a:extLst>
              <a:ext uri="{FF2B5EF4-FFF2-40B4-BE49-F238E27FC236}">
                <a16:creationId xmlns:a16="http://schemas.microsoft.com/office/drawing/2014/main" id="{8BB3FD81-F7E7-4D74-A1C5-D613ECA03DBE}"/>
              </a:ext>
            </a:extLst>
          </p:cNvPr>
          <p:cNvPicPr>
            <a:picLocks noChangeAspect="1"/>
          </p:cNvPicPr>
          <p:nvPr/>
        </p:nvPicPr>
        <p:blipFill>
          <a:blip r:embed="rId2"/>
          <a:stretch>
            <a:fillRect/>
          </a:stretch>
        </p:blipFill>
        <p:spPr>
          <a:xfrm>
            <a:off x="1528455" y="2583896"/>
            <a:ext cx="5285743" cy="3953203"/>
          </a:xfrm>
          <a:prstGeom prst="rect">
            <a:avLst/>
          </a:prstGeom>
        </p:spPr>
      </p:pic>
      <p:pic>
        <p:nvPicPr>
          <p:cNvPr id="12" name="Picture 11">
            <a:extLst>
              <a:ext uri="{FF2B5EF4-FFF2-40B4-BE49-F238E27FC236}">
                <a16:creationId xmlns:a16="http://schemas.microsoft.com/office/drawing/2014/main" id="{D8CB7A88-F8B0-47C5-B674-C329F917B6DE}"/>
              </a:ext>
            </a:extLst>
          </p:cNvPr>
          <p:cNvPicPr>
            <a:picLocks noChangeAspect="1"/>
          </p:cNvPicPr>
          <p:nvPr/>
        </p:nvPicPr>
        <p:blipFill>
          <a:blip r:embed="rId3"/>
          <a:stretch>
            <a:fillRect/>
          </a:stretch>
        </p:blipFill>
        <p:spPr>
          <a:xfrm>
            <a:off x="6814198" y="2541324"/>
            <a:ext cx="5399783" cy="4038349"/>
          </a:xfrm>
          <a:prstGeom prst="rect">
            <a:avLst/>
          </a:prstGeom>
        </p:spPr>
      </p:pic>
      <p:sp>
        <p:nvSpPr>
          <p:cNvPr id="10" name="TextBox 9">
            <a:extLst>
              <a:ext uri="{FF2B5EF4-FFF2-40B4-BE49-F238E27FC236}">
                <a16:creationId xmlns:a16="http://schemas.microsoft.com/office/drawing/2014/main" id="{1F0B6AA6-F917-4DB0-B6C0-E8131394368D}"/>
              </a:ext>
            </a:extLst>
          </p:cNvPr>
          <p:cNvSpPr txBox="1"/>
          <p:nvPr/>
        </p:nvSpPr>
        <p:spPr>
          <a:xfrm>
            <a:off x="1528455" y="1933610"/>
            <a:ext cx="10685526"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sz="1200" dirty="0"/>
              <a:t>Examples of strategies to boost engagement and attainment through understanding and application of the “fingertip knowledge” necessary for success in a unit – linking substantive to disciplinary concepts. In this example for Year 8, on the left is a schema – pupils are given a blank copy to annotate themselves then given a printed one later in the unit.  On the right is a knowledge organiser to complement and support the interaction between substantive and disciplinary concepts.</a:t>
            </a:r>
          </a:p>
        </p:txBody>
      </p:sp>
    </p:spTree>
    <p:extLst>
      <p:ext uri="{BB962C8B-B14F-4D97-AF65-F5344CB8AC3E}">
        <p14:creationId xmlns:p14="http://schemas.microsoft.com/office/powerpoint/2010/main" val="2863250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9C9276-D2F8-43E3-ACCA-4D73A6CFF3F9}"/>
              </a:ext>
            </a:extLst>
          </p:cNvPr>
          <p:cNvPicPr>
            <a:picLocks noChangeAspect="1"/>
          </p:cNvPicPr>
          <p:nvPr/>
        </p:nvPicPr>
        <p:blipFill>
          <a:blip r:embed="rId2"/>
          <a:stretch>
            <a:fillRect/>
          </a:stretch>
        </p:blipFill>
        <p:spPr>
          <a:xfrm>
            <a:off x="5498355" y="0"/>
            <a:ext cx="6693646" cy="3765176"/>
          </a:xfrm>
          <a:prstGeom prst="rect">
            <a:avLst/>
          </a:prstGeom>
        </p:spPr>
      </p:pic>
      <p:sp>
        <p:nvSpPr>
          <p:cNvPr id="2" name="Title 1">
            <a:extLst>
              <a:ext uri="{FF2B5EF4-FFF2-40B4-BE49-F238E27FC236}">
                <a16:creationId xmlns:a16="http://schemas.microsoft.com/office/drawing/2014/main" id="{776298F4-2E5E-4051-9734-F2B9B0053B8A}"/>
              </a:ext>
            </a:extLst>
          </p:cNvPr>
          <p:cNvSpPr>
            <a:spLocks noGrp="1"/>
          </p:cNvSpPr>
          <p:nvPr>
            <p:ph type="title"/>
          </p:nvPr>
        </p:nvSpPr>
        <p:spPr>
          <a:xfrm>
            <a:off x="0" y="-399806"/>
            <a:ext cx="10515600" cy="1325563"/>
          </a:xfrm>
        </p:spPr>
        <p:txBody>
          <a:bodyPr/>
          <a:lstStyle/>
          <a:p>
            <a:r>
              <a:rPr lang="en-GB" dirty="0"/>
              <a:t>4.4</a:t>
            </a:r>
          </a:p>
        </p:txBody>
      </p:sp>
      <p:sp>
        <p:nvSpPr>
          <p:cNvPr id="3" name="Content Placeholder 2">
            <a:extLst>
              <a:ext uri="{FF2B5EF4-FFF2-40B4-BE49-F238E27FC236}">
                <a16:creationId xmlns:a16="http://schemas.microsoft.com/office/drawing/2014/main" id="{7B9649AB-9F35-498F-A42D-DEEC1CF225E6}"/>
              </a:ext>
            </a:extLst>
          </p:cNvPr>
          <p:cNvSpPr>
            <a:spLocks noGrp="1"/>
          </p:cNvSpPr>
          <p:nvPr>
            <p:ph idx="1"/>
          </p:nvPr>
        </p:nvSpPr>
        <p:spPr>
          <a:xfrm>
            <a:off x="0" y="656248"/>
            <a:ext cx="12192000" cy="4351338"/>
          </a:xfrm>
        </p:spPr>
        <p:txBody>
          <a:bodyPr>
            <a:normAutofit/>
          </a:bodyPr>
          <a:lstStyle/>
          <a:p>
            <a:pPr marL="0" indent="0">
              <a:buNone/>
            </a:pPr>
            <a:endParaRPr lang="en-GB" b="1" dirty="0">
              <a:highlight>
                <a:srgbClr val="FF0000"/>
              </a:highlight>
            </a:endParaRPr>
          </a:p>
          <a:p>
            <a:pPr marL="0" indent="0">
              <a:buNone/>
            </a:pPr>
            <a:endParaRPr lang="en-GB" b="1" dirty="0">
              <a:highlight>
                <a:srgbClr val="FF0000"/>
              </a:highlight>
            </a:endParaRPr>
          </a:p>
          <a:p>
            <a:pPr marL="0" indent="0">
              <a:buNone/>
            </a:pPr>
            <a:endParaRPr lang="en-GB" b="1" dirty="0">
              <a:highlight>
                <a:srgbClr val="FF0000"/>
              </a:highlight>
            </a:endParaRPr>
          </a:p>
        </p:txBody>
      </p:sp>
      <p:sp>
        <p:nvSpPr>
          <p:cNvPr id="7" name="TextBox 6">
            <a:extLst>
              <a:ext uri="{FF2B5EF4-FFF2-40B4-BE49-F238E27FC236}">
                <a16:creationId xmlns:a16="http://schemas.microsoft.com/office/drawing/2014/main" id="{858F22C6-ABA7-40D5-B985-054704515CB6}"/>
              </a:ext>
            </a:extLst>
          </p:cNvPr>
          <p:cNvSpPr txBox="1"/>
          <p:nvPr/>
        </p:nvSpPr>
        <p:spPr>
          <a:xfrm>
            <a:off x="54804" y="656248"/>
            <a:ext cx="5162655"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Examples to show regular awarding of praise, and celebration - Screenshot of spreadsheet from summer term 2023 tracking who has received a prize and certificate for “star of the week” from the History Faculty, </a:t>
            </a:r>
            <a:r>
              <a:rPr lang="en-GB"/>
              <a:t>and photo examples of what we award.</a:t>
            </a:r>
            <a:endParaRPr lang="en-GB" dirty="0"/>
          </a:p>
        </p:txBody>
      </p:sp>
      <p:sp>
        <p:nvSpPr>
          <p:cNvPr id="5" name="Rectangle 4">
            <a:extLst>
              <a:ext uri="{FF2B5EF4-FFF2-40B4-BE49-F238E27FC236}">
                <a16:creationId xmlns:a16="http://schemas.microsoft.com/office/drawing/2014/main" id="{B8E372B4-DF9C-51B0-CF97-CD13B209E46D}"/>
              </a:ext>
            </a:extLst>
          </p:cNvPr>
          <p:cNvSpPr/>
          <p:nvPr/>
        </p:nvSpPr>
        <p:spPr>
          <a:xfrm>
            <a:off x="7233920" y="2763520"/>
            <a:ext cx="1483360" cy="1524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2185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000D5-C381-4DDE-BEF3-B7DD8120464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617B9F9-F20F-45E5-8118-6552ACF61A34}"/>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4564BF12-05DE-47D6-B4D3-50626D7FEDB3}"/>
              </a:ext>
            </a:extLst>
          </p:cNvPr>
          <p:cNvPicPr>
            <a:picLocks noChangeAspect="1"/>
          </p:cNvPicPr>
          <p:nvPr/>
        </p:nvPicPr>
        <p:blipFill>
          <a:blip r:embed="rId2"/>
          <a:stretch>
            <a:fillRect/>
          </a:stretch>
        </p:blipFill>
        <p:spPr>
          <a:xfrm>
            <a:off x="0" y="-47136"/>
            <a:ext cx="8721970" cy="4906108"/>
          </a:xfrm>
          <a:prstGeom prst="rect">
            <a:avLst/>
          </a:prstGeom>
        </p:spPr>
      </p:pic>
      <p:sp>
        <p:nvSpPr>
          <p:cNvPr id="6" name="TextBox 5">
            <a:extLst>
              <a:ext uri="{FF2B5EF4-FFF2-40B4-BE49-F238E27FC236}">
                <a16:creationId xmlns:a16="http://schemas.microsoft.com/office/drawing/2014/main" id="{1520847C-CBE8-4E6D-B9CF-2157383BF04A}"/>
              </a:ext>
            </a:extLst>
          </p:cNvPr>
          <p:cNvSpPr txBox="1"/>
          <p:nvPr/>
        </p:nvSpPr>
        <p:spPr>
          <a:xfrm>
            <a:off x="-1" y="4488120"/>
            <a:ext cx="8431823"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indent="0">
              <a:buNone/>
            </a:pPr>
            <a:r>
              <a:rPr lang="en-GB" sz="2800" b="1" dirty="0"/>
              <a:t>4.4 Item 2</a:t>
            </a:r>
          </a:p>
          <a:p>
            <a:r>
              <a:rPr lang="en-GB" sz="4000" dirty="0"/>
              <a:t>Examples of communication with parents celebrating achievement </a:t>
            </a:r>
          </a:p>
        </p:txBody>
      </p:sp>
      <p:pic>
        <p:nvPicPr>
          <p:cNvPr id="7" name="Picture 6">
            <a:extLst>
              <a:ext uri="{FF2B5EF4-FFF2-40B4-BE49-F238E27FC236}">
                <a16:creationId xmlns:a16="http://schemas.microsoft.com/office/drawing/2014/main" id="{3AFC7A4F-BCB8-4735-A91A-0E5BAE544291}"/>
              </a:ext>
            </a:extLst>
          </p:cNvPr>
          <p:cNvPicPr>
            <a:picLocks noChangeAspect="1"/>
          </p:cNvPicPr>
          <p:nvPr/>
        </p:nvPicPr>
        <p:blipFill>
          <a:blip r:embed="rId3"/>
          <a:stretch>
            <a:fillRect/>
          </a:stretch>
        </p:blipFill>
        <p:spPr>
          <a:xfrm>
            <a:off x="5020408" y="1"/>
            <a:ext cx="7233656" cy="4822438"/>
          </a:xfrm>
          <a:prstGeom prst="rect">
            <a:avLst/>
          </a:prstGeom>
        </p:spPr>
      </p:pic>
      <p:sp>
        <p:nvSpPr>
          <p:cNvPr id="4" name="Rectangle 3">
            <a:extLst>
              <a:ext uri="{FF2B5EF4-FFF2-40B4-BE49-F238E27FC236}">
                <a16:creationId xmlns:a16="http://schemas.microsoft.com/office/drawing/2014/main" id="{878D05EB-2C5F-A4E2-4AAF-4412975E05D2}"/>
              </a:ext>
            </a:extLst>
          </p:cNvPr>
          <p:cNvSpPr/>
          <p:nvPr/>
        </p:nvSpPr>
        <p:spPr>
          <a:xfrm flipV="1">
            <a:off x="5378450" y="3924300"/>
            <a:ext cx="1066800" cy="1651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F38C5FB-5985-318B-C8B3-DB9B2B663114}"/>
              </a:ext>
            </a:extLst>
          </p:cNvPr>
          <p:cNvSpPr/>
          <p:nvPr/>
        </p:nvSpPr>
        <p:spPr>
          <a:xfrm>
            <a:off x="7194550" y="4314806"/>
            <a:ext cx="139700" cy="1078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3DDF1B2-FC23-F616-A7CA-9C78A54A415A}"/>
              </a:ext>
            </a:extLst>
          </p:cNvPr>
          <p:cNvSpPr/>
          <p:nvPr/>
        </p:nvSpPr>
        <p:spPr>
          <a:xfrm>
            <a:off x="5334000" y="311150"/>
            <a:ext cx="2108200" cy="13100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0C31C3D-BC5D-C00A-22B2-26829C8DA04B}"/>
              </a:ext>
            </a:extLst>
          </p:cNvPr>
          <p:cNvSpPr/>
          <p:nvPr/>
        </p:nvSpPr>
        <p:spPr>
          <a:xfrm>
            <a:off x="5334000" y="1478281"/>
            <a:ext cx="622300" cy="13100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5E846E4-FC0B-BD1B-7472-D91BDE44456F}"/>
              </a:ext>
            </a:extLst>
          </p:cNvPr>
          <p:cNvSpPr/>
          <p:nvPr/>
        </p:nvSpPr>
        <p:spPr>
          <a:xfrm>
            <a:off x="6927850" y="840871"/>
            <a:ext cx="133350" cy="13100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7580C46-9516-3911-7E42-4213884FE9FA}"/>
              </a:ext>
            </a:extLst>
          </p:cNvPr>
          <p:cNvSpPr/>
          <p:nvPr/>
        </p:nvSpPr>
        <p:spPr>
          <a:xfrm>
            <a:off x="127000" y="681036"/>
            <a:ext cx="1361314" cy="39211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F9F0338-2FAD-D01F-3C5C-8DC9677FBD7E}"/>
              </a:ext>
            </a:extLst>
          </p:cNvPr>
          <p:cNvSpPr/>
          <p:nvPr/>
        </p:nvSpPr>
        <p:spPr>
          <a:xfrm>
            <a:off x="0" y="1825625"/>
            <a:ext cx="1060450" cy="111442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D9A99C9-7019-148C-32B6-1D38EA55D573}"/>
              </a:ext>
            </a:extLst>
          </p:cNvPr>
          <p:cNvSpPr/>
          <p:nvPr/>
        </p:nvSpPr>
        <p:spPr>
          <a:xfrm>
            <a:off x="1225550" y="4171950"/>
            <a:ext cx="209550" cy="14285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381403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otebookType xmlns="afe720fa-808f-4bd3-a6d5-a34dfa26b771" xsi:nil="true"/>
    <FolderType xmlns="afe720fa-808f-4bd3-a6d5-a34dfa26b771" xsi:nil="true"/>
    <Invited_Leaders xmlns="afe720fa-808f-4bd3-a6d5-a34dfa26b771" xsi:nil="true"/>
    <TaxCatchAll xmlns="3c0b5572-6716-4c5b-9d93-6e48fee3f696" xsi:nil="true"/>
    <Distribution_Groups xmlns="afe720fa-808f-4bd3-a6d5-a34dfa26b771" xsi:nil="true"/>
    <TeamsChannelId xmlns="afe720fa-808f-4bd3-a6d5-a34dfa26b771" xsi:nil="true"/>
    <Math_Settings xmlns="afe720fa-808f-4bd3-a6d5-a34dfa26b771" xsi:nil="true"/>
    <Members xmlns="afe720fa-808f-4bd3-a6d5-a34dfa26b771">
      <UserInfo>
        <DisplayName/>
        <AccountId xsi:nil="true"/>
        <AccountType/>
      </UserInfo>
    </Members>
    <Self_Registration_Enabled xmlns="afe720fa-808f-4bd3-a6d5-a34dfa26b771" xsi:nil="true"/>
    <AppVersion xmlns="afe720fa-808f-4bd3-a6d5-a34dfa26b771" xsi:nil="true"/>
    <IsNotebookLocked xmlns="afe720fa-808f-4bd3-a6d5-a34dfa26b771" xsi:nil="true"/>
    <DefaultSectionNames xmlns="afe720fa-808f-4bd3-a6d5-a34dfa26b771" xsi:nil="true"/>
    <Is_Collaboration_Space_Locked xmlns="afe720fa-808f-4bd3-a6d5-a34dfa26b771" xsi:nil="true"/>
    <Templates xmlns="afe720fa-808f-4bd3-a6d5-a34dfa26b771" xsi:nil="true"/>
    <Member_Groups xmlns="afe720fa-808f-4bd3-a6d5-a34dfa26b771">
      <UserInfo>
        <DisplayName/>
        <AccountId xsi:nil="true"/>
        <AccountType/>
      </UserInfo>
    </Member_Groups>
    <Has_Leaders_Only_SectionGroup xmlns="afe720fa-808f-4bd3-a6d5-a34dfa26b771" xsi:nil="true"/>
    <lcf76f155ced4ddcb4097134ff3c332f xmlns="afe720fa-808f-4bd3-a6d5-a34dfa26b771">
      <Terms xmlns="http://schemas.microsoft.com/office/infopath/2007/PartnerControls"/>
    </lcf76f155ced4ddcb4097134ff3c332f>
    <Invited_Members xmlns="afe720fa-808f-4bd3-a6d5-a34dfa26b771" xsi:nil="true"/>
    <CultureName xmlns="afe720fa-808f-4bd3-a6d5-a34dfa26b771" xsi:nil="true"/>
    <Owner xmlns="afe720fa-808f-4bd3-a6d5-a34dfa26b771">
      <UserInfo>
        <DisplayName/>
        <AccountId xsi:nil="true"/>
        <AccountType/>
      </UserInfo>
    </Owner>
    <Leaders xmlns="afe720fa-808f-4bd3-a6d5-a34dfa26b771">
      <UserInfo>
        <DisplayName/>
        <AccountId xsi:nil="true"/>
        <AccountType/>
      </UserInfo>
    </Leaders>
    <LMS_Mappings xmlns="afe720fa-808f-4bd3-a6d5-a34dfa26b77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C1E2ECBB0582344AF7BD973941883DE" ma:contentTypeVersion="39" ma:contentTypeDescription="Create a new document." ma:contentTypeScope="" ma:versionID="dfd44ccd787cbd01eb1740d007a3aeca">
  <xsd:schema xmlns:xsd="http://www.w3.org/2001/XMLSchema" xmlns:xs="http://www.w3.org/2001/XMLSchema" xmlns:p="http://schemas.microsoft.com/office/2006/metadata/properties" xmlns:ns2="afe720fa-808f-4bd3-a6d5-a34dfa26b771" xmlns:ns3="3c0b5572-6716-4c5b-9d93-6e48fee3f696" targetNamespace="http://schemas.microsoft.com/office/2006/metadata/properties" ma:root="true" ma:fieldsID="fec9aab142958c0e76e6af9c6bac9948" ns2:_="" ns3:_="">
    <xsd:import namespace="afe720fa-808f-4bd3-a6d5-a34dfa26b771"/>
    <xsd:import namespace="3c0b5572-6716-4c5b-9d93-6e48fee3f696"/>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e720fa-808f-4bd3-a6d5-a34dfa26b771"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DateTaken" ma:index="30" nillable="true" ma:displayName="MediaServiceDateTaken" ma:hidden="true" ma:internalName="MediaServiceDateTaken"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AutoKeyPoints" ma:index="34" nillable="true" ma:displayName="MediaServiceAutoKeyPoints" ma:hidden="true" ma:internalName="MediaServiceAutoKeyPoints" ma:readOnly="true">
      <xsd:simpleType>
        <xsd:restriction base="dms:Note"/>
      </xsd:simpleType>
    </xsd:element>
    <xsd:element name="MediaServiceKeyPoints" ma:index="35" nillable="true" ma:displayName="KeyPoints" ma:internalName="MediaServiceKeyPoints" ma:readOnly="true">
      <xsd:simpleType>
        <xsd:restriction base="dms:Note">
          <xsd:maxLength value="255"/>
        </xsd:restriction>
      </xsd:simpleType>
    </xsd:element>
    <xsd:element name="MediaLengthInSeconds" ma:index="38" nillable="true" ma:displayName="Length (seconds)" ma:internalName="MediaLengthInSeconds" ma:readOnly="true">
      <xsd:simpleType>
        <xsd:restriction base="dms:Unknown"/>
      </xsd:simpleType>
    </xsd:element>
    <xsd:element name="lcf76f155ced4ddcb4097134ff3c332f" ma:index="40" nillable="true" ma:taxonomy="true" ma:internalName="lcf76f155ced4ddcb4097134ff3c332f" ma:taxonomyFieldName="MediaServiceImageTags" ma:displayName="Image Tags" ma:readOnly="false" ma:fieldId="{5cf76f15-5ced-4ddc-b409-7134ff3c332f}" ma:taxonomyMulti="true" ma:sspId="9eb7be05-cd1c-4710-aa08-fb1b8e101e05" ma:termSetId="09814cd3-568e-fe90-9814-8d621ff8fb84" ma:anchorId="fba54fb3-c3e1-fe81-a776-ca4b69148c4d" ma:open="true" ma:isKeyword="false">
      <xsd:complexType>
        <xsd:sequence>
          <xsd:element ref="pc:Terms" minOccurs="0" maxOccurs="1"/>
        </xsd:sequence>
      </xsd:complexType>
    </xsd:element>
    <xsd:element name="MediaServiceSearchProperties" ma:index="42" nillable="true" ma:displayName="MediaServiceSearchProperties" ma:hidden="true" ma:internalName="MediaServiceSearchProperties" ma:readOnly="true">
      <xsd:simpleType>
        <xsd:restriction base="dms:Note"/>
      </xsd:simpleType>
    </xsd:element>
    <xsd:element name="MediaServiceObjectDetectorVersions" ma:index="43" nillable="true" ma:displayName="MediaServiceObjectDetectorVersions" ma:hidden="true" ma:indexed="true" ma:internalName="MediaServiceObjectDetectorVersions" ma:readOnly="true">
      <xsd:simpleType>
        <xsd:restriction base="dms:Text"/>
      </xsd:simpleType>
    </xsd:element>
    <xsd:element name="MediaServiceLocation" ma:index="4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0b5572-6716-4c5b-9d93-6e48fee3f696" elementFormDefault="qualified">
    <xsd:import namespace="http://schemas.microsoft.com/office/2006/documentManagement/types"/>
    <xsd:import namespace="http://schemas.microsoft.com/office/infopath/2007/PartnerControls"/>
    <xsd:element name="SharedWithUsers" ma:index="3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7" nillable="true" ma:displayName="Shared With Details" ma:internalName="SharedWithDetails" ma:readOnly="true">
      <xsd:simpleType>
        <xsd:restriction base="dms:Note">
          <xsd:maxLength value="255"/>
        </xsd:restriction>
      </xsd:simpleType>
    </xsd:element>
    <xsd:element name="TaxCatchAll" ma:index="41" nillable="true" ma:displayName="Taxonomy Catch All Column" ma:hidden="true" ma:list="{c58d39f8-5eb0-4466-aeb5-9f48ab35a6e1}" ma:internalName="TaxCatchAll" ma:showField="CatchAllData" ma:web="3c0b5572-6716-4c5b-9d93-6e48fee3f6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A06276-00E6-4A07-B0BA-B260F0C2DB75}">
  <ds:schemaRefs>
    <ds:schemaRef ds:uri="http://schemas.microsoft.com/office/2006/metadata/properties"/>
    <ds:schemaRef ds:uri="http://purl.org/dc/elements/1.1/"/>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purl.org/dc/dcmitype/"/>
    <ds:schemaRef ds:uri="3c0b5572-6716-4c5b-9d93-6e48fee3f696"/>
    <ds:schemaRef ds:uri="afe720fa-808f-4bd3-a6d5-a34dfa26b771"/>
    <ds:schemaRef ds:uri="http://www.w3.org/XML/1998/namespace"/>
  </ds:schemaRefs>
</ds:datastoreItem>
</file>

<file path=customXml/itemProps2.xml><?xml version="1.0" encoding="utf-8"?>
<ds:datastoreItem xmlns:ds="http://schemas.openxmlformats.org/officeDocument/2006/customXml" ds:itemID="{10589E11-8E71-48C8-97E3-C080DFBDDE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e720fa-808f-4bd3-a6d5-a34dfa26b771"/>
    <ds:schemaRef ds:uri="3c0b5572-6716-4c5b-9d93-6e48fee3f6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BEB24D8-A2EE-49A7-AF88-2D101EE9F6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373</TotalTime>
  <Words>372</Words>
  <Application>Microsoft Office PowerPoint</Application>
  <PresentationFormat>Widescreen</PresentationFormat>
  <Paragraphs>29</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HA QM</vt:lpstr>
      <vt:lpstr>4.1</vt:lpstr>
      <vt:lpstr>4.2</vt:lpstr>
      <vt:lpstr>4.2</vt:lpstr>
      <vt:lpstr>4.3</vt:lpstr>
      <vt:lpstr>4.3</vt:lpstr>
      <vt:lpstr>4.4</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 QM</dc:title>
  <dc:creator>GDavey</dc:creator>
  <cp:lastModifiedBy>Melanie Jones</cp:lastModifiedBy>
  <cp:revision>10</cp:revision>
  <dcterms:created xsi:type="dcterms:W3CDTF">2023-06-06T14:01:56Z</dcterms:created>
  <dcterms:modified xsi:type="dcterms:W3CDTF">2024-09-10T11:20:22Z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0x010100BC1E2ECBB0582344AF7BD973941883DE</vt:lpwstr>
  </property>
  <property fmtid="{D5CDD505-2E9C-101B-9397-08002B2CF9AE}" pid="3" name="MediaServiceImageTags">
    <vt:lpwstr/>
  </property>
</Properties>
</file>