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67"/>
  </p:notesMasterIdLst>
  <p:sldIdLst>
    <p:sldId id="460" r:id="rId6"/>
    <p:sldId id="385" r:id="rId7"/>
    <p:sldId id="399" r:id="rId8"/>
    <p:sldId id="338" r:id="rId9"/>
    <p:sldId id="387" r:id="rId10"/>
    <p:sldId id="389" r:id="rId11"/>
    <p:sldId id="390" r:id="rId12"/>
    <p:sldId id="393" r:id="rId13"/>
    <p:sldId id="394" r:id="rId14"/>
    <p:sldId id="395" r:id="rId15"/>
    <p:sldId id="401" r:id="rId16"/>
    <p:sldId id="397" r:id="rId17"/>
    <p:sldId id="388" r:id="rId18"/>
    <p:sldId id="386" r:id="rId19"/>
    <p:sldId id="400" r:id="rId20"/>
    <p:sldId id="453" r:id="rId21"/>
    <p:sldId id="396" r:id="rId22"/>
    <p:sldId id="405" r:id="rId23"/>
    <p:sldId id="403" r:id="rId24"/>
    <p:sldId id="404" r:id="rId25"/>
    <p:sldId id="402" r:id="rId26"/>
    <p:sldId id="407" r:id="rId27"/>
    <p:sldId id="408" r:id="rId28"/>
    <p:sldId id="406" r:id="rId29"/>
    <p:sldId id="410" r:id="rId30"/>
    <p:sldId id="411" r:id="rId31"/>
    <p:sldId id="412" r:id="rId32"/>
    <p:sldId id="413" r:id="rId33"/>
    <p:sldId id="414" r:id="rId34"/>
    <p:sldId id="415" r:id="rId35"/>
    <p:sldId id="455" r:id="rId36"/>
    <p:sldId id="416" r:id="rId37"/>
    <p:sldId id="420" r:id="rId38"/>
    <p:sldId id="419" r:id="rId39"/>
    <p:sldId id="417" r:id="rId40"/>
    <p:sldId id="421" r:id="rId41"/>
    <p:sldId id="451" r:id="rId42"/>
    <p:sldId id="423" r:id="rId43"/>
    <p:sldId id="428" r:id="rId44"/>
    <p:sldId id="452" r:id="rId45"/>
    <p:sldId id="425" r:id="rId46"/>
    <p:sldId id="441" r:id="rId47"/>
    <p:sldId id="429" r:id="rId48"/>
    <p:sldId id="430" r:id="rId49"/>
    <p:sldId id="431" r:id="rId50"/>
    <p:sldId id="432" r:id="rId51"/>
    <p:sldId id="433" r:id="rId52"/>
    <p:sldId id="436" r:id="rId53"/>
    <p:sldId id="435" r:id="rId54"/>
    <p:sldId id="457" r:id="rId55"/>
    <p:sldId id="434" r:id="rId56"/>
    <p:sldId id="438" r:id="rId57"/>
    <p:sldId id="440" r:id="rId58"/>
    <p:sldId id="437" r:id="rId59"/>
    <p:sldId id="442" r:id="rId60"/>
    <p:sldId id="444" r:id="rId61"/>
    <p:sldId id="445" r:id="rId62"/>
    <p:sldId id="446" r:id="rId63"/>
    <p:sldId id="447" r:id="rId64"/>
    <p:sldId id="450" r:id="rId65"/>
    <p:sldId id="38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76BDAD-6292-1120-9E04-4C5523E59597}" name="vicki@fool-proofs.co.uk" initials="vi" userId="S::urn:spo:guest#vicki@fool-proofs.co.uk::"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B0B"/>
    <a:srgbClr val="B29457"/>
    <a:srgbClr val="1C3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DAE0F-BE30-485B-8D67-52B6D2AD29B3}" v="1" dt="2026-04-28T16:29:18.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8205" autoAdjust="0"/>
  </p:normalViewPr>
  <p:slideViewPr>
    <p:cSldViewPr snapToGrid="0">
      <p:cViewPr varScale="1">
        <p:scale>
          <a:sx n="22" d="100"/>
          <a:sy n="22" d="100"/>
        </p:scale>
        <p:origin x="2307"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eema Chanrai" userId="a2cf1078-9c61-4f32-bf42-689b03e14545" providerId="ADAL" clId="{A5025254-6911-4056-8490-9651E690F8C5}"/>
    <pc:docChg chg="undo custSel modSld">
      <pc:chgData name="Maheema Chanrai" userId="a2cf1078-9c61-4f32-bf42-689b03e14545" providerId="ADAL" clId="{A5025254-6911-4056-8490-9651E690F8C5}" dt="2026-04-28T16:29:23.470" v="181" actId="20577"/>
      <pc:docMkLst>
        <pc:docMk/>
      </pc:docMkLst>
      <pc:sldChg chg="delSp mod modNotesTx">
        <pc:chgData name="Maheema Chanrai" userId="a2cf1078-9c61-4f32-bf42-689b03e14545" providerId="ADAL" clId="{A5025254-6911-4056-8490-9651E690F8C5}" dt="2026-04-24T08:51:46.005" v="148" actId="6549"/>
        <pc:sldMkLst>
          <pc:docMk/>
          <pc:sldMk cId="583406606" sldId="383"/>
        </pc:sldMkLst>
      </pc:sldChg>
      <pc:sldChg chg="modNotesTx">
        <pc:chgData name="Maheema Chanrai" userId="a2cf1078-9c61-4f32-bf42-689b03e14545" providerId="ADAL" clId="{A5025254-6911-4056-8490-9651E690F8C5}" dt="2026-04-24T08:36:55.036" v="78" actId="20577"/>
        <pc:sldMkLst>
          <pc:docMk/>
          <pc:sldMk cId="2399416437" sldId="395"/>
        </pc:sldMkLst>
      </pc:sldChg>
      <pc:sldChg chg="modSp mod modNotesTx">
        <pc:chgData name="Maheema Chanrai" userId="a2cf1078-9c61-4f32-bf42-689b03e14545" providerId="ADAL" clId="{A5025254-6911-4056-8490-9651E690F8C5}" dt="2026-04-24T08:59:12.481" v="161" actId="732"/>
        <pc:sldMkLst>
          <pc:docMk/>
          <pc:sldMk cId="500947216" sldId="397"/>
        </pc:sldMkLst>
        <pc:picChg chg="mod modCrop">
          <ac:chgData name="Maheema Chanrai" userId="a2cf1078-9c61-4f32-bf42-689b03e14545" providerId="ADAL" clId="{A5025254-6911-4056-8490-9651E690F8C5}" dt="2026-04-24T08:59:12.481" v="161" actId="732"/>
          <ac:picMkLst>
            <pc:docMk/>
            <pc:sldMk cId="500947216" sldId="397"/>
            <ac:picMk id="9" creationId="{34138D2D-0868-8BD3-B85F-EBC6319F1A46}"/>
          </ac:picMkLst>
        </pc:picChg>
        <pc:picChg chg="mod">
          <ac:chgData name="Maheema Chanrai" userId="a2cf1078-9c61-4f32-bf42-689b03e14545" providerId="ADAL" clId="{A5025254-6911-4056-8490-9651E690F8C5}" dt="2026-04-24T08:57:10.527" v="154" actId="196"/>
          <ac:picMkLst>
            <pc:docMk/>
            <pc:sldMk cId="500947216" sldId="397"/>
            <ac:picMk id="10" creationId="{DF820D95-CBFE-83E3-55B6-A9AC7D3368F4}"/>
          </ac:picMkLst>
        </pc:picChg>
        <pc:picChg chg="mod">
          <ac:chgData name="Maheema Chanrai" userId="a2cf1078-9c61-4f32-bf42-689b03e14545" providerId="ADAL" clId="{A5025254-6911-4056-8490-9651E690F8C5}" dt="2026-04-24T08:55:52.637" v="150" actId="14826"/>
          <ac:picMkLst>
            <pc:docMk/>
            <pc:sldMk cId="500947216" sldId="397"/>
            <ac:picMk id="11" creationId="{FDCF0F79-88A6-8562-E447-3EFC7C3A399F}"/>
          </ac:picMkLst>
        </pc:picChg>
      </pc:sldChg>
      <pc:sldChg chg="modSp">
        <pc:chgData name="Maheema Chanrai" userId="a2cf1078-9c61-4f32-bf42-689b03e14545" providerId="ADAL" clId="{A5025254-6911-4056-8490-9651E690F8C5}" dt="2026-04-24T09:22:44.126" v="162" actId="14826"/>
        <pc:sldMkLst>
          <pc:docMk/>
          <pc:sldMk cId="999631342" sldId="399"/>
        </pc:sldMkLst>
        <pc:picChg chg="mod">
          <ac:chgData name="Maheema Chanrai" userId="a2cf1078-9c61-4f32-bf42-689b03e14545" providerId="ADAL" clId="{A5025254-6911-4056-8490-9651E690F8C5}" dt="2026-04-24T09:22:44.126" v="162" actId="14826"/>
          <ac:picMkLst>
            <pc:docMk/>
            <pc:sldMk cId="999631342" sldId="399"/>
            <ac:picMk id="10" creationId="{D3942AA9-8A72-3EB5-E9BC-1BA085ACBC74}"/>
          </ac:picMkLst>
        </pc:picChg>
      </pc:sldChg>
      <pc:sldChg chg="modSp mod">
        <pc:chgData name="Maheema Chanrai" userId="a2cf1078-9c61-4f32-bf42-689b03e14545" providerId="ADAL" clId="{A5025254-6911-4056-8490-9651E690F8C5}" dt="2026-04-24T16:36:00.232" v="166" actId="20577"/>
        <pc:sldMkLst>
          <pc:docMk/>
          <pc:sldMk cId="3886561360" sldId="423"/>
        </pc:sldMkLst>
        <pc:spChg chg="mod">
          <ac:chgData name="Maheema Chanrai" userId="a2cf1078-9c61-4f32-bf42-689b03e14545" providerId="ADAL" clId="{A5025254-6911-4056-8490-9651E690F8C5}" dt="2026-04-24T16:36:00.232" v="166" actId="20577"/>
          <ac:spMkLst>
            <pc:docMk/>
            <pc:sldMk cId="3886561360" sldId="423"/>
            <ac:spMk id="3" creationId="{DC487A20-D60A-4A8A-DAB8-D417FEE7DB3C}"/>
          </ac:spMkLst>
        </pc:spChg>
      </pc:sldChg>
      <pc:sldChg chg="modSp modNotesTx">
        <pc:chgData name="Maheema Chanrai" userId="a2cf1078-9c61-4f32-bf42-689b03e14545" providerId="ADAL" clId="{A5025254-6911-4056-8490-9651E690F8C5}" dt="2026-04-24T08:51:28.511" v="144" actId="20577"/>
        <pc:sldMkLst>
          <pc:docMk/>
          <pc:sldMk cId="2596366579" sldId="429"/>
        </pc:sldMkLst>
        <pc:picChg chg="mod">
          <ac:chgData name="Maheema Chanrai" userId="a2cf1078-9c61-4f32-bf42-689b03e14545" providerId="ADAL" clId="{A5025254-6911-4056-8490-9651E690F8C5}" dt="2026-04-24T08:46:51.943" v="100" actId="14826"/>
          <ac:picMkLst>
            <pc:docMk/>
            <pc:sldMk cId="2596366579" sldId="429"/>
            <ac:picMk id="9" creationId="{529C773A-8490-0BA4-DD17-5B505632C5F6}"/>
          </ac:picMkLst>
        </pc:picChg>
      </pc:sldChg>
      <pc:sldChg chg="modNotesTx">
        <pc:chgData name="Maheema Chanrai" userId="a2cf1078-9c61-4f32-bf42-689b03e14545" providerId="ADAL" clId="{A5025254-6911-4056-8490-9651E690F8C5}" dt="2026-04-24T08:47:56.409" v="134" actId="20577"/>
        <pc:sldMkLst>
          <pc:docMk/>
          <pc:sldMk cId="2108167" sldId="432"/>
        </pc:sldMkLst>
      </pc:sldChg>
      <pc:sldChg chg="modNotesTx">
        <pc:chgData name="Maheema Chanrai" userId="a2cf1078-9c61-4f32-bf42-689b03e14545" providerId="ADAL" clId="{A5025254-6911-4056-8490-9651E690F8C5}" dt="2026-04-28T16:29:23.470" v="181" actId="20577"/>
        <pc:sldMkLst>
          <pc:docMk/>
          <pc:sldMk cId="3154166766" sldId="434"/>
        </pc:sldMkLst>
      </pc:sldChg>
      <pc:sldChg chg="addSp delSp modSp mod modCm modNotesTx">
        <pc:chgData name="Maheema Chanrai" userId="a2cf1078-9c61-4f32-bf42-689b03e14545" providerId="ADAL" clId="{A5025254-6911-4056-8490-9651E690F8C5}" dt="2026-04-24T08:51:36.488" v="146" actId="6549"/>
        <pc:sldMkLst>
          <pc:docMk/>
          <pc:sldMk cId="2386025528" sldId="447"/>
        </pc:sldMkLst>
        <pc:picChg chg="add mod">
          <ac:chgData name="Maheema Chanrai" userId="a2cf1078-9c61-4f32-bf42-689b03e14545" providerId="ADAL" clId="{A5025254-6911-4056-8490-9651E690F8C5}" dt="2026-04-24T08:50:56.227" v="143" actId="1076"/>
          <ac:picMkLst>
            <pc:docMk/>
            <pc:sldMk cId="2386025528" sldId="447"/>
            <ac:picMk id="10" creationId="{CFAA5EC1-4454-8994-D3E7-DCD412FD5C7F}"/>
          </ac:picMkLst>
        </pc:picChg>
        <pc:extLst>
          <p:ext xmlns:p="http://schemas.openxmlformats.org/presentationml/2006/main" uri="{D6D511B9-2390-475A-947B-AFAB55BFBCF1}">
            <pc226:cmChg xmlns:pc226="http://schemas.microsoft.com/office/powerpoint/2022/06/main/command" chg="mod">
              <pc226:chgData name="Maheema Chanrai" userId="a2cf1078-9c61-4f32-bf42-689b03e14545" providerId="ADAL" clId="{A5025254-6911-4056-8490-9651E690F8C5}" dt="2026-04-24T08:50:11.602" v="137" actId="478"/>
              <pc2:cmMkLst xmlns:pc2="http://schemas.microsoft.com/office/powerpoint/2019/9/main/command">
                <pc:docMk/>
                <pc:sldMk cId="2386025528" sldId="447"/>
                <pc2:cmMk id="{5099BE3E-3039-4F09-8A27-63707CF257DF}"/>
              </pc2:cmMkLst>
            </pc226:cmChg>
          </p:ext>
        </pc:extLst>
      </pc:sldChg>
      <pc:sldChg chg="modSp mod">
        <pc:chgData name="Maheema Chanrai" userId="a2cf1078-9c61-4f32-bf42-689b03e14545" providerId="ADAL" clId="{A5025254-6911-4056-8490-9651E690F8C5}" dt="2026-04-28T16:25:46.369" v="179" actId="6549"/>
        <pc:sldMkLst>
          <pc:docMk/>
          <pc:sldMk cId="1811402797" sldId="451"/>
        </pc:sldMkLst>
        <pc:spChg chg="mod">
          <ac:chgData name="Maheema Chanrai" userId="a2cf1078-9c61-4f32-bf42-689b03e14545" providerId="ADAL" clId="{A5025254-6911-4056-8490-9651E690F8C5}" dt="2026-04-28T16:25:46.369" v="179" actId="6549"/>
          <ac:spMkLst>
            <pc:docMk/>
            <pc:sldMk cId="1811402797" sldId="451"/>
            <ac:spMk id="12" creationId="{075A1D4A-CA27-5CB8-6428-9D1A14D3AC6B}"/>
          </ac:spMkLst>
        </pc:spChg>
      </pc:sldChg>
      <pc:sldChg chg="modNotesTx">
        <pc:chgData name="Maheema Chanrai" userId="a2cf1078-9c61-4f32-bf42-689b03e14545" providerId="ADAL" clId="{A5025254-6911-4056-8490-9651E690F8C5}" dt="2026-04-24T08:40:09.523" v="92" actId="20577"/>
        <pc:sldMkLst>
          <pc:docMk/>
          <pc:sldMk cId="568705440" sldId="4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8AB6F-4381-4F35-B9B8-DEF1E0F31F7F}" type="datetimeFigureOut">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27038-05A9-42C3-A2E1-26E272FCC706}" type="slidenum">
              <a:t>‹#›</a:t>
            </a:fld>
            <a:endParaRPr lang="en-US"/>
          </a:p>
        </p:txBody>
      </p:sp>
    </p:spTree>
    <p:extLst>
      <p:ext uri="{BB962C8B-B14F-4D97-AF65-F5344CB8AC3E}">
        <p14:creationId xmlns:p14="http://schemas.microsoft.com/office/powerpoint/2010/main" val="204538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allan_harris/6404798957"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reativecommons.org/licenses/by-nc-sa/2.0/deed.en" TargetMode="External"/><Relationship Id="rId4" Type="http://schemas.openxmlformats.org/officeDocument/2006/relationships/hyperlink" Target="https://www.flickr.com/photos/allan_harri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rkshiremuseum.org.uk/collections/collections-highlights/st-marys-figure-of-chris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istoryofyork.org.uk/themes/norman/saints-and-prophets-statues-from-st-marys-abbe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pload.wikimedia.org/wikipedia/commons/d/dc/Illustration_Foxe%27s_Book_of_Martyrs_1570.jp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british-history.ac.uk/letters-papers-hen8/vol6/pp79-8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Thomas_Cromwel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british-history.ac.uk/vch/yorks/vol3/pp107-11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i.org/10.1093/ref:odnb/797"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oxforddnb.com/view/10.1093/ref:odnb/9780198614128.001.0001/odnb-9780198614128-e-797"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udortimes.co.uk/military-warfare/the-pilgrimage-of-grac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ommons.wikimedia.org/wiki/File:Robert_Aske_%28died_1537%29_%2846129957291%29.jp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historyofyork.org.uk/themes/norman/saints-and-prophets-statues-from-st-marys-abbey"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henryontour.uk/blog/sovereign-2023-kings-manor-short-history"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link.edgepilot.com/s/f4439fea/lSZ5HR8u00aw9wuOu3Tf-w?u=https://www.british-history.ac.uk/rchme/york/vol4/pp30-43" TargetMode="External"/><Relationship Id="rId4" Type="http://schemas.openxmlformats.org/officeDocument/2006/relationships/hyperlink" Target="http://www.british-history.ac.uk/vch/yorks/city-of-york/pp521-53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york.ac.uk/campus-investment/current/kings-manor"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EBCED-8FE9-74F3-FE2F-262004F13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AF288-13E9-9EC6-DA3A-61CC5B7A7EC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988FAB3-CB6C-56BB-15F1-06FC43951B2F}"/>
              </a:ext>
            </a:extLst>
          </p:cNvPr>
          <p:cNvSpPr>
            <a:spLocks noGrp="1"/>
          </p:cNvSpPr>
          <p:nvPr>
            <p:ph type="body" idx="1"/>
          </p:nvPr>
        </p:nvSpPr>
        <p:spPr/>
        <p:txBody>
          <a:bodyPr/>
          <a:lstStyle/>
          <a:p>
            <a:r>
              <a:rPr lang="en-US">
                <a:ea typeface="Calibri"/>
                <a:cs typeface="Calibri"/>
              </a:rPr>
              <a:t>Henry on Tour, in conjunction with the University of York, carried out considerable research at St Mary</a:t>
            </a:r>
            <a:r>
              <a:rPr lang="en-GB">
                <a:solidFill>
                  <a:schemeClr val="tx1">
                    <a:lumMod val="75000"/>
                    <a:lumOff val="25000"/>
                  </a:schemeClr>
                </a:solidFill>
              </a:rPr>
              <a:t>’</a:t>
            </a:r>
            <a:r>
              <a:rPr lang="en-US">
                <a:ea typeface="Calibri"/>
                <a:cs typeface="Calibri"/>
              </a:rPr>
              <a:t>s Abbey, York. This session includes some of the new findings.</a:t>
            </a:r>
          </a:p>
          <a:p>
            <a:endParaRPr lang="en-US">
              <a:ea typeface="Calibri"/>
              <a:cs typeface="Calibri"/>
            </a:endParaRPr>
          </a:p>
        </p:txBody>
      </p:sp>
      <p:sp>
        <p:nvSpPr>
          <p:cNvPr id="4" name="Slide Number Placeholder 3">
            <a:extLst>
              <a:ext uri="{FF2B5EF4-FFF2-40B4-BE49-F238E27FC236}">
                <a16:creationId xmlns:a16="http://schemas.microsoft.com/office/drawing/2014/main" id="{4302DFDC-6467-DEE7-EA88-A7F79FE0F77F}"/>
              </a:ext>
            </a:extLst>
          </p:cNvPr>
          <p:cNvSpPr>
            <a:spLocks noGrp="1"/>
          </p:cNvSpPr>
          <p:nvPr>
            <p:ph type="sldNum" sz="quarter" idx="5"/>
          </p:nvPr>
        </p:nvSpPr>
        <p:spPr/>
        <p:txBody>
          <a:bodyPr/>
          <a:lstStyle/>
          <a:p>
            <a:fld id="{70327038-05A9-42C3-A2E1-26E272FCC706}" type="slidenum">
              <a:rPr lang="en-US"/>
              <a:t>1</a:t>
            </a:fld>
            <a:endParaRPr lang="en-US"/>
          </a:p>
        </p:txBody>
      </p:sp>
    </p:spTree>
    <p:extLst>
      <p:ext uri="{BB962C8B-B14F-4D97-AF65-F5344CB8AC3E}">
        <p14:creationId xmlns:p14="http://schemas.microsoft.com/office/powerpoint/2010/main" val="143823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C233B-8534-133F-17C7-612DD537F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32E50-62E9-62AD-34B4-05D8B8E593B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C4E5C5-E156-C58D-BB2C-7DFB06030E3C}"/>
              </a:ext>
            </a:extLst>
          </p:cNvPr>
          <p:cNvSpPr>
            <a:spLocks noGrp="1"/>
          </p:cNvSpPr>
          <p:nvPr>
            <p:ph type="body" idx="1"/>
          </p:nvPr>
        </p:nvSpPr>
        <p:spPr/>
        <p:txBody>
          <a:bodyPr/>
          <a:lstStyle/>
          <a:p>
            <a:r>
              <a:rPr lang="en-GB">
                <a:ea typeface="Calibri"/>
                <a:cs typeface="Calibri"/>
              </a:rPr>
              <a:t>Here, St Mary</a:t>
            </a:r>
            <a:r>
              <a:rPr lang="en-GB"/>
              <a:t>’</a:t>
            </a:r>
            <a:r>
              <a:rPr lang="en-GB">
                <a:ea typeface="Calibri"/>
                <a:cs typeface="Calibri"/>
              </a:rPr>
              <a:t>s Abbey in York was introduced to the students. The reason for this was to demonstrate the wealth and status of the Abbey (and thereby the Roman Catholic Church) prior to the Reformation. Together, the class can examine some pictures on the next slide and the video footage of the ruined abbey, noting the beautiful carvings, its size/height, the use of master craftsmen, etc., to set the scene prior to the forthcoming Reformation. St Mary’s was one of the ten richest monasteries in England when Edward Lee became Archbishop of York. The art that it displayed and its religious practices would have been entirely in line with Edward Lee’s theological views.</a:t>
            </a:r>
            <a:endParaRPr lang="en-GB"/>
          </a:p>
        </p:txBody>
      </p:sp>
      <p:sp>
        <p:nvSpPr>
          <p:cNvPr id="4" name="Slide Number Placeholder 3">
            <a:extLst>
              <a:ext uri="{FF2B5EF4-FFF2-40B4-BE49-F238E27FC236}">
                <a16:creationId xmlns:a16="http://schemas.microsoft.com/office/drawing/2014/main" id="{B8C84D9B-C745-5446-8648-F671B9BFAA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920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ea typeface="Calibri"/>
                <a:cs typeface="Calibri"/>
              </a:rPr>
              <a:t>Images: </a:t>
            </a:r>
            <a:r>
              <a:rPr lang="en-GB" sz="1200" b="0" i="0" kern="1200">
                <a:solidFill>
                  <a:schemeClr val="tx1"/>
                </a:solidFill>
                <a:effectLst/>
                <a:latin typeface="+mn-lt"/>
                <a:ea typeface="+mn-ea"/>
                <a:cs typeface="+mn-cs"/>
              </a:rPr>
              <a:t>“</a:t>
            </a:r>
            <a:r>
              <a:rPr lang="en-GB" sz="1200" b="0" i="0" u="sng" kern="1200">
                <a:solidFill>
                  <a:schemeClr val="tx1"/>
                </a:solidFill>
                <a:effectLst/>
                <a:latin typeface="+mn-lt"/>
                <a:ea typeface="+mn-ea"/>
                <a:cs typeface="+mn-cs"/>
                <a:hlinkClick r:id="rId3" tooltip="St Mary's Abbey ruins"/>
              </a:rPr>
              <a:t>St Mary's Abbey ruins</a:t>
            </a:r>
            <a:r>
              <a:rPr lang="en-GB" sz="1200" b="0" i="0" kern="1200">
                <a:solidFill>
                  <a:schemeClr val="tx1"/>
                </a:solidFill>
                <a:effectLst/>
                <a:latin typeface="+mn-lt"/>
                <a:ea typeface="+mn-ea"/>
                <a:cs typeface="+mn-cs"/>
              </a:rPr>
              <a:t>” by </a:t>
            </a:r>
            <a:r>
              <a:rPr lang="en-GB" sz="1200" b="0" i="0" u="none" strike="noStrike" kern="1200">
                <a:solidFill>
                  <a:schemeClr val="tx1"/>
                </a:solidFill>
                <a:effectLst/>
                <a:latin typeface="+mn-lt"/>
                <a:ea typeface="+mn-ea"/>
                <a:cs typeface="+mn-cs"/>
                <a:hlinkClick r:id="rId4"/>
              </a:rPr>
              <a:t>alh1</a:t>
            </a:r>
            <a:r>
              <a:rPr lang="en-GB" sz="1200" b="0" i="0"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hlinkClick r:id="rId5"/>
              </a:rPr>
              <a:t>CC BY-NC-SA 2.0</a:t>
            </a:r>
            <a:r>
              <a:rPr lang="en-GB"/>
              <a:t>;</a:t>
            </a:r>
            <a:r>
              <a:rPr lang="en-GB">
                <a:ea typeface="Calibri"/>
                <a:cs typeface="Calibri"/>
              </a:rPr>
              <a:t> </a:t>
            </a:r>
            <a:r>
              <a:rPr lang="en-GB"/>
              <a:t>https://commons.wikimedia.org/wiki/File:St_Mary%27s_Abbey,_York.jpg</a:t>
            </a:r>
            <a:r>
              <a:rPr lang="en-GB">
                <a:ea typeface="Calibri"/>
                <a:cs typeface="Calibri"/>
              </a:rPr>
              <a:t>; </a:t>
            </a:r>
            <a:r>
              <a:rPr lang="en-GB"/>
              <a:t>https://commons.wikimedia.org/wiki/File:St_Marys_Abbey_Church_York.jpg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0327038-05A9-42C3-A2E1-26E272FCC706}" type="slidenum">
              <a:rPr lang="en-GB" smtClean="0"/>
              <a:t>12</a:t>
            </a:fld>
            <a:endParaRPr lang="en-GB"/>
          </a:p>
        </p:txBody>
      </p:sp>
    </p:spTree>
    <p:extLst>
      <p:ext uri="{BB962C8B-B14F-4D97-AF65-F5344CB8AC3E}">
        <p14:creationId xmlns:p14="http://schemas.microsoft.com/office/powerpoint/2010/main" val="167976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This link, from one of the project partners of Henry on Tour, York360, allowed participants to imagine walking in the ruins of the Abbey to get a sense of </a:t>
            </a:r>
            <a:r>
              <a:rPr lang="en-US"/>
              <a:t>‘</a:t>
            </a:r>
            <a:r>
              <a:rPr lang="en-US">
                <a:ea typeface="Calibri"/>
                <a:cs typeface="Calibri"/>
              </a:rPr>
              <a:t>place’.  It can easily be displayed on a screen in the classroom for free.</a:t>
            </a:r>
          </a:p>
        </p:txBody>
      </p:sp>
      <p:sp>
        <p:nvSpPr>
          <p:cNvPr id="4" name="Slide Number Placeholder 3"/>
          <p:cNvSpPr>
            <a:spLocks noGrp="1"/>
          </p:cNvSpPr>
          <p:nvPr>
            <p:ph type="sldNum" sz="quarter" idx="5"/>
          </p:nvPr>
        </p:nvSpPr>
        <p:spPr/>
        <p:txBody>
          <a:bodyPr/>
          <a:lstStyle/>
          <a:p>
            <a:fld id="{70327038-05A9-42C3-A2E1-26E272FCC706}" type="slidenum">
              <a:rPr lang="en-US"/>
              <a:t>13</a:t>
            </a:fld>
            <a:endParaRPr lang="en-US"/>
          </a:p>
        </p:txBody>
      </p:sp>
    </p:spTree>
    <p:extLst>
      <p:ext uri="{BB962C8B-B14F-4D97-AF65-F5344CB8AC3E}">
        <p14:creationId xmlns:p14="http://schemas.microsoft.com/office/powerpoint/2010/main" val="143621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r>
              <a:rPr lang="en-US"/>
              <a:t>For this activity, students can be given the various sources relating to St Mary’s Abbey that are available on the HA website (and most are also on the slides that follow). The image shows a copper gilt Christ, which would have been on a cross originally. Look at the close-up images to see traces of expensive enamel from Limoges. Copper gilt is an expensive commodity. This piece of art (16” tall) was sculpted by master craftsmen. The fact that it was owned by St Mary’s indicates the wealth of the monastery and its importance as a patron of the arts. </a:t>
            </a:r>
            <a:r>
              <a:rPr lang="en-US">
                <a:ea typeface="Calibri"/>
                <a:cs typeface="Calibri"/>
              </a:rPr>
              <a:t>Further details are available in the source pack on the HA website.</a:t>
            </a:r>
          </a:p>
          <a:p>
            <a:pPr>
              <a:defRPr/>
            </a:pPr>
            <a:endParaRPr lang="en-US">
              <a:ea typeface="Calibri"/>
              <a:cs typeface="Calibri"/>
            </a:endParaRPr>
          </a:p>
          <a:p>
            <a:pPr>
              <a:defRPr/>
            </a:pPr>
            <a:r>
              <a:rPr lang="en-US"/>
              <a:t>Image: </a:t>
            </a:r>
            <a:r>
              <a:rPr lang="en-US">
                <a:hlinkClick r:id="rId3"/>
              </a:rPr>
              <a:t>www.yorkshiremuseum.org.uk/collections/collections-highlights/st-marys-figure-of-christ</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70327038-05A9-42C3-A2E1-26E272FCC706}" type="slidenum">
              <a:rPr lang="en-GB" smtClean="0"/>
              <a:t>14</a:t>
            </a:fld>
            <a:endParaRPr lang="en-GB"/>
          </a:p>
        </p:txBody>
      </p:sp>
    </p:spTree>
    <p:extLst>
      <p:ext uri="{BB962C8B-B14F-4D97-AF65-F5344CB8AC3E}">
        <p14:creationId xmlns:p14="http://schemas.microsoft.com/office/powerpoint/2010/main" val="223277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This </a:t>
            </a:r>
            <a:r>
              <a:rPr lang="en-US" err="1">
                <a:ea typeface="Calibri"/>
                <a:cs typeface="Calibri"/>
              </a:rPr>
              <a:t>licence</a:t>
            </a:r>
            <a:r>
              <a:rPr lang="en-US">
                <a:ea typeface="Calibri"/>
                <a:cs typeface="Calibri"/>
              </a:rPr>
              <a:t> is from King Richard III to a brickmaker and bricklayer called Richard </a:t>
            </a:r>
            <a:r>
              <a:rPr lang="en-US" err="1">
                <a:ea typeface="Calibri"/>
                <a:cs typeface="Calibri"/>
              </a:rPr>
              <a:t>Cheyholme</a:t>
            </a:r>
            <a:r>
              <a:rPr lang="en-US">
                <a:ea typeface="Calibri"/>
                <a:cs typeface="Calibri"/>
              </a:rPr>
              <a:t> in 1483 (pre-Reformation). It highlights that </a:t>
            </a:r>
            <a:r>
              <a:rPr lang="en-US" err="1">
                <a:ea typeface="Calibri"/>
                <a:cs typeface="Calibri"/>
              </a:rPr>
              <a:t>Cheyholm</a:t>
            </a:r>
            <a:r>
              <a:rPr lang="en-US">
                <a:ea typeface="Calibri"/>
                <a:cs typeface="Calibri"/>
              </a:rPr>
              <a:t> and his four servants were being employed by </a:t>
            </a:r>
            <a:r>
              <a:rPr lang="en-US"/>
              <a:t>‘</a:t>
            </a:r>
            <a:r>
              <a:rPr lang="en-US">
                <a:ea typeface="Calibri"/>
                <a:cs typeface="Calibri"/>
              </a:rPr>
              <a:t>our right trusty and well-beloved</a:t>
            </a:r>
            <a:r>
              <a:rPr lang="en-US"/>
              <a:t>’</a:t>
            </a:r>
            <a:r>
              <a:rPr lang="en-US">
                <a:ea typeface="Calibri"/>
                <a:cs typeface="Calibri"/>
              </a:rPr>
              <a:t> Abbot of St Mary</a:t>
            </a:r>
            <a:r>
              <a:rPr lang="en-US"/>
              <a:t>’</a:t>
            </a:r>
            <a:r>
              <a:rPr lang="en-US">
                <a:ea typeface="Calibri"/>
                <a:cs typeface="Calibri"/>
              </a:rPr>
              <a:t>s in York. It </a:t>
            </a:r>
            <a:r>
              <a:rPr lang="en-US" err="1">
                <a:ea typeface="Calibri"/>
                <a:cs typeface="Calibri"/>
              </a:rPr>
              <a:t>emphasises</a:t>
            </a:r>
            <a:r>
              <a:rPr lang="en-US">
                <a:ea typeface="Calibri"/>
                <a:cs typeface="Calibri"/>
              </a:rPr>
              <a:t> that these men were to remain working for the Abbot for as long as the Abbot wanted them, and that they should not be interrupted or removed from these jobs, even for employment on royal works </a:t>
            </a:r>
            <a:r>
              <a:rPr lang="en-US"/>
              <a:t>‘</a:t>
            </a:r>
            <a:r>
              <a:rPr lang="en-US">
                <a:ea typeface="Calibri"/>
                <a:cs typeface="Calibri"/>
              </a:rPr>
              <a:t>if you will avoid our [royal] displeasure</a:t>
            </a:r>
            <a:r>
              <a:rPr lang="en-US"/>
              <a:t>’</a:t>
            </a:r>
            <a:r>
              <a:rPr lang="en-US">
                <a:ea typeface="Calibri"/>
                <a:cs typeface="Calibri"/>
              </a:rPr>
              <a:t>. This highlights the importance of the Abbey and the standing of the Abbot pre-Reformation. A full translation into modern English is provided in the source pack.</a:t>
            </a:r>
          </a:p>
        </p:txBody>
      </p:sp>
      <p:sp>
        <p:nvSpPr>
          <p:cNvPr id="4" name="Slide Number Placeholder 3"/>
          <p:cNvSpPr>
            <a:spLocks noGrp="1"/>
          </p:cNvSpPr>
          <p:nvPr>
            <p:ph type="sldNum" sz="quarter" idx="5"/>
          </p:nvPr>
        </p:nvSpPr>
        <p:spPr/>
        <p:txBody>
          <a:bodyPr/>
          <a:lstStyle/>
          <a:p>
            <a:fld id="{70327038-05A9-42C3-A2E1-26E272FCC706}" type="slidenum">
              <a:rPr lang="en-US"/>
              <a:t>15</a:t>
            </a:fld>
            <a:endParaRPr lang="en-US"/>
          </a:p>
        </p:txBody>
      </p:sp>
    </p:spTree>
    <p:extLst>
      <p:ext uri="{BB962C8B-B14F-4D97-AF65-F5344CB8AC3E}">
        <p14:creationId xmlns:p14="http://schemas.microsoft.com/office/powerpoint/2010/main" val="269595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DFEDD-D72A-950E-0139-0BEEE412F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F7216-5E12-3ED3-7601-4B18697B051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BA23122-7FE5-F81A-81E9-EA557836E92B}"/>
              </a:ext>
            </a:extLst>
          </p:cNvPr>
          <p:cNvSpPr>
            <a:spLocks noGrp="1"/>
          </p:cNvSpPr>
          <p:nvPr>
            <p:ph type="body" idx="1"/>
          </p:nvPr>
        </p:nvSpPr>
        <p:spPr/>
        <p:txBody>
          <a:bodyPr/>
          <a:lstStyle/>
          <a:p>
            <a:r>
              <a:rPr lang="en-GB"/>
              <a:t>It is important to let students know that the statues on the left were life-sized, largely undamaged and buried completely underground. Once the students have come up with theories about why this might have happened, you can let them know that historians/archaeologists are uncertain of the exact reasons, but the statues were of prophets and were possibly buried to protect them from iconoclasm. The image on the right is the torso of a Virgin Mary, holding the infant Jesus. Both have been decapitated, presumably during the Reformation. After the statue had been attacked, it appears to have been left outside, as there is evidence of the severed necks being weathered. At an appropriate point in the enquiry (I did this towards the end), the teacher can discuss with students the very public statement made here by iconoclasts – they were not only destroying religious art but also leaving it out publicly in the rain/wind for passers-by to see and witness the destruction.</a:t>
            </a:r>
          </a:p>
          <a:p>
            <a:endParaRPr lang="en-GB">
              <a:ea typeface="Calibri"/>
              <a:cs typeface="Calibri"/>
            </a:endParaRPr>
          </a:p>
          <a:p>
            <a:r>
              <a:rPr lang="en-GB">
                <a:ea typeface="Calibri"/>
                <a:cs typeface="Calibri"/>
              </a:rPr>
              <a:t>These sources were chosen in order to build a picture of a very high-status abbey (St Mary</a:t>
            </a:r>
            <a:r>
              <a:rPr lang="en-GB"/>
              <a:t>’</a:t>
            </a:r>
            <a:r>
              <a:rPr lang="en-GB">
                <a:ea typeface="Calibri"/>
                <a:cs typeface="Calibri"/>
              </a:rPr>
              <a:t>s Abbey was very important and wealthy pre-Reformation), which had, prior to the Reformation, been accustomed to considerable royal favour. The left-hand image is of life-sized twelfth-century statues of saints and prophets, which were found buried underground. The reasons for their burial are unknown, but there are various possible speculations – were they buried to protect them from the iconoclasm of the Reformation, for example? The right-hand image is a damaged statue of the Virgin Mary with child – you can see her hand holding the child. Note that it appears to have been decapitated and then left outside (there is evidence of weathering after it was broken). This was used later in the workshop to unfold the story of iconoclasm and the Reformation.</a:t>
            </a:r>
          </a:p>
          <a:p>
            <a:endParaRPr lang="en-GB">
              <a:ea typeface="Calibri"/>
              <a:cs typeface="Calibri"/>
            </a:endParaRPr>
          </a:p>
          <a:p>
            <a:r>
              <a:rPr lang="en-GB"/>
              <a:t>Images: (left) </a:t>
            </a:r>
            <a:r>
              <a:rPr lang="en-GB">
                <a:hlinkClick r:id="rId3"/>
              </a:rPr>
              <a:t>www.historyofyork.org.uk/themes/norman/saints-and-prophets-statues-from-st-marys-abbey</a:t>
            </a:r>
            <a:r>
              <a:rPr lang="en-GB"/>
              <a:t>; (right) © York Museums Trust, YORYM: 2011.325 CC BY-SA 4.0</a:t>
            </a:r>
            <a:endParaRPr lang="en-GB">
              <a:ea typeface="Calibri"/>
              <a:cs typeface="Calibri"/>
            </a:endParaRPr>
          </a:p>
        </p:txBody>
      </p:sp>
      <p:sp>
        <p:nvSpPr>
          <p:cNvPr id="4" name="Slide Number Placeholder 3">
            <a:extLst>
              <a:ext uri="{FF2B5EF4-FFF2-40B4-BE49-F238E27FC236}">
                <a16:creationId xmlns:a16="http://schemas.microsoft.com/office/drawing/2014/main" id="{66BA39BE-0C4C-88C2-76D0-3C2D9EB219B7}"/>
              </a:ext>
            </a:extLst>
          </p:cNvPr>
          <p:cNvSpPr>
            <a:spLocks noGrp="1"/>
          </p:cNvSpPr>
          <p:nvPr>
            <p:ph type="sldNum" sz="quarter" idx="5"/>
          </p:nvPr>
        </p:nvSpPr>
        <p:spPr/>
        <p:txBody>
          <a:bodyPr/>
          <a:lstStyle/>
          <a:p>
            <a:fld id="{70327038-05A9-42C3-A2E1-26E272FCC706}" type="slidenum">
              <a:rPr lang="en-GB" smtClean="0"/>
              <a:t>16</a:t>
            </a:fld>
            <a:endParaRPr lang="en-GB"/>
          </a:p>
        </p:txBody>
      </p:sp>
    </p:spTree>
    <p:extLst>
      <p:ext uri="{BB962C8B-B14F-4D97-AF65-F5344CB8AC3E}">
        <p14:creationId xmlns:p14="http://schemas.microsoft.com/office/powerpoint/2010/main" val="53503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34B3E-C64F-3AFD-21AD-230DBA211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0887A-673C-40BB-DD54-8EC7E8C492E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0A85976-2F4B-BCF5-9F73-DB535166F4BF}"/>
              </a:ext>
            </a:extLst>
          </p:cNvPr>
          <p:cNvSpPr>
            <a:spLocks noGrp="1"/>
          </p:cNvSpPr>
          <p:nvPr>
            <p:ph type="body" idx="1"/>
          </p:nvPr>
        </p:nvSpPr>
        <p:spPr/>
        <p:txBody>
          <a:bodyPr/>
          <a:lstStyle/>
          <a:p>
            <a:r>
              <a:rPr lang="en-GB">
                <a:ea typeface="Calibri"/>
                <a:cs typeface="Calibri"/>
              </a:rPr>
              <a:t>This section can be used to develop the story of Edward Lee’s career further and to encourage greater audience participation via character cards and role play.</a:t>
            </a:r>
            <a:endParaRPr lang="en-GB"/>
          </a:p>
        </p:txBody>
      </p:sp>
      <p:sp>
        <p:nvSpPr>
          <p:cNvPr id="4" name="Slide Number Placeholder 3">
            <a:extLst>
              <a:ext uri="{FF2B5EF4-FFF2-40B4-BE49-F238E27FC236}">
                <a16:creationId xmlns:a16="http://schemas.microsoft.com/office/drawing/2014/main" id="{7D245FED-B367-C3C2-DDFA-BEE3D5A718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06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The continuation of the story can be read to/by students in a dramatic manner. Speculate: What is happening next? What is the significance of the date? Referring to the Reformation timeline (available via the HA website) may be useful here.</a:t>
            </a:r>
          </a:p>
        </p:txBody>
      </p:sp>
      <p:sp>
        <p:nvSpPr>
          <p:cNvPr id="4" name="Slide Number Placeholder 3"/>
          <p:cNvSpPr>
            <a:spLocks noGrp="1"/>
          </p:cNvSpPr>
          <p:nvPr>
            <p:ph type="sldNum" sz="quarter" idx="5"/>
          </p:nvPr>
        </p:nvSpPr>
        <p:spPr/>
        <p:txBody>
          <a:bodyPr/>
          <a:lstStyle/>
          <a:p>
            <a:fld id="{70327038-05A9-42C3-A2E1-26E272FCC706}" type="slidenum">
              <a:rPr lang="en-US"/>
              <a:t>18</a:t>
            </a:fld>
            <a:endParaRPr lang="en-US"/>
          </a:p>
        </p:txBody>
      </p:sp>
    </p:spTree>
    <p:extLst>
      <p:ext uri="{BB962C8B-B14F-4D97-AF65-F5344CB8AC3E}">
        <p14:creationId xmlns:p14="http://schemas.microsoft.com/office/powerpoint/2010/main" val="1079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Each person can be given a </a:t>
            </a:r>
            <a:r>
              <a:rPr lang="en-US"/>
              <a:t>‘</a:t>
            </a:r>
            <a:r>
              <a:rPr lang="en-US">
                <a:ea typeface="Calibri"/>
                <a:cs typeface="Calibri"/>
              </a:rPr>
              <a:t>character card</a:t>
            </a:r>
            <a:r>
              <a:rPr lang="en-US"/>
              <a:t>’</a:t>
            </a:r>
            <a:r>
              <a:rPr lang="en-US">
                <a:ea typeface="Calibri"/>
                <a:cs typeface="Calibri"/>
              </a:rPr>
              <a:t> (characters listed on the next slide). There are six characters per group. Character cards are available on the HA website. Note that the only fictional character is </a:t>
            </a:r>
            <a:r>
              <a:rPr lang="en-US"/>
              <a:t>‘</a:t>
            </a:r>
            <a:r>
              <a:rPr lang="en-US">
                <a:ea typeface="Calibri"/>
                <a:cs typeface="Calibri"/>
              </a:rPr>
              <a:t>Sarah Harkness</a:t>
            </a:r>
            <a:r>
              <a:rPr lang="en-US"/>
              <a:t>’,</a:t>
            </a:r>
            <a:r>
              <a:rPr lang="en-US">
                <a:ea typeface="Calibri"/>
                <a:cs typeface="Calibri"/>
              </a:rPr>
              <a:t> and if you have a group of five then she is the best character to leave out. The announcement by Lee of his planned visitation was also provided (see Slide 21).  </a:t>
            </a:r>
          </a:p>
        </p:txBody>
      </p:sp>
      <p:sp>
        <p:nvSpPr>
          <p:cNvPr id="4" name="Slide Number Placeholder 3"/>
          <p:cNvSpPr>
            <a:spLocks noGrp="1"/>
          </p:cNvSpPr>
          <p:nvPr>
            <p:ph type="sldNum" sz="quarter" idx="5"/>
          </p:nvPr>
        </p:nvSpPr>
        <p:spPr/>
        <p:txBody>
          <a:bodyPr/>
          <a:lstStyle/>
          <a:p>
            <a:fld id="{70327038-05A9-42C3-A2E1-26E272FCC706}" type="slidenum">
              <a:rPr lang="en-US"/>
              <a:t>19</a:t>
            </a:fld>
            <a:endParaRPr lang="en-US"/>
          </a:p>
        </p:txBody>
      </p:sp>
    </p:spTree>
    <p:extLst>
      <p:ext uri="{BB962C8B-B14F-4D97-AF65-F5344CB8AC3E}">
        <p14:creationId xmlns:p14="http://schemas.microsoft.com/office/powerpoint/2010/main" val="126185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Characters were chosen to combine well-known names of the period – to provide revision for A-level students and as a </a:t>
            </a:r>
            <a:r>
              <a:rPr lang="en-US"/>
              <a:t>‘</a:t>
            </a:r>
            <a:r>
              <a:rPr lang="en-US">
                <a:ea typeface="Calibri"/>
                <a:cs typeface="Calibri"/>
              </a:rPr>
              <a:t>hook</a:t>
            </a:r>
            <a:r>
              <a:rPr lang="en-US"/>
              <a:t>’</a:t>
            </a:r>
            <a:r>
              <a:rPr lang="en-US">
                <a:ea typeface="Calibri"/>
                <a:cs typeface="Calibri"/>
              </a:rPr>
              <a:t> – as well as lesser-known figures, to add greater knowledge and detail and to demonstrate some of the diversity of the impact of the Reformation.</a:t>
            </a:r>
          </a:p>
        </p:txBody>
      </p:sp>
      <p:sp>
        <p:nvSpPr>
          <p:cNvPr id="4" name="Slide Number Placeholder 3"/>
          <p:cNvSpPr>
            <a:spLocks noGrp="1"/>
          </p:cNvSpPr>
          <p:nvPr>
            <p:ph type="sldNum" sz="quarter" idx="5"/>
          </p:nvPr>
        </p:nvSpPr>
        <p:spPr/>
        <p:txBody>
          <a:bodyPr/>
          <a:lstStyle/>
          <a:p>
            <a:fld id="{70327038-05A9-42C3-A2E1-26E272FCC706}" type="slidenum">
              <a:rPr lang="en-US"/>
              <a:t>20</a:t>
            </a:fld>
            <a:endParaRPr lang="en-US"/>
          </a:p>
        </p:txBody>
      </p:sp>
    </p:spTree>
    <p:extLst>
      <p:ext uri="{BB962C8B-B14F-4D97-AF65-F5344CB8AC3E}">
        <p14:creationId xmlns:p14="http://schemas.microsoft.com/office/powerpoint/2010/main" val="361563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Henry on Tour, in conjunction with the University of York, carried out considerable research at St Mary</a:t>
            </a:r>
            <a:r>
              <a:rPr lang="en-GB">
                <a:solidFill>
                  <a:schemeClr val="tx1">
                    <a:lumMod val="75000"/>
                    <a:lumOff val="25000"/>
                  </a:schemeClr>
                </a:solidFill>
              </a:rPr>
              <a:t>’</a:t>
            </a:r>
            <a:r>
              <a:rPr lang="en-US">
                <a:ea typeface="Calibri"/>
                <a:cs typeface="Calibri"/>
              </a:rPr>
              <a:t>s Abbey, York. This session includes some of the new findings.</a:t>
            </a:r>
          </a:p>
          <a:p>
            <a:endParaRPr lang="en-US">
              <a:ea typeface="Calibri"/>
              <a:cs typeface="Calibri"/>
            </a:endParaRPr>
          </a:p>
          <a:p>
            <a:r>
              <a:rPr lang="en-US">
                <a:ea typeface="Calibri"/>
                <a:cs typeface="Calibri"/>
              </a:rPr>
              <a:t>Image: </a:t>
            </a:r>
            <a:r>
              <a:rPr lang="en-GB"/>
              <a:t>https://commons.wikimedia.org/wiki/File:St_Marys_Abbey_Church_York.jpg </a:t>
            </a:r>
            <a:endParaRPr lang="en-US">
              <a:ea typeface="Calibri"/>
              <a:cs typeface="Calibri"/>
            </a:endParaRPr>
          </a:p>
        </p:txBody>
      </p:sp>
      <p:sp>
        <p:nvSpPr>
          <p:cNvPr id="4" name="Slide Number Placeholder 3"/>
          <p:cNvSpPr>
            <a:spLocks noGrp="1"/>
          </p:cNvSpPr>
          <p:nvPr>
            <p:ph type="sldNum" sz="quarter" idx="5"/>
          </p:nvPr>
        </p:nvSpPr>
        <p:spPr/>
        <p:txBody>
          <a:bodyPr/>
          <a:lstStyle/>
          <a:p>
            <a:fld id="{70327038-05A9-42C3-A2E1-26E272FCC706}" type="slidenum">
              <a:rPr lang="en-US"/>
              <a:t>3</a:t>
            </a:fld>
            <a:endParaRPr lang="en-US"/>
          </a:p>
        </p:txBody>
      </p:sp>
    </p:spTree>
    <p:extLst>
      <p:ext uri="{BB962C8B-B14F-4D97-AF65-F5344CB8AC3E}">
        <p14:creationId xmlns:p14="http://schemas.microsoft.com/office/powerpoint/2010/main" val="419322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Role play in groups allows participants to consider the diversity of reactions to a planned visitation by Lee. It’s important to highlight that Henry VIII has NOT ordered visitations by Cromwell’s men yet – here, Lee is choosing to inspect his diocese, possibly to ‘lick them into shape’, as he knows that more hostile eyes are coming to view the monasteries. Is this an act of seeking to protect the monasteries or simply seeking to protect his own career? We can’t be sure of Lee’s motivations here, but speculation can be a profitable exercise in developing students’ understanding of the context and the individual.</a:t>
            </a:r>
          </a:p>
          <a:p>
            <a:endParaRPr lang="en-US">
              <a:ea typeface="Calibri"/>
              <a:cs typeface="Calibri"/>
            </a:endParaRPr>
          </a:p>
          <a:p>
            <a:r>
              <a:rPr lang="en-US">
                <a:ea typeface="Calibri"/>
                <a:cs typeface="Calibri"/>
              </a:rPr>
              <a:t>Note that part of the aim here is to highlight that </a:t>
            </a:r>
            <a:r>
              <a:rPr lang="en-US"/>
              <a:t>‘</a:t>
            </a:r>
            <a:r>
              <a:rPr lang="en-US">
                <a:ea typeface="Calibri"/>
                <a:cs typeface="Calibri"/>
              </a:rPr>
              <a:t>visitations</a:t>
            </a:r>
            <a:r>
              <a:rPr lang="en-US"/>
              <a:t>’</a:t>
            </a:r>
            <a:r>
              <a:rPr lang="en-US">
                <a:ea typeface="Calibri"/>
                <a:cs typeface="Calibri"/>
              </a:rPr>
              <a:t> were not an entirely new concept brought in by the Reformation (a common misconception). In fact, bishops, etc., always had the right to carry out visitations, and many did. However, Wolsey, who had been the previous Archbishop of York, had not done so in the diocese of York. Additional prompts by the presenter could get participants to consider what this shows about Wolsey</a:t>
            </a:r>
            <a:r>
              <a:rPr lang="en-US"/>
              <a:t>’</a:t>
            </a:r>
            <a:r>
              <a:rPr lang="en-US">
                <a:ea typeface="Calibri"/>
                <a:cs typeface="Calibri"/>
              </a:rPr>
              <a:t>s leadership of the Church in England during his time as Cardinal, and also to speculate about why Lee may have decided to take a very different approach. Was it simply a difference in personality? Was Lee concerned about being found to be lax because he was a traditional Catholic in his theology, and knew that factions within the court were challenging this?</a:t>
            </a:r>
          </a:p>
        </p:txBody>
      </p:sp>
      <p:sp>
        <p:nvSpPr>
          <p:cNvPr id="4" name="Slide Number Placeholder 3"/>
          <p:cNvSpPr>
            <a:spLocks noGrp="1"/>
          </p:cNvSpPr>
          <p:nvPr>
            <p:ph type="sldNum" sz="quarter" idx="5"/>
          </p:nvPr>
        </p:nvSpPr>
        <p:spPr/>
        <p:txBody>
          <a:bodyPr/>
          <a:lstStyle/>
          <a:p>
            <a:fld id="{70327038-05A9-42C3-A2E1-26E272FCC706}" type="slidenum">
              <a:rPr lang="en-US"/>
              <a:t>22</a:t>
            </a:fld>
            <a:endParaRPr lang="en-US"/>
          </a:p>
        </p:txBody>
      </p:sp>
    </p:spTree>
    <p:extLst>
      <p:ext uri="{BB962C8B-B14F-4D97-AF65-F5344CB8AC3E}">
        <p14:creationId xmlns:p14="http://schemas.microsoft.com/office/powerpoint/2010/main" val="1742553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Note to teacher: It appears that Lee’s predecessor (Wolsey) had a ‘hands-off’ approach to his diocese of York, rarely visiting the monasteries or insisting on particular standards of </a:t>
            </a:r>
            <a:r>
              <a:rPr lang="en-US" err="1">
                <a:ea typeface="Calibri"/>
                <a:cs typeface="Calibri"/>
              </a:rPr>
              <a:t>behaviour</a:t>
            </a:r>
            <a:r>
              <a:rPr lang="en-US">
                <a:ea typeface="Calibri"/>
                <a:cs typeface="Calibri"/>
              </a:rPr>
              <a:t>. When Lee took over the role, however, he was immediately keen to check that monks, etc., in his diocese were behaving, carrying out visitations. This can be used by teachers to highlight that the visitations of the Reformation were not an entirely new concept – monasteries prior to the Reformation were supposed to be subject to inspection by their bishops. Here, Lee appears keen to carry out a visitation to ensure that there was not bad </a:t>
            </a:r>
            <a:r>
              <a:rPr lang="en-US" err="1">
                <a:ea typeface="Calibri"/>
                <a:cs typeface="Calibri"/>
              </a:rPr>
              <a:t>behaviour</a:t>
            </a:r>
            <a:r>
              <a:rPr lang="en-US">
                <a:ea typeface="Calibri"/>
                <a:cs typeface="Calibri"/>
              </a:rPr>
              <a:t> on his watch, presumably because he was aware that the King and his advisors were preparing to carry out the much harsher visitations shortly, as they prepared to compile the </a:t>
            </a:r>
            <a:r>
              <a:rPr lang="en-US" i="1" err="1">
                <a:ea typeface="Calibri"/>
                <a:cs typeface="Calibri"/>
              </a:rPr>
              <a:t>Comperta</a:t>
            </a:r>
            <a:r>
              <a:rPr lang="en-US" i="1">
                <a:ea typeface="Calibri"/>
                <a:cs typeface="Calibri"/>
              </a:rPr>
              <a:t> </a:t>
            </a:r>
            <a:r>
              <a:rPr lang="en-US" i="1" err="1">
                <a:ea typeface="Calibri"/>
                <a:cs typeface="Calibri"/>
              </a:rPr>
              <a:t>Monastica</a:t>
            </a:r>
            <a:r>
              <a:rPr lang="en-US">
                <a:ea typeface="Calibri"/>
                <a:cs typeface="Calibri"/>
              </a:rPr>
              <a:t> and the </a:t>
            </a:r>
            <a:r>
              <a:rPr lang="en-US" i="1">
                <a:ea typeface="Calibri"/>
                <a:cs typeface="Calibri"/>
              </a:rPr>
              <a:t>Valor Ecclesiasticus</a:t>
            </a:r>
            <a:r>
              <a:rPr lang="en-US">
                <a:ea typeface="Calibri"/>
                <a:cs typeface="Calibri"/>
              </a:rPr>
              <a:t>.</a:t>
            </a:r>
          </a:p>
          <a:p>
            <a:pPr>
              <a:lnSpc>
                <a:spcPct val="90000"/>
              </a:lnSpc>
              <a:spcBef>
                <a:spcPts val="1000"/>
              </a:spcBef>
            </a:pPr>
            <a:endParaRPr lang="en-US">
              <a:ea typeface="Calibri"/>
              <a:cs typeface="Calibri"/>
            </a:endParaRPr>
          </a:p>
          <a:p>
            <a:r>
              <a:rPr lang="en-GB">
                <a:ea typeface="Calibri"/>
                <a:cs typeface="Calibri"/>
              </a:rPr>
              <a:t>Discuss Lee</a:t>
            </a:r>
            <a:r>
              <a:rPr lang="en-US"/>
              <a:t>’</a:t>
            </a:r>
            <a:r>
              <a:rPr lang="en-GB">
                <a:ea typeface="Calibri"/>
                <a:cs typeface="Calibri"/>
              </a:rPr>
              <a:t>s possible reasons for carrying out visitations in York just prior to the Reformation.</a:t>
            </a:r>
            <a:endParaRPr lang="en-GB"/>
          </a:p>
        </p:txBody>
      </p:sp>
      <p:sp>
        <p:nvSpPr>
          <p:cNvPr id="4" name="Slide Number Placeholder 3"/>
          <p:cNvSpPr>
            <a:spLocks noGrp="1"/>
          </p:cNvSpPr>
          <p:nvPr>
            <p:ph type="sldNum" sz="quarter" idx="5"/>
          </p:nvPr>
        </p:nvSpPr>
        <p:spPr/>
        <p:txBody>
          <a:bodyPr/>
          <a:lstStyle/>
          <a:p>
            <a:fld id="{70327038-05A9-42C3-A2E1-26E272FCC706}" type="slidenum">
              <a:rPr lang="en-GB" smtClean="0"/>
              <a:t>23</a:t>
            </a:fld>
            <a:endParaRPr lang="en-GB"/>
          </a:p>
        </p:txBody>
      </p:sp>
    </p:spTree>
    <p:extLst>
      <p:ext uri="{BB962C8B-B14F-4D97-AF65-F5344CB8AC3E}">
        <p14:creationId xmlns:p14="http://schemas.microsoft.com/office/powerpoint/2010/main" val="2431784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Teacher reminds students of this key date and Act.  </a:t>
            </a:r>
            <a:endParaRPr lang="en-US"/>
          </a:p>
          <a:p>
            <a:endParaRPr lang="en-US">
              <a:ea typeface="Calibri"/>
              <a:cs typeface="Calibri"/>
            </a:endParaRPr>
          </a:p>
          <a:p>
            <a:r>
              <a:rPr lang="en-US">
                <a:ea typeface="Calibri"/>
                <a:cs typeface="Calibri"/>
              </a:rPr>
              <a:t>Image: </a:t>
            </a:r>
            <a:r>
              <a:rPr lang="en-US">
                <a:hlinkClick r:id="rId3"/>
              </a:rPr>
              <a:t>https://upload.wikimedia.org/wikipedia/commons/d/dc/Illustration_Foxe%27s_Book_of_Martyrs_1570.jpg</a:t>
            </a:r>
            <a:r>
              <a:rPr lang="en-US"/>
              <a:t> </a:t>
            </a:r>
            <a:endParaRPr lang="en-US">
              <a:ea typeface="Calibri"/>
              <a:cs typeface="Calibri"/>
            </a:endParaRPr>
          </a:p>
          <a:p>
            <a:r>
              <a:rPr lang="en-US">
                <a:ea typeface="Calibri"/>
                <a:cs typeface="Calibri"/>
              </a:rPr>
              <a:t>Reference for the Chapuys letter: </a:t>
            </a:r>
            <a:r>
              <a:rPr lang="en-US">
                <a:hlinkClick r:id="rId4"/>
              </a:rPr>
              <a:t>www.british-history.ac.uk/letters-papers-hen8/vol6/pp79-89</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70327038-05A9-42C3-A2E1-26E272FCC706}" type="slidenum">
              <a:rPr lang="en-GB" smtClean="0"/>
              <a:t>24</a:t>
            </a:fld>
            <a:endParaRPr lang="en-GB"/>
          </a:p>
        </p:txBody>
      </p:sp>
    </p:spTree>
    <p:extLst>
      <p:ext uri="{BB962C8B-B14F-4D97-AF65-F5344CB8AC3E}">
        <p14:creationId xmlns:p14="http://schemas.microsoft.com/office/powerpoint/2010/main" val="589287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2A92-E2D4-A9F4-1923-ACDB4DD06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A73EC-5D8B-C7EE-CB10-4A8131AB3F1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6A4EDDA-18FF-5B02-BAA1-AC8AEF11E8D7}"/>
              </a:ext>
            </a:extLst>
          </p:cNvPr>
          <p:cNvSpPr>
            <a:spLocks noGrp="1"/>
          </p:cNvSpPr>
          <p:nvPr>
            <p:ph type="body" idx="1"/>
          </p:nvPr>
        </p:nvSpPr>
        <p:spPr/>
        <p:txBody>
          <a:bodyPr/>
          <a:lstStyle/>
          <a:p>
            <a:r>
              <a:rPr lang="en-GB">
                <a:ea typeface="Calibri" panose="020F0502020204030204"/>
                <a:cs typeface="Calibri" panose="020F0502020204030204"/>
              </a:rPr>
              <a:t>A printed version of the injunctions was given to students to read in groups. This material is available on the following slides (26–30) OR in printable form via the source pack on the HA website. Note that a short summary of the key allegations is provided on Slide 31, which was used to bring everyone up to speed and to support those less able to read long documents quickly.</a:t>
            </a:r>
          </a:p>
        </p:txBody>
      </p:sp>
      <p:sp>
        <p:nvSpPr>
          <p:cNvPr id="4" name="Slide Number Placeholder 3">
            <a:extLst>
              <a:ext uri="{FF2B5EF4-FFF2-40B4-BE49-F238E27FC236}">
                <a16:creationId xmlns:a16="http://schemas.microsoft.com/office/drawing/2014/main" id="{83A93FA6-3665-9EA0-D200-3C7569F6CDC3}"/>
              </a:ext>
            </a:extLst>
          </p:cNvPr>
          <p:cNvSpPr>
            <a:spLocks noGrp="1"/>
          </p:cNvSpPr>
          <p:nvPr>
            <p:ph type="sldNum" sz="quarter" idx="5"/>
          </p:nvPr>
        </p:nvSpPr>
        <p:spPr/>
        <p:txBody>
          <a:bodyPr/>
          <a:lstStyle/>
          <a:p>
            <a:fld id="{70327038-05A9-42C3-A2E1-26E272FCC706}" type="slidenum">
              <a:rPr lang="en-GB" smtClean="0"/>
              <a:t>25</a:t>
            </a:fld>
            <a:endParaRPr lang="en-GB"/>
          </a:p>
        </p:txBody>
      </p:sp>
    </p:spTree>
    <p:extLst>
      <p:ext uri="{BB962C8B-B14F-4D97-AF65-F5344CB8AC3E}">
        <p14:creationId xmlns:p14="http://schemas.microsoft.com/office/powerpoint/2010/main" val="3250938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C40C-4053-0708-B068-E18EC8937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9BD55-4F0B-DA72-4535-FB596468AC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BCDBFFC-7ABC-669A-8CDB-DC8C3CA2A736}"/>
              </a:ext>
            </a:extLst>
          </p:cNvPr>
          <p:cNvSpPr>
            <a:spLocks noGrp="1"/>
          </p:cNvSpPr>
          <p:nvPr>
            <p:ph type="body" idx="1"/>
          </p:nvPr>
        </p:nvSpPr>
        <p:spPr/>
        <p:txBody>
          <a:bodyPr/>
          <a:lstStyle/>
          <a:p>
            <a:r>
              <a:rPr lang="en-GB"/>
              <a:t>This text of the injunction (order/report) issued by Lee to the Abbot and monks of St Mary’s is available in a more printable format on the HA’s website in the source pack linked to this enquiry.</a:t>
            </a:r>
          </a:p>
        </p:txBody>
      </p:sp>
      <p:sp>
        <p:nvSpPr>
          <p:cNvPr id="4" name="Slide Number Placeholder 3">
            <a:extLst>
              <a:ext uri="{FF2B5EF4-FFF2-40B4-BE49-F238E27FC236}">
                <a16:creationId xmlns:a16="http://schemas.microsoft.com/office/drawing/2014/main" id="{8783B857-4092-5606-A78A-E841B28B0A63}"/>
              </a:ext>
            </a:extLst>
          </p:cNvPr>
          <p:cNvSpPr>
            <a:spLocks noGrp="1"/>
          </p:cNvSpPr>
          <p:nvPr>
            <p:ph type="sldNum" sz="quarter" idx="5"/>
          </p:nvPr>
        </p:nvSpPr>
        <p:spPr/>
        <p:txBody>
          <a:bodyPr/>
          <a:lstStyle/>
          <a:p>
            <a:fld id="{70327038-05A9-42C3-A2E1-26E272FCC706}" type="slidenum">
              <a:rPr lang="en-GB" smtClean="0"/>
              <a:t>26</a:t>
            </a:fld>
            <a:endParaRPr lang="en-GB"/>
          </a:p>
        </p:txBody>
      </p:sp>
    </p:spTree>
    <p:extLst>
      <p:ext uri="{BB962C8B-B14F-4D97-AF65-F5344CB8AC3E}">
        <p14:creationId xmlns:p14="http://schemas.microsoft.com/office/powerpoint/2010/main" val="670497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82829-C4C1-0DB6-130A-F2A6C3EF6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03A23-56E4-3F6D-5697-4E2C2FF33C9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E346154-CD58-7947-236F-B3ED5A5D80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501B18-1239-5D42-6485-063D215F747E}"/>
              </a:ext>
            </a:extLst>
          </p:cNvPr>
          <p:cNvSpPr>
            <a:spLocks noGrp="1"/>
          </p:cNvSpPr>
          <p:nvPr>
            <p:ph type="sldNum" sz="quarter" idx="5"/>
          </p:nvPr>
        </p:nvSpPr>
        <p:spPr/>
        <p:txBody>
          <a:bodyPr/>
          <a:lstStyle/>
          <a:p>
            <a:fld id="{70327038-05A9-42C3-A2E1-26E272FCC706}" type="slidenum">
              <a:rPr lang="en-GB" smtClean="0"/>
              <a:t>27</a:t>
            </a:fld>
            <a:endParaRPr lang="en-GB"/>
          </a:p>
        </p:txBody>
      </p:sp>
    </p:spTree>
    <p:extLst>
      <p:ext uri="{BB962C8B-B14F-4D97-AF65-F5344CB8AC3E}">
        <p14:creationId xmlns:p14="http://schemas.microsoft.com/office/powerpoint/2010/main" val="424995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6292B-F09F-9D83-67AD-A760E6B2A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53089-7E4E-55F7-9420-B617D8A68FE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9A131E3-4020-0D40-78EA-618865E1DF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718957-674C-4AB0-CE81-28286240AF3B}"/>
              </a:ext>
            </a:extLst>
          </p:cNvPr>
          <p:cNvSpPr>
            <a:spLocks noGrp="1"/>
          </p:cNvSpPr>
          <p:nvPr>
            <p:ph type="sldNum" sz="quarter" idx="5"/>
          </p:nvPr>
        </p:nvSpPr>
        <p:spPr/>
        <p:txBody>
          <a:bodyPr/>
          <a:lstStyle/>
          <a:p>
            <a:fld id="{70327038-05A9-42C3-A2E1-26E272FCC706}" type="slidenum">
              <a:rPr lang="en-GB" smtClean="0"/>
              <a:t>28</a:t>
            </a:fld>
            <a:endParaRPr lang="en-GB"/>
          </a:p>
        </p:txBody>
      </p:sp>
    </p:spTree>
    <p:extLst>
      <p:ext uri="{BB962C8B-B14F-4D97-AF65-F5344CB8AC3E}">
        <p14:creationId xmlns:p14="http://schemas.microsoft.com/office/powerpoint/2010/main" val="45737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D6125-CD79-920D-0BCB-EBF849F00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1B808-E005-F008-107C-1787DBFD6EB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F573313-CD7E-164E-4375-B9BC6D2917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B4389A-116E-F0F4-B0B5-E9A7E67DAC59}"/>
              </a:ext>
            </a:extLst>
          </p:cNvPr>
          <p:cNvSpPr>
            <a:spLocks noGrp="1"/>
          </p:cNvSpPr>
          <p:nvPr>
            <p:ph type="sldNum" sz="quarter" idx="5"/>
          </p:nvPr>
        </p:nvSpPr>
        <p:spPr/>
        <p:txBody>
          <a:bodyPr/>
          <a:lstStyle/>
          <a:p>
            <a:fld id="{70327038-05A9-42C3-A2E1-26E272FCC706}" type="slidenum">
              <a:rPr lang="en-GB" smtClean="0"/>
              <a:t>29</a:t>
            </a:fld>
            <a:endParaRPr lang="en-GB"/>
          </a:p>
        </p:txBody>
      </p:sp>
    </p:spTree>
    <p:extLst>
      <p:ext uri="{BB962C8B-B14F-4D97-AF65-F5344CB8AC3E}">
        <p14:creationId xmlns:p14="http://schemas.microsoft.com/office/powerpoint/2010/main" val="3072706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E29C4-3C87-505A-2B60-9C9A5054E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B7685-0EB0-5D2D-D80D-0E35A83AB03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E31DA21-EF6E-7B93-3383-A723C74DF3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9BFDA02-933A-B485-A5FD-153FB72A3D64}"/>
              </a:ext>
            </a:extLst>
          </p:cNvPr>
          <p:cNvSpPr>
            <a:spLocks noGrp="1"/>
          </p:cNvSpPr>
          <p:nvPr>
            <p:ph type="sldNum" sz="quarter" idx="5"/>
          </p:nvPr>
        </p:nvSpPr>
        <p:spPr/>
        <p:txBody>
          <a:bodyPr/>
          <a:lstStyle/>
          <a:p>
            <a:fld id="{70327038-05A9-42C3-A2E1-26E272FCC706}" type="slidenum">
              <a:rPr lang="en-GB" smtClean="0"/>
              <a:t>30</a:t>
            </a:fld>
            <a:endParaRPr lang="en-GB"/>
          </a:p>
        </p:txBody>
      </p:sp>
    </p:spTree>
    <p:extLst>
      <p:ext uri="{BB962C8B-B14F-4D97-AF65-F5344CB8AC3E}">
        <p14:creationId xmlns:p14="http://schemas.microsoft.com/office/powerpoint/2010/main" val="2037707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BE21-C4C3-CCC2-44F5-E9293CBF5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15256-B578-BDEC-E33A-62421F8EAAF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7741090-8197-DCA6-3A88-2CD9BC19DA12}"/>
              </a:ext>
            </a:extLst>
          </p:cNvPr>
          <p:cNvSpPr>
            <a:spLocks noGrp="1"/>
          </p:cNvSpPr>
          <p:nvPr>
            <p:ph type="body" idx="1"/>
          </p:nvPr>
        </p:nvSpPr>
        <p:spPr/>
        <p:txBody>
          <a:bodyPr/>
          <a:lstStyle/>
          <a:p>
            <a:r>
              <a:rPr lang="en-GB">
                <a:ea typeface="Calibri"/>
                <a:cs typeface="Calibri"/>
              </a:rPr>
              <a:t>This provides a round-up of the key findings from the injunctions, particularly to help bring up to speed students who might not have fully understood the longer text. I used Russell Tarr’s Classtools.net website to create the image. The teacher can lead a class consideration of how different </a:t>
            </a:r>
            <a:r>
              <a:rPr lang="en-GB"/>
              <a:t>‘</a:t>
            </a:r>
            <a:r>
              <a:rPr lang="en-GB">
                <a:ea typeface="Calibri"/>
                <a:cs typeface="Calibri"/>
              </a:rPr>
              <a:t>characters</a:t>
            </a:r>
            <a:r>
              <a:rPr lang="en-US"/>
              <a:t>’</a:t>
            </a:r>
            <a:r>
              <a:rPr lang="en-GB">
                <a:ea typeface="Calibri"/>
                <a:cs typeface="Calibri"/>
              </a:rPr>
              <a:t> from the cards would have reacted to the injunctions from Lee.</a:t>
            </a:r>
            <a:endParaRPr lang="en-GB"/>
          </a:p>
        </p:txBody>
      </p:sp>
      <p:sp>
        <p:nvSpPr>
          <p:cNvPr id="4" name="Slide Number Placeholder 3">
            <a:extLst>
              <a:ext uri="{FF2B5EF4-FFF2-40B4-BE49-F238E27FC236}">
                <a16:creationId xmlns:a16="http://schemas.microsoft.com/office/drawing/2014/main" id="{C4EF5D26-D783-A41A-909A-7D5BF0AD1470}"/>
              </a:ext>
            </a:extLst>
          </p:cNvPr>
          <p:cNvSpPr>
            <a:spLocks noGrp="1"/>
          </p:cNvSpPr>
          <p:nvPr>
            <p:ph type="sldNum" sz="quarter" idx="5"/>
          </p:nvPr>
        </p:nvSpPr>
        <p:spPr/>
        <p:txBody>
          <a:bodyPr/>
          <a:lstStyle/>
          <a:p>
            <a:fld id="{70327038-05A9-42C3-A2E1-26E272FCC706}" type="slidenum">
              <a:rPr lang="en-GB" smtClean="0"/>
              <a:t>31</a:t>
            </a:fld>
            <a:endParaRPr lang="en-GB"/>
          </a:p>
        </p:txBody>
      </p:sp>
    </p:spTree>
    <p:extLst>
      <p:ext uri="{BB962C8B-B14F-4D97-AF65-F5344CB8AC3E}">
        <p14:creationId xmlns:p14="http://schemas.microsoft.com/office/powerpoint/2010/main" val="171589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4E22-65BD-E8C4-F352-D5054710F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CDF23-BF51-EBE4-28AE-B53F91FAFD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9374C9-CCE5-DB5A-4536-40CDA979A6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E06307-0811-3FCB-4B23-366A4FDC5C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890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8C20-C021-7E89-CD54-C911F7BA7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1A95C-C90F-D66F-A7ED-8735451586E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0A64A2C-C730-371B-E327-939F17E1A49E}"/>
              </a:ext>
            </a:extLst>
          </p:cNvPr>
          <p:cNvSpPr>
            <a:spLocks noGrp="1"/>
          </p:cNvSpPr>
          <p:nvPr>
            <p:ph type="body" idx="1"/>
          </p:nvPr>
        </p:nvSpPr>
        <p:spPr/>
        <p:txBody>
          <a:bodyPr/>
          <a:lstStyle/>
          <a:p>
            <a:r>
              <a:rPr lang="en-GB"/>
              <a:t>This section is designed to introduce the Reformation visitations, particularly the characters of Cromwell, Layton and Legh.</a:t>
            </a:r>
          </a:p>
        </p:txBody>
      </p:sp>
      <p:sp>
        <p:nvSpPr>
          <p:cNvPr id="4" name="Slide Number Placeholder 3">
            <a:extLst>
              <a:ext uri="{FF2B5EF4-FFF2-40B4-BE49-F238E27FC236}">
                <a16:creationId xmlns:a16="http://schemas.microsoft.com/office/drawing/2014/main" id="{8EAB8580-E956-75D5-7D24-0FC9D9B73D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761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714C-2746-2AD5-66F4-CA3E79E6F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39FA1-981D-D088-8DED-4DFF9A366FB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D645CE0-B385-AA27-FD38-49FEBCF85EBC}"/>
              </a:ext>
            </a:extLst>
          </p:cNvPr>
          <p:cNvSpPr>
            <a:spLocks noGrp="1"/>
          </p:cNvSpPr>
          <p:nvPr>
            <p:ph type="body" idx="1"/>
          </p:nvPr>
        </p:nvSpPr>
        <p:spPr/>
        <p:txBody>
          <a:bodyPr/>
          <a:lstStyle/>
          <a:p>
            <a:r>
              <a:rPr lang="en-GB">
                <a:ea typeface="Calibri"/>
                <a:cs typeface="Calibri"/>
              </a:rPr>
              <a:t>Dramatic reading of the next stage of the story to students. Crucially, this section of the story introduces Layton and Legh and the new Reformation visitations.</a:t>
            </a:r>
            <a:endParaRPr lang="en-GB"/>
          </a:p>
        </p:txBody>
      </p:sp>
      <p:sp>
        <p:nvSpPr>
          <p:cNvPr id="4" name="Slide Number Placeholder 3">
            <a:extLst>
              <a:ext uri="{FF2B5EF4-FFF2-40B4-BE49-F238E27FC236}">
                <a16:creationId xmlns:a16="http://schemas.microsoft.com/office/drawing/2014/main" id="{89FFB939-3CE0-D53B-2489-9434359975D2}"/>
              </a:ext>
            </a:extLst>
          </p:cNvPr>
          <p:cNvSpPr>
            <a:spLocks noGrp="1"/>
          </p:cNvSpPr>
          <p:nvPr>
            <p:ph type="sldNum" sz="quarter" idx="5"/>
          </p:nvPr>
        </p:nvSpPr>
        <p:spPr/>
        <p:txBody>
          <a:bodyPr/>
          <a:lstStyle/>
          <a:p>
            <a:fld id="{70327038-05A9-42C3-A2E1-26E272FCC706}" type="slidenum">
              <a:rPr lang="en-GB" smtClean="0"/>
              <a:t>33</a:t>
            </a:fld>
            <a:endParaRPr lang="en-GB"/>
          </a:p>
        </p:txBody>
      </p:sp>
    </p:spTree>
    <p:extLst>
      <p:ext uri="{BB962C8B-B14F-4D97-AF65-F5344CB8AC3E}">
        <p14:creationId xmlns:p14="http://schemas.microsoft.com/office/powerpoint/2010/main" val="1559391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2B6E4-BE8F-458C-9F25-15739054B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8923C-5AAA-5C0C-B319-72BEF49A926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0965B14-327B-A4E8-EC63-550F54E8BBB9}"/>
              </a:ext>
            </a:extLst>
          </p:cNvPr>
          <p:cNvSpPr>
            <a:spLocks noGrp="1"/>
          </p:cNvSpPr>
          <p:nvPr>
            <p:ph type="body" idx="1"/>
          </p:nvPr>
        </p:nvSpPr>
        <p:spPr/>
        <p:txBody>
          <a:bodyPr/>
          <a:lstStyle/>
          <a:p>
            <a:r>
              <a:rPr lang="en-GB">
                <a:ea typeface="Calibri"/>
                <a:cs typeface="Calibri"/>
              </a:rPr>
              <a:t>Teacher gives details of key sources for the visitations by Cromwell’s men.</a:t>
            </a:r>
          </a:p>
          <a:p>
            <a:endParaRPr lang="en-GB">
              <a:ea typeface="Calibri"/>
              <a:cs typeface="Calibri"/>
            </a:endParaRPr>
          </a:p>
          <a:p>
            <a:r>
              <a:rPr lang="en-GB">
                <a:ea typeface="Calibri"/>
                <a:cs typeface="Calibri"/>
              </a:rPr>
              <a:t>Image: </a:t>
            </a:r>
            <a:r>
              <a:rPr lang="en-GB">
                <a:hlinkClick r:id="rId3"/>
              </a:rPr>
              <a:t>https://en.wikipedia.org/wiki/Thomas_Cromwell</a:t>
            </a:r>
            <a:r>
              <a:rPr lang="en-GB"/>
              <a:t> </a:t>
            </a:r>
            <a:endParaRPr lang="en-GB">
              <a:ea typeface="Calibri"/>
              <a:cs typeface="Calibri"/>
            </a:endParaRPr>
          </a:p>
        </p:txBody>
      </p:sp>
      <p:sp>
        <p:nvSpPr>
          <p:cNvPr id="4" name="Slide Number Placeholder 3">
            <a:extLst>
              <a:ext uri="{FF2B5EF4-FFF2-40B4-BE49-F238E27FC236}">
                <a16:creationId xmlns:a16="http://schemas.microsoft.com/office/drawing/2014/main" id="{143D0D92-7F40-E234-20CD-7060671E7A02}"/>
              </a:ext>
            </a:extLst>
          </p:cNvPr>
          <p:cNvSpPr>
            <a:spLocks noGrp="1"/>
          </p:cNvSpPr>
          <p:nvPr>
            <p:ph type="sldNum" sz="quarter" idx="5"/>
          </p:nvPr>
        </p:nvSpPr>
        <p:spPr/>
        <p:txBody>
          <a:bodyPr/>
          <a:lstStyle/>
          <a:p>
            <a:fld id="{70327038-05A9-42C3-A2E1-26E272FCC706}" type="slidenum">
              <a:rPr lang="en-GB" smtClean="0"/>
              <a:t>34</a:t>
            </a:fld>
            <a:endParaRPr lang="en-GB"/>
          </a:p>
        </p:txBody>
      </p:sp>
    </p:spTree>
    <p:extLst>
      <p:ext uri="{BB962C8B-B14F-4D97-AF65-F5344CB8AC3E}">
        <p14:creationId xmlns:p14="http://schemas.microsoft.com/office/powerpoint/2010/main" val="4061737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483C5-CD29-B84D-C9DD-95A62611D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6A9E8-BE61-2D11-9783-B533A21D321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EE03898-2EC3-24F8-7529-EB423765EE3C}"/>
              </a:ext>
            </a:extLst>
          </p:cNvPr>
          <p:cNvSpPr>
            <a:spLocks noGrp="1"/>
          </p:cNvSpPr>
          <p:nvPr>
            <p:ph type="body" idx="1"/>
          </p:nvPr>
        </p:nvSpPr>
        <p:spPr/>
        <p:txBody>
          <a:bodyPr/>
          <a:lstStyle/>
          <a:p>
            <a:r>
              <a:rPr lang="en-GB">
                <a:ea typeface="Calibri"/>
                <a:cs typeface="Calibri"/>
              </a:rPr>
              <a:t>Group work/discussion. Sources are available on Slides 36–38 or via the source pack on the HA website.</a:t>
            </a:r>
            <a:endParaRPr lang="en-GB"/>
          </a:p>
        </p:txBody>
      </p:sp>
      <p:sp>
        <p:nvSpPr>
          <p:cNvPr id="4" name="Slide Number Placeholder 3">
            <a:extLst>
              <a:ext uri="{FF2B5EF4-FFF2-40B4-BE49-F238E27FC236}">
                <a16:creationId xmlns:a16="http://schemas.microsoft.com/office/drawing/2014/main" id="{BBB14490-B4C4-8805-D2A5-95F6F565F8AA}"/>
              </a:ext>
            </a:extLst>
          </p:cNvPr>
          <p:cNvSpPr>
            <a:spLocks noGrp="1"/>
          </p:cNvSpPr>
          <p:nvPr>
            <p:ph type="sldNum" sz="quarter" idx="5"/>
          </p:nvPr>
        </p:nvSpPr>
        <p:spPr/>
        <p:txBody>
          <a:bodyPr/>
          <a:lstStyle/>
          <a:p>
            <a:fld id="{70327038-05A9-42C3-A2E1-26E272FCC706}" type="slidenum">
              <a:rPr lang="en-GB" smtClean="0"/>
              <a:t>35</a:t>
            </a:fld>
            <a:endParaRPr lang="en-GB"/>
          </a:p>
        </p:txBody>
      </p:sp>
    </p:spTree>
    <p:extLst>
      <p:ext uri="{BB962C8B-B14F-4D97-AF65-F5344CB8AC3E}">
        <p14:creationId xmlns:p14="http://schemas.microsoft.com/office/powerpoint/2010/main" val="218417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7839-8500-81D1-65E8-CEFAC4E0B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46AC2-1DA5-EE2C-ECB9-CF50386FE00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F613EDB-06D9-585B-B1EA-F7A1C07BD6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2066A3D-C5B1-C1C0-40CC-8855684B352E}"/>
              </a:ext>
            </a:extLst>
          </p:cNvPr>
          <p:cNvSpPr>
            <a:spLocks noGrp="1"/>
          </p:cNvSpPr>
          <p:nvPr>
            <p:ph type="sldNum" sz="quarter" idx="5"/>
          </p:nvPr>
        </p:nvSpPr>
        <p:spPr/>
        <p:txBody>
          <a:bodyPr/>
          <a:lstStyle/>
          <a:p>
            <a:fld id="{70327038-05A9-42C3-A2E1-26E272FCC706}" type="slidenum">
              <a:rPr lang="en-GB" smtClean="0"/>
              <a:t>36</a:t>
            </a:fld>
            <a:endParaRPr lang="en-GB"/>
          </a:p>
        </p:txBody>
      </p:sp>
    </p:spTree>
    <p:extLst>
      <p:ext uri="{BB962C8B-B14F-4D97-AF65-F5344CB8AC3E}">
        <p14:creationId xmlns:p14="http://schemas.microsoft.com/office/powerpoint/2010/main" val="4294770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DBF4-7F6D-AD8F-8DDA-16CD51D1F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53211-0956-276E-CFBF-8645D331925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28CADBC-77BD-3BE1-2140-8E3160F5594E}"/>
              </a:ext>
            </a:extLst>
          </p:cNvPr>
          <p:cNvSpPr>
            <a:spLocks noGrp="1"/>
          </p:cNvSpPr>
          <p:nvPr>
            <p:ph type="body" idx="1"/>
          </p:nvPr>
        </p:nvSpPr>
        <p:spPr/>
        <p:txBody>
          <a:bodyPr/>
          <a:lstStyle/>
          <a:p>
            <a:pPr>
              <a:defRPr/>
            </a:pPr>
            <a:r>
              <a:rPr lang="en-GB" dirty="0">
                <a:solidFill>
                  <a:schemeClr val="tx1">
                    <a:lumMod val="75000"/>
                    <a:lumOff val="25000"/>
                  </a:schemeClr>
                </a:solidFill>
              </a:rPr>
              <a:t>This modern</a:t>
            </a:r>
            <a:r>
              <a:rPr lang="en-GB" sz="1200" dirty="0">
                <a:solidFill>
                  <a:schemeClr val="tx1">
                    <a:lumMod val="75000"/>
                    <a:lumOff val="25000"/>
                  </a:schemeClr>
                </a:solidFill>
              </a:rPr>
              <a:t> summary </a:t>
            </a:r>
            <a:r>
              <a:rPr lang="en-GB" dirty="0">
                <a:solidFill>
                  <a:schemeClr val="tx1">
                    <a:lumMod val="75000"/>
                    <a:lumOff val="25000"/>
                  </a:schemeClr>
                </a:solidFill>
              </a:rPr>
              <a:t>of the poor relief provided by St Mary’s Abbey, York, was taken and slightly adapted from:</a:t>
            </a:r>
            <a:r>
              <a:rPr lang="en-GB" sz="1200" dirty="0">
                <a:solidFill>
                  <a:schemeClr val="tx1">
                    <a:lumMod val="75000"/>
                    <a:lumOff val="25000"/>
                  </a:schemeClr>
                </a:solidFill>
              </a:rPr>
              <a:t> </a:t>
            </a:r>
            <a:r>
              <a:rPr lang="en-GB" dirty="0">
                <a:solidFill>
                  <a:srgbClr val="404040"/>
                </a:solidFill>
              </a:rPr>
              <a:t>Page, W. (ed.) (1974) ‘</a:t>
            </a:r>
            <a:r>
              <a:rPr lang="en-GB" dirty="0">
                <a:solidFill>
                  <a:srgbClr val="000000"/>
                </a:solidFill>
              </a:rPr>
              <a:t>Houses of Benedictine monks: Abbey of St Mary, York</a:t>
            </a:r>
            <a:r>
              <a:rPr lang="en-GB" dirty="0">
                <a:solidFill>
                  <a:srgbClr val="404040"/>
                </a:solidFill>
              </a:rPr>
              <a:t>’</a:t>
            </a:r>
            <a:r>
              <a:rPr lang="en-GB" dirty="0">
                <a:solidFill>
                  <a:srgbClr val="000000"/>
                </a:solidFill>
              </a:rPr>
              <a:t> in </a:t>
            </a:r>
            <a:r>
              <a:rPr lang="en-GB" i="1" dirty="0">
                <a:solidFill>
                  <a:srgbClr val="000000"/>
                </a:solidFill>
              </a:rPr>
              <a:t>A History of the County of York: Volume 3</a:t>
            </a:r>
            <a:r>
              <a:rPr lang="en-GB" dirty="0">
                <a:solidFill>
                  <a:srgbClr val="000000"/>
                </a:solidFill>
              </a:rPr>
              <a:t>, London: Dawsons, pp. 107–12, </a:t>
            </a:r>
            <a:r>
              <a:rPr lang="en-GB" i="1" dirty="0">
                <a:solidFill>
                  <a:srgbClr val="000000"/>
                </a:solidFill>
              </a:rPr>
              <a:t>British History Online</a:t>
            </a:r>
            <a:r>
              <a:rPr lang="en-GB" dirty="0">
                <a:solidFill>
                  <a:srgbClr val="000000"/>
                </a:solidFill>
              </a:rPr>
              <a:t>, </a:t>
            </a:r>
            <a:r>
              <a:rPr lang="en-GB" dirty="0">
                <a:solidFill>
                  <a:srgbClr val="000000"/>
                </a:solidFill>
                <a:hlinkClick r:id="rId3"/>
              </a:rPr>
              <a:t>www.british-history.ac.uk/vch/yorks/vol3/pp107-112</a:t>
            </a:r>
            <a:r>
              <a:rPr lang="en-GB" dirty="0">
                <a:solidFill>
                  <a:srgbClr val="000000"/>
                </a:solidFill>
              </a:rPr>
              <a:t> [accessed 20 August 2025]</a:t>
            </a:r>
            <a:br>
              <a:rPr lang="en-GB" sz="1200" b="1" i="1" dirty="0">
                <a:cs typeface="+mn-lt"/>
              </a:rPr>
            </a:br>
            <a:endParaRPr lang="en-GB" sz="1200" b="1" i="1" dirty="0">
              <a:solidFill>
                <a:schemeClr val="tx1">
                  <a:lumMod val="75000"/>
                  <a:lumOff val="25000"/>
                </a:schemeClr>
              </a:solidFill>
            </a:endParaRPr>
          </a:p>
          <a:p>
            <a:endParaRPr lang="en-GB" dirty="0"/>
          </a:p>
        </p:txBody>
      </p:sp>
      <p:sp>
        <p:nvSpPr>
          <p:cNvPr id="4" name="Slide Number Placeholder 3">
            <a:extLst>
              <a:ext uri="{FF2B5EF4-FFF2-40B4-BE49-F238E27FC236}">
                <a16:creationId xmlns:a16="http://schemas.microsoft.com/office/drawing/2014/main" id="{75C351C1-D3CE-ABAE-3CF5-B6DA10217860}"/>
              </a:ext>
            </a:extLst>
          </p:cNvPr>
          <p:cNvSpPr>
            <a:spLocks noGrp="1"/>
          </p:cNvSpPr>
          <p:nvPr>
            <p:ph type="sldNum" sz="quarter" idx="5"/>
          </p:nvPr>
        </p:nvSpPr>
        <p:spPr/>
        <p:txBody>
          <a:bodyPr/>
          <a:lstStyle/>
          <a:p>
            <a:fld id="{70327038-05A9-42C3-A2E1-26E272FCC706}" type="slidenum">
              <a:rPr lang="en-GB" smtClean="0"/>
              <a:t>37</a:t>
            </a:fld>
            <a:endParaRPr lang="en-GB"/>
          </a:p>
        </p:txBody>
      </p:sp>
    </p:spTree>
    <p:extLst>
      <p:ext uri="{BB962C8B-B14F-4D97-AF65-F5344CB8AC3E}">
        <p14:creationId xmlns:p14="http://schemas.microsoft.com/office/powerpoint/2010/main" val="2868189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E108B-E9C2-5663-2546-917CB8932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68E48-7D21-037C-553E-41D2DE1845C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A150A65-61F7-AD0A-1C90-F559774D782E}"/>
              </a:ext>
            </a:extLst>
          </p:cNvPr>
          <p:cNvSpPr>
            <a:spLocks noGrp="1"/>
          </p:cNvSpPr>
          <p:nvPr>
            <p:ph type="body" idx="1"/>
          </p:nvPr>
        </p:nvSpPr>
        <p:spPr/>
        <p:txBody>
          <a:bodyPr/>
          <a:lstStyle/>
          <a:p>
            <a:r>
              <a:rPr lang="en-GB"/>
              <a:t>Translation provided by H. Carrel: </a:t>
            </a:r>
            <a:endParaRPr lang="en-US"/>
          </a:p>
          <a:p>
            <a:endParaRPr lang="en-GB"/>
          </a:p>
          <a:p>
            <a:r>
              <a:rPr lang="en-GB" i="1"/>
              <a:t>When Drs Layton and Legh were with me as your visitors [inspectors] on 13 January, they very strictly examined me concerning words that I was supposed to have spoken to the general confessor of Syon, or to one sent by him, as follows: that I would oppose your [Henry VIII’s] title of Supreme Head [of the Church] even if it meant death, if I thought that I might succeed. [I] never spoke with the confessor, nor sent any advice to him, nor received any messenger from him or any one at Syon in matters concerning your Highness.</a:t>
            </a:r>
            <a:endParaRPr lang="en-GB" i="1">
              <a:ea typeface="Calibri"/>
              <a:cs typeface="Calibri"/>
            </a:endParaRPr>
          </a:p>
          <a:p>
            <a:endParaRPr lang="en-GB"/>
          </a:p>
          <a:p>
            <a:r>
              <a:rPr lang="en-GB"/>
              <a:t>N.B. A ‘general confessor’ of a monastery is the priest who hears the confessions of the monks who live there and acts as their spiritual guide. Syon is another monastery in the diocese. In this source, Lee is clearly very concerned that this report commenting negatively on his loyalty to Henry VIII has reached the King’s ears, and he is anxious to deny the charges of disloyalty to the Crown and to the Reformation.</a:t>
            </a:r>
            <a:endParaRPr lang="en-GB">
              <a:ea typeface="Calibri"/>
              <a:cs typeface="Calibri"/>
            </a:endParaRPr>
          </a:p>
        </p:txBody>
      </p:sp>
      <p:sp>
        <p:nvSpPr>
          <p:cNvPr id="4" name="Slide Number Placeholder 3">
            <a:extLst>
              <a:ext uri="{FF2B5EF4-FFF2-40B4-BE49-F238E27FC236}">
                <a16:creationId xmlns:a16="http://schemas.microsoft.com/office/drawing/2014/main" id="{59F3264F-D61F-4F35-CBC2-FB280A8DC5D9}"/>
              </a:ext>
            </a:extLst>
          </p:cNvPr>
          <p:cNvSpPr>
            <a:spLocks noGrp="1"/>
          </p:cNvSpPr>
          <p:nvPr>
            <p:ph type="sldNum" sz="quarter" idx="5"/>
          </p:nvPr>
        </p:nvSpPr>
        <p:spPr/>
        <p:txBody>
          <a:bodyPr/>
          <a:lstStyle/>
          <a:p>
            <a:fld id="{70327038-05A9-42C3-A2E1-26E272FCC706}" type="slidenum">
              <a:rPr lang="en-GB" smtClean="0"/>
              <a:t>38</a:t>
            </a:fld>
            <a:endParaRPr lang="en-GB"/>
          </a:p>
        </p:txBody>
      </p:sp>
    </p:spTree>
    <p:extLst>
      <p:ext uri="{BB962C8B-B14F-4D97-AF65-F5344CB8AC3E}">
        <p14:creationId xmlns:p14="http://schemas.microsoft.com/office/powerpoint/2010/main" val="2636240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BD379-64DD-3D9E-8839-A49EB7809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B5C2B-2ABA-91D6-F752-E0DCFFFB9D3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3F07EED-0B57-DA12-8D4C-28EFA253ED68}"/>
              </a:ext>
            </a:extLst>
          </p:cNvPr>
          <p:cNvSpPr>
            <a:spLocks noGrp="1"/>
          </p:cNvSpPr>
          <p:nvPr>
            <p:ph type="body" idx="1"/>
          </p:nvPr>
        </p:nvSpPr>
        <p:spPr/>
        <p:txBody>
          <a:bodyPr/>
          <a:lstStyle/>
          <a:p>
            <a:r>
              <a:rPr lang="en-GB">
                <a:ea typeface="Calibri"/>
                <a:cs typeface="Calibri"/>
              </a:rPr>
              <a:t>The story moves to York</a:t>
            </a:r>
            <a:r>
              <a:rPr lang="en-GB"/>
              <a:t>’</a:t>
            </a:r>
            <a:r>
              <a:rPr lang="en-GB">
                <a:ea typeface="Calibri"/>
                <a:cs typeface="Calibri"/>
              </a:rPr>
              <a:t>s participation in the </a:t>
            </a:r>
            <a:r>
              <a:rPr lang="en-GB"/>
              <a:t>‘</a:t>
            </a:r>
            <a:r>
              <a:rPr lang="en-GB">
                <a:ea typeface="Calibri"/>
                <a:cs typeface="Calibri"/>
              </a:rPr>
              <a:t>Pilgrimage of Grace’. Here, the students find out how their characters acted during this famous rebellion. Prior knowledge of the Pilgrimage of Grace is recommended before teaching this section, but it is not essential.</a:t>
            </a:r>
            <a:endParaRPr lang="en-GB"/>
          </a:p>
        </p:txBody>
      </p:sp>
      <p:sp>
        <p:nvSpPr>
          <p:cNvPr id="4" name="Slide Number Placeholder 3">
            <a:extLst>
              <a:ext uri="{FF2B5EF4-FFF2-40B4-BE49-F238E27FC236}">
                <a16:creationId xmlns:a16="http://schemas.microsoft.com/office/drawing/2014/main" id="{3E280D87-BDA3-80EB-372F-9D18AE4239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478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A86D1-9BD0-209C-1D90-88B21D786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31F12-64D2-4FD0-6462-7271FB4624C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7336C9C-1095-C013-3831-84D866DA6EED}"/>
              </a:ext>
            </a:extLst>
          </p:cNvPr>
          <p:cNvSpPr>
            <a:spLocks noGrp="1"/>
          </p:cNvSpPr>
          <p:nvPr>
            <p:ph type="body" idx="1"/>
          </p:nvPr>
        </p:nvSpPr>
        <p:spPr/>
        <p:txBody>
          <a:bodyPr/>
          <a:lstStyle/>
          <a:p>
            <a:r>
              <a:rPr lang="en-GB">
                <a:ea typeface="Calibri"/>
                <a:cs typeface="Calibri"/>
              </a:rPr>
              <a:t>Teacher gives an overview of the key timeline, some of which directly involves characters used in the role play. This can be used as the ‘reveal’ section of the enquiry.</a:t>
            </a:r>
            <a:endParaRPr lang="en-GB"/>
          </a:p>
        </p:txBody>
      </p:sp>
      <p:sp>
        <p:nvSpPr>
          <p:cNvPr id="4" name="Slide Number Placeholder 3">
            <a:extLst>
              <a:ext uri="{FF2B5EF4-FFF2-40B4-BE49-F238E27FC236}">
                <a16:creationId xmlns:a16="http://schemas.microsoft.com/office/drawing/2014/main" id="{19C23E5B-9391-119F-DD7A-16A3EF177EE1}"/>
              </a:ext>
            </a:extLst>
          </p:cNvPr>
          <p:cNvSpPr>
            <a:spLocks noGrp="1"/>
          </p:cNvSpPr>
          <p:nvPr>
            <p:ph type="sldNum" sz="quarter" idx="5"/>
          </p:nvPr>
        </p:nvSpPr>
        <p:spPr/>
        <p:txBody>
          <a:bodyPr/>
          <a:lstStyle/>
          <a:p>
            <a:fld id="{70327038-05A9-42C3-A2E1-26E272FCC706}" type="slidenum">
              <a:rPr lang="en-GB" smtClean="0"/>
              <a:t>40</a:t>
            </a:fld>
            <a:endParaRPr lang="en-GB"/>
          </a:p>
        </p:txBody>
      </p:sp>
    </p:spTree>
    <p:extLst>
      <p:ext uri="{BB962C8B-B14F-4D97-AF65-F5344CB8AC3E}">
        <p14:creationId xmlns:p14="http://schemas.microsoft.com/office/powerpoint/2010/main" val="1826067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3B2E-BEBB-6493-1284-C1DB34A8E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EC6F6-3B3B-7861-0E9A-1373E29E43A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64A2C05-0015-FB48-4B3A-C0E1B3E8E7D3}"/>
              </a:ext>
            </a:extLst>
          </p:cNvPr>
          <p:cNvSpPr>
            <a:spLocks noGrp="1"/>
          </p:cNvSpPr>
          <p:nvPr>
            <p:ph type="body" idx="1"/>
          </p:nvPr>
        </p:nvSpPr>
        <p:spPr/>
        <p:txBody>
          <a:bodyPr/>
          <a:lstStyle/>
          <a:p>
            <a:pPr>
              <a:defRPr/>
            </a:pPr>
            <a:r>
              <a:rPr lang="en-US">
                <a:solidFill>
                  <a:srgbClr val="2A2A2A"/>
                </a:solidFill>
              </a:rPr>
              <a:t>Translation by H. Carrel: </a:t>
            </a:r>
            <a:endParaRPr lang="en-US">
              <a:solidFill>
                <a:srgbClr val="000000"/>
              </a:solidFill>
            </a:endParaRPr>
          </a:p>
          <a:p>
            <a:pPr>
              <a:defRPr/>
            </a:pPr>
            <a:endParaRPr lang="en-US">
              <a:solidFill>
                <a:srgbClr val="2A2A2A"/>
              </a:solidFill>
            </a:endParaRPr>
          </a:p>
          <a:p>
            <a:pPr>
              <a:defRPr/>
            </a:pPr>
            <a:r>
              <a:rPr lang="en-US" i="1">
                <a:solidFill>
                  <a:srgbClr val="2A2A2A"/>
                </a:solidFill>
              </a:rPr>
              <a:t>For this pilgrimage we have taken it for the preservation of Christ’s Church, of this realm of England, the king our sovereign lord, the nobility and commons of the same, and to this intent: to make petition to the King’s Highness for the reformation of that which is amiss within his realm.</a:t>
            </a:r>
            <a:endParaRPr lang="en-US" i="1">
              <a:solidFill>
                <a:srgbClr val="000000"/>
              </a:solidFill>
            </a:endParaRPr>
          </a:p>
          <a:p>
            <a:pPr>
              <a:defRPr/>
            </a:pPr>
            <a:endParaRPr lang="en-US">
              <a:solidFill>
                <a:srgbClr val="2A2A2A"/>
              </a:solidFill>
            </a:endParaRPr>
          </a:p>
          <a:p>
            <a:pPr>
              <a:defRPr/>
            </a:pPr>
            <a:r>
              <a:rPr lang="en-US">
                <a:solidFill>
                  <a:srgbClr val="2A2A2A"/>
                </a:solidFill>
              </a:rPr>
              <a:t>Again, this features some of the characters from the cards.</a:t>
            </a:r>
            <a:endParaRPr lang="en-US">
              <a:ea typeface="Calibri"/>
              <a:cs typeface="Calibri"/>
            </a:endParaRPr>
          </a:p>
          <a:p>
            <a:pPr>
              <a:defRPr/>
            </a:pPr>
            <a:endParaRPr lang="en-US"/>
          </a:p>
          <a:p>
            <a:pPr>
              <a:defRPr/>
            </a:pPr>
            <a:r>
              <a:rPr lang="en-US"/>
              <a:t>Information and quotation from: </a:t>
            </a:r>
            <a:r>
              <a:rPr lang="en-US">
                <a:solidFill>
                  <a:srgbClr val="2A2A2A"/>
                </a:solidFill>
              </a:rPr>
              <a:t>Hoyle, R. (2008) ‘Aske, Robert (c. 1500–1537), lawyer and rebel’ in </a:t>
            </a:r>
            <a:r>
              <a:rPr lang="en-US" i="1">
                <a:solidFill>
                  <a:srgbClr val="2A2A2A"/>
                </a:solidFill>
              </a:rPr>
              <a:t>Oxford Dictionary of National Biography</a:t>
            </a:r>
            <a:r>
              <a:rPr lang="en-US">
                <a:solidFill>
                  <a:srgbClr val="2A2A2A"/>
                </a:solidFill>
              </a:rPr>
              <a:t>, </a:t>
            </a:r>
            <a:r>
              <a:rPr lang="en-GB" sz="1200" b="0" i="0" kern="1200">
                <a:solidFill>
                  <a:schemeClr val="tx1"/>
                </a:solidFill>
                <a:effectLst/>
                <a:latin typeface="+mn-lt"/>
                <a:ea typeface="+mn-ea"/>
                <a:cs typeface="+mn-cs"/>
                <a:hlinkClick r:id="rId3"/>
              </a:rPr>
              <a:t>https://doi.org/10.1093/ref:odnb/797 </a:t>
            </a:r>
            <a:r>
              <a:rPr lang="en-US">
                <a:solidFill>
                  <a:srgbClr val="2A2A2A"/>
                </a:solidFill>
              </a:rPr>
              <a:t>[accessed 20 August 2025]</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3E57570-BF37-95F3-5486-C7885DD2055D}"/>
              </a:ext>
            </a:extLst>
          </p:cNvPr>
          <p:cNvSpPr>
            <a:spLocks noGrp="1"/>
          </p:cNvSpPr>
          <p:nvPr>
            <p:ph type="sldNum" sz="quarter" idx="5"/>
          </p:nvPr>
        </p:nvSpPr>
        <p:spPr/>
        <p:txBody>
          <a:bodyPr/>
          <a:lstStyle/>
          <a:p>
            <a:fld id="{70327038-05A9-42C3-A2E1-26E272FCC706}" type="slidenum">
              <a:rPr lang="en-GB" smtClean="0"/>
              <a:t>41</a:t>
            </a:fld>
            <a:endParaRPr lang="en-GB"/>
          </a:p>
        </p:txBody>
      </p:sp>
    </p:spTree>
    <p:extLst>
      <p:ext uri="{BB962C8B-B14F-4D97-AF65-F5344CB8AC3E}">
        <p14:creationId xmlns:p14="http://schemas.microsoft.com/office/powerpoint/2010/main" val="354402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Presenter reads the story aloud, slowly and dramatically – a technique that can work particularly well for a starter activity. A printed/electronic text can be provided for students to annotate with questions that they would like answered about it, aiming for at least five questions. No prior information needs to be provided.</a:t>
            </a:r>
          </a:p>
        </p:txBody>
      </p:sp>
      <p:sp>
        <p:nvSpPr>
          <p:cNvPr id="4" name="Slide Number Placeholder 3"/>
          <p:cNvSpPr>
            <a:spLocks noGrp="1"/>
          </p:cNvSpPr>
          <p:nvPr>
            <p:ph type="sldNum" sz="quarter" idx="5"/>
          </p:nvPr>
        </p:nvSpPr>
        <p:spPr/>
        <p:txBody>
          <a:bodyPr/>
          <a:lstStyle/>
          <a:p>
            <a:fld id="{70327038-05A9-42C3-A2E1-26E272FCC706}" type="slidenum">
              <a:rPr lang="en-US"/>
              <a:t>5</a:t>
            </a:fld>
            <a:endParaRPr lang="en-US"/>
          </a:p>
        </p:txBody>
      </p:sp>
    </p:spTree>
    <p:extLst>
      <p:ext uri="{BB962C8B-B14F-4D97-AF65-F5344CB8AC3E}">
        <p14:creationId xmlns:p14="http://schemas.microsoft.com/office/powerpoint/2010/main" val="3045466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5D20-BEED-DC14-8F82-1F8148A7E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704C5-FACD-B4AC-77A8-E04820D86B8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9F04C9A-631F-43AE-F6C7-8CD16AD848B8}"/>
              </a:ext>
            </a:extLst>
          </p:cNvPr>
          <p:cNvSpPr>
            <a:spLocks noGrp="1"/>
          </p:cNvSpPr>
          <p:nvPr>
            <p:ph type="body" idx="1"/>
          </p:nvPr>
        </p:nvSpPr>
        <p:spPr/>
        <p:txBody>
          <a:bodyPr/>
          <a:lstStyle/>
          <a:p>
            <a:r>
              <a:rPr lang="en-GB">
                <a:solidFill>
                  <a:srgbClr val="2A2A2A"/>
                </a:solidFill>
              </a:rPr>
              <a:t>The quotation reads: </a:t>
            </a:r>
            <a:endParaRPr lang="en-US">
              <a:solidFill>
                <a:srgbClr val="000000"/>
              </a:solidFill>
            </a:endParaRPr>
          </a:p>
          <a:p>
            <a:endParaRPr lang="en-GB">
              <a:solidFill>
                <a:srgbClr val="2A2A2A"/>
              </a:solidFill>
            </a:endParaRPr>
          </a:p>
          <a:p>
            <a:r>
              <a:rPr lang="en-GB" i="1">
                <a:solidFill>
                  <a:srgbClr val="2A2A2A"/>
                </a:solidFill>
              </a:rPr>
              <a:t>take in good part [i.e. take with a pinch of salt] whatsoever promise I shall make to the rebels... For surely I shall not observe any part thereof</a:t>
            </a:r>
            <a:endParaRPr lang="en-US" i="1">
              <a:solidFill>
                <a:srgbClr val="000000"/>
              </a:solidFill>
              <a:ea typeface="Calibri"/>
              <a:cs typeface="Calibri"/>
            </a:endParaRPr>
          </a:p>
          <a:p>
            <a:endParaRPr lang="en-GB">
              <a:solidFill>
                <a:srgbClr val="2A2A2A"/>
              </a:solidFill>
            </a:endParaRPr>
          </a:p>
          <a:p>
            <a:r>
              <a:rPr lang="en-GB">
                <a:solidFill>
                  <a:srgbClr val="2A2A2A"/>
                </a:solidFill>
              </a:rPr>
              <a:t>Translation by H. Carrel</a:t>
            </a:r>
            <a:endParaRPr lang="en-US">
              <a:solidFill>
                <a:srgbClr val="000000"/>
              </a:solidFill>
              <a:ea typeface="Calibri" panose="020F0502020204030204"/>
              <a:cs typeface="Calibri" panose="020F0502020204030204"/>
            </a:endParaRPr>
          </a:p>
          <a:p>
            <a:endParaRPr lang="en-US">
              <a:solidFill>
                <a:srgbClr val="000000"/>
              </a:solidFill>
            </a:endParaRPr>
          </a:p>
          <a:p>
            <a:r>
              <a:rPr lang="en-US">
                <a:solidFill>
                  <a:srgbClr val="000000"/>
                </a:solidFill>
              </a:rPr>
              <a:t>Information and quotation from: </a:t>
            </a:r>
            <a:r>
              <a:rPr lang="en-US">
                <a:solidFill>
                  <a:srgbClr val="2A2A2A"/>
                </a:solidFill>
              </a:rPr>
              <a:t>Hoyle, R. (2008) ‘Aske, Robert (c. 1500–1537), lawyer and rebel’ in </a:t>
            </a:r>
            <a:r>
              <a:rPr lang="en-US" i="1">
                <a:solidFill>
                  <a:srgbClr val="2A2A2A"/>
                </a:solidFill>
              </a:rPr>
              <a:t>Oxford Dictionary of National Biography</a:t>
            </a:r>
            <a:r>
              <a:rPr lang="en-US">
                <a:solidFill>
                  <a:srgbClr val="2A2A2A"/>
                </a:solidFill>
              </a:rPr>
              <a:t>, </a:t>
            </a:r>
            <a:r>
              <a:rPr lang="en-US">
                <a:solidFill>
                  <a:srgbClr val="2A2A2A"/>
                </a:solidFill>
                <a:hlinkClick r:id="rId3"/>
              </a:rPr>
              <a:t>www.oxforddnb.com/view/10.1093/ref:odnb/9780198614128.001.0001/odnb-9780198614128-e-797</a:t>
            </a:r>
            <a:r>
              <a:rPr lang="en-US">
                <a:solidFill>
                  <a:srgbClr val="2A2A2A"/>
                </a:solidFill>
              </a:rPr>
              <a:t> [accessed 20 August 2025]</a:t>
            </a:r>
            <a:endParaRPr lang="en-GB">
              <a:ea typeface="Calibri"/>
              <a:cs typeface="Calibri"/>
            </a:endParaRPr>
          </a:p>
        </p:txBody>
      </p:sp>
      <p:sp>
        <p:nvSpPr>
          <p:cNvPr id="4" name="Slide Number Placeholder 3">
            <a:extLst>
              <a:ext uri="{FF2B5EF4-FFF2-40B4-BE49-F238E27FC236}">
                <a16:creationId xmlns:a16="http://schemas.microsoft.com/office/drawing/2014/main" id="{1BE8713C-C19C-224B-DA76-35C5A67B2AB0}"/>
              </a:ext>
            </a:extLst>
          </p:cNvPr>
          <p:cNvSpPr>
            <a:spLocks noGrp="1"/>
          </p:cNvSpPr>
          <p:nvPr>
            <p:ph type="sldNum" sz="quarter" idx="5"/>
          </p:nvPr>
        </p:nvSpPr>
        <p:spPr/>
        <p:txBody>
          <a:bodyPr/>
          <a:lstStyle/>
          <a:p>
            <a:fld id="{70327038-05A9-42C3-A2E1-26E272FCC706}" type="slidenum">
              <a:rPr lang="en-GB" smtClean="0"/>
              <a:t>42</a:t>
            </a:fld>
            <a:endParaRPr lang="en-GB"/>
          </a:p>
        </p:txBody>
      </p:sp>
    </p:spTree>
    <p:extLst>
      <p:ext uri="{BB962C8B-B14F-4D97-AF65-F5344CB8AC3E}">
        <p14:creationId xmlns:p14="http://schemas.microsoft.com/office/powerpoint/2010/main" val="3643502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9313B-D843-28DD-8EFD-14F590C45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140FB-12AD-4A33-B045-287C499C19A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A5071E9-A8BB-AD3C-049F-AEAFA66C268D}"/>
              </a:ext>
            </a:extLst>
          </p:cNvPr>
          <p:cNvSpPr>
            <a:spLocks noGrp="1"/>
          </p:cNvSpPr>
          <p:nvPr>
            <p:ph type="body" idx="1"/>
          </p:nvPr>
        </p:nvSpPr>
        <p:spPr/>
        <p:txBody>
          <a:bodyPr/>
          <a:lstStyle/>
          <a:p>
            <a:r>
              <a:rPr lang="en-GB">
                <a:ea typeface="Calibri"/>
                <a:cs typeface="Calibri"/>
              </a:rPr>
              <a:t>At this stage, the teacher can give an overview of what happened to the different characters, using this and subsequent slides (Slides 43–48).</a:t>
            </a:r>
          </a:p>
          <a:p>
            <a:endParaRPr lang="en-GB">
              <a:ea typeface="Calibri"/>
              <a:cs typeface="Calibri"/>
            </a:endParaRPr>
          </a:p>
          <a:p>
            <a:r>
              <a:rPr lang="en-GB">
                <a:ea typeface="Calibri"/>
                <a:cs typeface="Calibri"/>
              </a:rPr>
              <a:t>Image </a:t>
            </a:r>
            <a:r>
              <a:rPr lang="en-GB" sz="1200" b="0" i="0" kern="1200">
                <a:solidFill>
                  <a:schemeClr val="tx1"/>
                </a:solidFill>
                <a:effectLst/>
                <a:latin typeface="+mn-lt"/>
                <a:ea typeface="+mn-ea"/>
                <a:cs typeface="+mn-cs"/>
              </a:rPr>
              <a:t>© Royal Collection Trust</a:t>
            </a:r>
            <a:endParaRPr lang="en-GB"/>
          </a:p>
        </p:txBody>
      </p:sp>
      <p:sp>
        <p:nvSpPr>
          <p:cNvPr id="4" name="Slide Number Placeholder 3">
            <a:extLst>
              <a:ext uri="{FF2B5EF4-FFF2-40B4-BE49-F238E27FC236}">
                <a16:creationId xmlns:a16="http://schemas.microsoft.com/office/drawing/2014/main" id="{CA11ECD9-B88F-F98B-F9B2-8E588DA28F23}"/>
              </a:ext>
            </a:extLst>
          </p:cNvPr>
          <p:cNvSpPr>
            <a:spLocks noGrp="1"/>
          </p:cNvSpPr>
          <p:nvPr>
            <p:ph type="sldNum" sz="quarter" idx="5"/>
          </p:nvPr>
        </p:nvSpPr>
        <p:spPr/>
        <p:txBody>
          <a:bodyPr/>
          <a:lstStyle/>
          <a:p>
            <a:fld id="{70327038-05A9-42C3-A2E1-26E272FCC706}" type="slidenum">
              <a:rPr lang="en-GB" smtClean="0"/>
              <a:t>43</a:t>
            </a:fld>
            <a:endParaRPr lang="en-GB"/>
          </a:p>
        </p:txBody>
      </p:sp>
    </p:spTree>
    <p:extLst>
      <p:ext uri="{BB962C8B-B14F-4D97-AF65-F5344CB8AC3E}">
        <p14:creationId xmlns:p14="http://schemas.microsoft.com/office/powerpoint/2010/main" val="985560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73251-B1E9-61D0-11DB-F99AB0E92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1DBC8-07CC-ECD6-B6E4-098E046E922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DFBF35C-58FD-D2C5-99E5-E27556B94920}"/>
              </a:ext>
            </a:extLst>
          </p:cNvPr>
          <p:cNvSpPr>
            <a:spLocks noGrp="1"/>
          </p:cNvSpPr>
          <p:nvPr>
            <p:ph type="body" idx="1"/>
          </p:nvPr>
        </p:nvSpPr>
        <p:spPr/>
        <p:txBody>
          <a:bodyPr/>
          <a:lstStyle/>
          <a:p>
            <a:r>
              <a:rPr lang="en-GB">
                <a:ea typeface="Calibri"/>
                <a:cs typeface="Calibri"/>
              </a:rPr>
              <a:t>Image:</a:t>
            </a:r>
            <a:r>
              <a:rPr lang="en-GB"/>
              <a:t> </a:t>
            </a:r>
            <a:r>
              <a:rPr lang="en-GB">
                <a:hlinkClick r:id="rId3"/>
              </a:rPr>
              <a:t>https://tudortimes.co.uk/military-warfare/the-pilgrimage-of-grace</a:t>
            </a:r>
            <a:r>
              <a:rPr lang="en-GB"/>
              <a:t>  </a:t>
            </a:r>
          </a:p>
        </p:txBody>
      </p:sp>
      <p:sp>
        <p:nvSpPr>
          <p:cNvPr id="4" name="Slide Number Placeholder 3">
            <a:extLst>
              <a:ext uri="{FF2B5EF4-FFF2-40B4-BE49-F238E27FC236}">
                <a16:creationId xmlns:a16="http://schemas.microsoft.com/office/drawing/2014/main" id="{DFA95CA6-9749-218B-0E33-9FD473FD6F91}"/>
              </a:ext>
            </a:extLst>
          </p:cNvPr>
          <p:cNvSpPr>
            <a:spLocks noGrp="1"/>
          </p:cNvSpPr>
          <p:nvPr>
            <p:ph type="sldNum" sz="quarter" idx="5"/>
          </p:nvPr>
        </p:nvSpPr>
        <p:spPr/>
        <p:txBody>
          <a:bodyPr/>
          <a:lstStyle/>
          <a:p>
            <a:fld id="{70327038-05A9-42C3-A2E1-26E272FCC706}" type="slidenum">
              <a:rPr lang="en-GB" smtClean="0"/>
              <a:t>44</a:t>
            </a:fld>
            <a:endParaRPr lang="en-GB"/>
          </a:p>
        </p:txBody>
      </p:sp>
    </p:spTree>
    <p:extLst>
      <p:ext uri="{BB962C8B-B14F-4D97-AF65-F5344CB8AC3E}">
        <p14:creationId xmlns:p14="http://schemas.microsoft.com/office/powerpoint/2010/main" val="1163843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8C475-F090-CF06-9170-C9F523B9D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16B04-230B-6F45-5D2A-7B717023525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BD4523-CCC6-7968-E999-7716627B0795}"/>
              </a:ext>
            </a:extLst>
          </p:cNvPr>
          <p:cNvSpPr>
            <a:spLocks noGrp="1"/>
          </p:cNvSpPr>
          <p:nvPr>
            <p:ph type="body" idx="1"/>
          </p:nvPr>
        </p:nvSpPr>
        <p:spPr/>
        <p:txBody>
          <a:bodyPr/>
          <a:lstStyle/>
          <a:p>
            <a:r>
              <a:rPr lang="en-GB">
                <a:ea typeface="Calibri"/>
                <a:cs typeface="Calibri"/>
              </a:rPr>
              <a:t>Image: </a:t>
            </a:r>
            <a:r>
              <a:rPr lang="en-GB">
                <a:hlinkClick r:id="rId3"/>
              </a:rPr>
              <a:t>https://commons.wikimedia.org/wiki/File:Robert_Aske_%28died_1537%29_%2846129957291%29.jpg</a:t>
            </a:r>
            <a:r>
              <a:rPr lang="en-GB"/>
              <a:t> </a:t>
            </a:r>
            <a:endParaRPr lang="en-US"/>
          </a:p>
        </p:txBody>
      </p:sp>
      <p:sp>
        <p:nvSpPr>
          <p:cNvPr id="4" name="Slide Number Placeholder 3">
            <a:extLst>
              <a:ext uri="{FF2B5EF4-FFF2-40B4-BE49-F238E27FC236}">
                <a16:creationId xmlns:a16="http://schemas.microsoft.com/office/drawing/2014/main" id="{3913AC9D-BE66-AFD5-220D-1EB81B95DB78}"/>
              </a:ext>
            </a:extLst>
          </p:cNvPr>
          <p:cNvSpPr>
            <a:spLocks noGrp="1"/>
          </p:cNvSpPr>
          <p:nvPr>
            <p:ph type="sldNum" sz="quarter" idx="5"/>
          </p:nvPr>
        </p:nvSpPr>
        <p:spPr/>
        <p:txBody>
          <a:bodyPr/>
          <a:lstStyle/>
          <a:p>
            <a:fld id="{70327038-05A9-42C3-A2E1-26E272FCC706}" type="slidenum">
              <a:rPr lang="en-GB" smtClean="0"/>
              <a:t>45</a:t>
            </a:fld>
            <a:endParaRPr lang="en-GB"/>
          </a:p>
        </p:txBody>
      </p:sp>
    </p:spTree>
    <p:extLst>
      <p:ext uri="{BB962C8B-B14F-4D97-AF65-F5344CB8AC3E}">
        <p14:creationId xmlns:p14="http://schemas.microsoft.com/office/powerpoint/2010/main" val="3105612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6C84C-1E69-FA76-910D-406622DE5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F242C-8B54-6B0C-C356-A419ED959BD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5A53F5-D8D9-F4CE-8A73-FE5C9F75F373}"/>
              </a:ext>
            </a:extLst>
          </p:cNvPr>
          <p:cNvSpPr>
            <a:spLocks noGrp="1"/>
          </p:cNvSpPr>
          <p:nvPr>
            <p:ph type="body" idx="1"/>
          </p:nvPr>
        </p:nvSpPr>
        <p:spPr/>
        <p:txBody>
          <a:bodyPr/>
          <a:lstStyle/>
          <a:p>
            <a:r>
              <a:rPr lang="en-GB"/>
              <a:t>When discussing Thornton, the teacher can combine it with discussion of the iconoclasm hinted at in Activity 2 if desired.</a:t>
            </a:r>
          </a:p>
          <a:p>
            <a:endParaRPr lang="en-GB">
              <a:ea typeface="Calibri"/>
              <a:cs typeface="Calibri"/>
            </a:endParaRPr>
          </a:p>
          <a:p>
            <a:r>
              <a:rPr lang="en-GB">
                <a:ea typeface="Calibri"/>
                <a:cs typeface="Calibri"/>
              </a:rPr>
              <a:t>Image: </a:t>
            </a:r>
            <a:r>
              <a:rPr lang="en-GB"/>
              <a:t>York Museums Trust, YORYM: 2011.325 </a:t>
            </a:r>
          </a:p>
          <a:p>
            <a:endParaRPr lang="en-GB">
              <a:ea typeface="Calibri"/>
              <a:cs typeface="Calibri"/>
            </a:endParaRPr>
          </a:p>
        </p:txBody>
      </p:sp>
      <p:sp>
        <p:nvSpPr>
          <p:cNvPr id="4" name="Slide Number Placeholder 3">
            <a:extLst>
              <a:ext uri="{FF2B5EF4-FFF2-40B4-BE49-F238E27FC236}">
                <a16:creationId xmlns:a16="http://schemas.microsoft.com/office/drawing/2014/main" id="{9F27B4DA-71E9-08ED-FD5B-20F6C470E389}"/>
              </a:ext>
            </a:extLst>
          </p:cNvPr>
          <p:cNvSpPr>
            <a:spLocks noGrp="1"/>
          </p:cNvSpPr>
          <p:nvPr>
            <p:ph type="sldNum" sz="quarter" idx="5"/>
          </p:nvPr>
        </p:nvSpPr>
        <p:spPr/>
        <p:txBody>
          <a:bodyPr/>
          <a:lstStyle/>
          <a:p>
            <a:fld id="{70327038-05A9-42C3-A2E1-26E272FCC706}" type="slidenum">
              <a:rPr lang="en-GB" smtClean="0"/>
              <a:t>46</a:t>
            </a:fld>
            <a:endParaRPr lang="en-GB"/>
          </a:p>
        </p:txBody>
      </p:sp>
    </p:spTree>
    <p:extLst>
      <p:ext uri="{BB962C8B-B14F-4D97-AF65-F5344CB8AC3E}">
        <p14:creationId xmlns:p14="http://schemas.microsoft.com/office/powerpoint/2010/main" val="2215072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C2D8F-123C-0448-4847-CAC701570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38B9D-898F-65C2-A094-761D95A9D5C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019898E-829B-A439-B081-A5914F65E8FC}"/>
              </a:ext>
            </a:extLst>
          </p:cNvPr>
          <p:cNvSpPr>
            <a:spLocks noGrp="1"/>
          </p:cNvSpPr>
          <p:nvPr>
            <p:ph type="body" idx="1"/>
          </p:nvPr>
        </p:nvSpPr>
        <p:spPr/>
        <p:txBody>
          <a:bodyPr/>
          <a:lstStyle/>
          <a:p>
            <a:pPr>
              <a:defRPr/>
            </a:pPr>
            <a:r>
              <a:rPr lang="en-GB"/>
              <a:t>When discussing Thornton, the teacher can combine it with discussion of the iconoclasm hinted at in Activity 2 if desired.</a:t>
            </a:r>
            <a:endParaRPr lang="en-US">
              <a:solidFill>
                <a:srgbClr val="444444"/>
              </a:solidFill>
            </a:endParaRPr>
          </a:p>
          <a:p>
            <a:pPr>
              <a:defRPr/>
            </a:pPr>
            <a:endParaRPr lang="en-GB">
              <a:solidFill>
                <a:srgbClr val="000000"/>
              </a:solidFill>
              <a:ea typeface="Calibri"/>
              <a:cs typeface="Calibri"/>
            </a:endParaRPr>
          </a:p>
          <a:p>
            <a:pPr>
              <a:defRPr/>
            </a:pPr>
            <a:r>
              <a:rPr lang="en-GB">
                <a:ea typeface="Calibri"/>
                <a:cs typeface="Calibri"/>
              </a:rPr>
              <a:t>Image: </a:t>
            </a:r>
            <a:r>
              <a:rPr lang="en-GB">
                <a:hlinkClick r:id="rId3"/>
              </a:rPr>
              <a:t>https://www.historyofyork.org.uk/themes/norman/saints-and-prophets-statues-from-st-marys-abbey</a:t>
            </a:r>
            <a:r>
              <a:rPr lang="en-GB"/>
              <a:t> </a:t>
            </a:r>
            <a:endParaRPr lang="en-US">
              <a:ea typeface="Calibri"/>
              <a:cs typeface="Calibri"/>
            </a:endParaRPr>
          </a:p>
        </p:txBody>
      </p:sp>
      <p:sp>
        <p:nvSpPr>
          <p:cNvPr id="4" name="Slide Number Placeholder 3">
            <a:extLst>
              <a:ext uri="{FF2B5EF4-FFF2-40B4-BE49-F238E27FC236}">
                <a16:creationId xmlns:a16="http://schemas.microsoft.com/office/drawing/2014/main" id="{09D56690-6D6F-F52A-9104-1C69285838CD}"/>
              </a:ext>
            </a:extLst>
          </p:cNvPr>
          <p:cNvSpPr>
            <a:spLocks noGrp="1"/>
          </p:cNvSpPr>
          <p:nvPr>
            <p:ph type="sldNum" sz="quarter" idx="5"/>
          </p:nvPr>
        </p:nvSpPr>
        <p:spPr/>
        <p:txBody>
          <a:bodyPr/>
          <a:lstStyle/>
          <a:p>
            <a:fld id="{70327038-05A9-42C3-A2E1-26E272FCC706}" type="slidenum">
              <a:rPr lang="en-GB" smtClean="0"/>
              <a:t>47</a:t>
            </a:fld>
            <a:endParaRPr lang="en-GB"/>
          </a:p>
        </p:txBody>
      </p:sp>
    </p:spTree>
    <p:extLst>
      <p:ext uri="{BB962C8B-B14F-4D97-AF65-F5344CB8AC3E}">
        <p14:creationId xmlns:p14="http://schemas.microsoft.com/office/powerpoint/2010/main" val="3001536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B87E1-34A8-14F9-21BA-7206F4667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B5007-2B96-EF3E-45F5-EEEF97769F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57D49FB-5396-61FC-3BB2-E6765BA021C4}"/>
              </a:ext>
            </a:extLst>
          </p:cNvPr>
          <p:cNvSpPr>
            <a:spLocks noGrp="1"/>
          </p:cNvSpPr>
          <p:nvPr>
            <p:ph type="body" idx="1"/>
          </p:nvPr>
        </p:nvSpPr>
        <p:spPr/>
        <p:txBody>
          <a:bodyPr/>
          <a:lstStyle/>
          <a:p>
            <a:r>
              <a:rPr lang="en-GB">
                <a:ea typeface="Calibri"/>
                <a:cs typeface="Calibri"/>
              </a:rPr>
              <a:t>Harkness is introduced for the purpose of giving participants a sense of the diversity of the pilgrimage. </a:t>
            </a:r>
            <a:endParaRPr lang="en-GB"/>
          </a:p>
        </p:txBody>
      </p:sp>
      <p:sp>
        <p:nvSpPr>
          <p:cNvPr id="4" name="Slide Number Placeholder 3">
            <a:extLst>
              <a:ext uri="{FF2B5EF4-FFF2-40B4-BE49-F238E27FC236}">
                <a16:creationId xmlns:a16="http://schemas.microsoft.com/office/drawing/2014/main" id="{4FE7F420-8052-3055-50BA-C5326664E53A}"/>
              </a:ext>
            </a:extLst>
          </p:cNvPr>
          <p:cNvSpPr>
            <a:spLocks noGrp="1"/>
          </p:cNvSpPr>
          <p:nvPr>
            <p:ph type="sldNum" sz="quarter" idx="5"/>
          </p:nvPr>
        </p:nvSpPr>
        <p:spPr/>
        <p:txBody>
          <a:bodyPr/>
          <a:lstStyle/>
          <a:p>
            <a:fld id="{70327038-05A9-42C3-A2E1-26E272FCC706}" type="slidenum">
              <a:rPr lang="en-GB" smtClean="0"/>
              <a:t>48</a:t>
            </a:fld>
            <a:endParaRPr lang="en-GB"/>
          </a:p>
        </p:txBody>
      </p:sp>
    </p:spTree>
    <p:extLst>
      <p:ext uri="{BB962C8B-B14F-4D97-AF65-F5344CB8AC3E}">
        <p14:creationId xmlns:p14="http://schemas.microsoft.com/office/powerpoint/2010/main" val="1870596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73144-7504-7C4A-0B3E-C6FE8AF73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4E444-C9E8-5F7A-7F7D-82F9CA34915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3D85F74-09E7-E5CF-6D04-294C79B4A4B2}"/>
              </a:ext>
            </a:extLst>
          </p:cNvPr>
          <p:cNvSpPr>
            <a:spLocks noGrp="1"/>
          </p:cNvSpPr>
          <p:nvPr>
            <p:ph type="body" idx="1"/>
          </p:nvPr>
        </p:nvSpPr>
        <p:spPr/>
        <p:txBody>
          <a:bodyPr/>
          <a:lstStyle/>
          <a:p>
            <a:r>
              <a:rPr lang="en-GB"/>
              <a:t>This section focuses on exploring the impact of the dissolution on monasteries (specifically St Mary’s Abbey in this case) and using archaeological and written evidence to explore the levels of destruction created by the Reformation, as well as the repurposing of buildings for secular purposes. It also explores the famous history of the 1541 progress to the North, using recent historical research from the Henry on Tour team, allowing teachers to emphasise history as a living and developing subject, where we are still making new discoveries. The role of Katherine Howard in the 1541 progress – and the former St Mary’s Abbey as the probable site of her alleged adultery – is sure to excite student interest.</a:t>
            </a:r>
          </a:p>
        </p:txBody>
      </p:sp>
      <p:sp>
        <p:nvSpPr>
          <p:cNvPr id="4" name="Slide Number Placeholder 3">
            <a:extLst>
              <a:ext uri="{FF2B5EF4-FFF2-40B4-BE49-F238E27FC236}">
                <a16:creationId xmlns:a16="http://schemas.microsoft.com/office/drawing/2014/main" id="{C7D8F88E-4A8B-F9BF-CEA7-1FFE34FBC1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837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D2E4-E58C-E0C1-579C-55CB84466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03253-BF0D-CB6F-4AAA-5A25D7EBA11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3EF42DB-D388-D53B-DCA8-BC8470993B8D}"/>
              </a:ext>
            </a:extLst>
          </p:cNvPr>
          <p:cNvSpPr>
            <a:spLocks noGrp="1"/>
          </p:cNvSpPr>
          <p:nvPr>
            <p:ph type="body" idx="1"/>
          </p:nvPr>
        </p:nvSpPr>
        <p:spPr/>
        <p:txBody>
          <a:bodyPr/>
          <a:lstStyle/>
          <a:p>
            <a:r>
              <a:rPr lang="en-GB">
                <a:ea typeface="Calibri"/>
                <a:cs typeface="Calibri"/>
              </a:rPr>
              <a:t>Teacher reads next chapter of story.</a:t>
            </a:r>
            <a:endParaRPr lang="en-GB"/>
          </a:p>
        </p:txBody>
      </p:sp>
      <p:sp>
        <p:nvSpPr>
          <p:cNvPr id="4" name="Slide Number Placeholder 3">
            <a:extLst>
              <a:ext uri="{FF2B5EF4-FFF2-40B4-BE49-F238E27FC236}">
                <a16:creationId xmlns:a16="http://schemas.microsoft.com/office/drawing/2014/main" id="{ABE0EF46-A5E2-9D14-A507-33CACC80FD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531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8ED8-A312-87FA-4828-7AC94AC4D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9EA25-ED09-F71D-A0D4-05737D8A648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B0191EB-CA8C-60D7-10CE-1236F4439F8E}"/>
              </a:ext>
            </a:extLst>
          </p:cNvPr>
          <p:cNvSpPr>
            <a:spLocks noGrp="1"/>
          </p:cNvSpPr>
          <p:nvPr>
            <p:ph type="body" idx="1"/>
          </p:nvPr>
        </p:nvSpPr>
        <p:spPr/>
        <p:txBody>
          <a:bodyPr/>
          <a:lstStyle/>
          <a:p>
            <a:r>
              <a:rPr lang="en-US" dirty="0"/>
              <a:t>Further information about this visit and the repairs can be found at: </a:t>
            </a:r>
            <a:r>
              <a:rPr lang="en-US" dirty="0">
                <a:hlinkClick r:id="rId3"/>
              </a:rPr>
              <a:t>https://henryontour.uk/blog/sovereign-2023-kings-manor-short-history</a:t>
            </a:r>
            <a:r>
              <a:rPr lang="en-US" dirty="0"/>
              <a:t> and in </a:t>
            </a:r>
            <a:r>
              <a:rPr lang="en-US" dirty="0" err="1"/>
              <a:t>Tillott</a:t>
            </a:r>
            <a:r>
              <a:rPr lang="en-US" dirty="0"/>
              <a:t>, P.M. (ed.) (1961) </a:t>
            </a:r>
            <a:r>
              <a:rPr lang="en-GB" dirty="0">
                <a:solidFill>
                  <a:schemeClr val="tx1">
                    <a:lumMod val="75000"/>
                    <a:lumOff val="25000"/>
                  </a:schemeClr>
                </a:solidFill>
              </a:rPr>
              <a:t>‘</a:t>
            </a:r>
            <a:r>
              <a:rPr lang="en-US" dirty="0"/>
              <a:t>The castle, Old Baile and King</a:t>
            </a:r>
            <a:r>
              <a:rPr lang="en-GB" dirty="0">
                <a:solidFill>
                  <a:schemeClr val="tx1">
                    <a:lumMod val="75000"/>
                    <a:lumOff val="25000"/>
                  </a:schemeClr>
                </a:solidFill>
              </a:rPr>
              <a:t>’</a:t>
            </a:r>
            <a:r>
              <a:rPr lang="en-US" dirty="0"/>
              <a:t>s Manor</a:t>
            </a:r>
            <a:r>
              <a:rPr lang="en-GB" dirty="0">
                <a:solidFill>
                  <a:schemeClr val="tx1">
                    <a:lumMod val="75000"/>
                    <a:lumOff val="25000"/>
                  </a:schemeClr>
                </a:solidFill>
              </a:rPr>
              <a:t>’</a:t>
            </a:r>
            <a:r>
              <a:rPr lang="en-US" dirty="0"/>
              <a:t> in </a:t>
            </a:r>
            <a:r>
              <a:rPr lang="en-US" i="1" dirty="0"/>
              <a:t>A History of the County of York: the city of York</a:t>
            </a:r>
            <a:r>
              <a:rPr lang="en-US" dirty="0"/>
              <a:t>, London: Oxford University Press, pp. 521–31, </a:t>
            </a:r>
            <a:r>
              <a:rPr lang="en-US" i="1" dirty="0"/>
              <a:t>British History Online</a:t>
            </a:r>
            <a:r>
              <a:rPr lang="en-US" dirty="0"/>
              <a:t>, </a:t>
            </a:r>
            <a:r>
              <a:rPr lang="en-US" dirty="0">
                <a:hlinkClick r:id="rId4"/>
              </a:rPr>
              <a:t>www.british-history.ac.uk/vch/yorks/city-of-york/pp521-531</a:t>
            </a:r>
            <a:r>
              <a:rPr lang="en-US" dirty="0"/>
              <a:t> [accessed 20 August 2025].</a:t>
            </a:r>
          </a:p>
          <a:p>
            <a:endParaRPr lang="en-US" dirty="0"/>
          </a:p>
          <a:p>
            <a:pPr rtl="0"/>
            <a:r>
              <a:rPr lang="en-GB" sz="1200" b="0" i="0" kern="1200" dirty="0">
                <a:solidFill>
                  <a:schemeClr val="tx1"/>
                </a:solidFill>
                <a:effectLst/>
                <a:latin typeface="+mn-lt"/>
                <a:ea typeface="+mn-ea"/>
                <a:cs typeface="+mn-cs"/>
              </a:rPr>
              <a:t>The extracts provided are found in ‘The King’s Manor’, in </a:t>
            </a:r>
            <a:r>
              <a:rPr lang="en-GB" sz="1200" b="0" i="1" kern="1200" dirty="0">
                <a:solidFill>
                  <a:schemeClr val="tx1"/>
                </a:solidFill>
                <a:effectLst/>
                <a:latin typeface="+mn-lt"/>
                <a:ea typeface="+mn-ea"/>
                <a:cs typeface="+mn-cs"/>
              </a:rPr>
              <a:t>An Inventory of the Historical Monuments in City of York, Volume 4, Outside the City Walls East of the Ouse</a:t>
            </a:r>
            <a:r>
              <a:rPr lang="en-GB" sz="1200" b="0" i="0" kern="1200" dirty="0">
                <a:solidFill>
                  <a:schemeClr val="tx1"/>
                </a:solidFill>
                <a:effectLst/>
                <a:latin typeface="+mn-lt"/>
                <a:ea typeface="+mn-ea"/>
                <a:cs typeface="+mn-cs"/>
              </a:rPr>
              <a:t> (London, 1975), </a:t>
            </a:r>
            <a:r>
              <a:rPr lang="en-GB" sz="1200" b="0" i="1" kern="1200" dirty="0">
                <a:solidFill>
                  <a:schemeClr val="tx1"/>
                </a:solidFill>
                <a:effectLst/>
                <a:latin typeface="+mn-lt"/>
                <a:ea typeface="+mn-ea"/>
                <a:cs typeface="+mn-cs"/>
              </a:rPr>
              <a:t>British History Online</a:t>
            </a:r>
            <a:r>
              <a:rPr lang="en-GB"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hlinkClick r:id="rId5" tooltip="https://link.edgepilot.com/s/f4439fea/lSZ5HR8u00aw9wuOu3Tf-w?u=https://www.british-history.ac.uk/rchme/york/vol4/pp30-43"/>
              </a:rPr>
              <a:t>https://www.british-history.ac.uk/rchme/york/vol4/pp30-43</a:t>
            </a:r>
            <a:r>
              <a:rPr lang="en-GB" sz="1200" b="0" i="0" kern="1200" dirty="0">
                <a:solidFill>
                  <a:schemeClr val="tx1"/>
                </a:solidFill>
                <a:effectLst/>
                <a:latin typeface="+mn-lt"/>
                <a:ea typeface="+mn-ea"/>
                <a:cs typeface="+mn-cs"/>
              </a:rPr>
              <a:t> [accessed 26 April </a:t>
            </a:r>
            <a:r>
              <a:rPr lang="en-GB" sz="1200" b="0" i="0" kern="1200">
                <a:solidFill>
                  <a:schemeClr val="tx1"/>
                </a:solidFill>
                <a:effectLst/>
                <a:latin typeface="+mn-lt"/>
                <a:ea typeface="+mn-ea"/>
                <a:cs typeface="+mn-cs"/>
              </a:rPr>
              <a:t>2026]</a:t>
            </a:r>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3D128D0-7E7F-9248-A518-78FFAB67BDBA}"/>
              </a:ext>
            </a:extLst>
          </p:cNvPr>
          <p:cNvSpPr>
            <a:spLocks noGrp="1"/>
          </p:cNvSpPr>
          <p:nvPr>
            <p:ph type="sldNum" sz="quarter" idx="5"/>
          </p:nvPr>
        </p:nvSpPr>
        <p:spPr/>
        <p:txBody>
          <a:bodyPr/>
          <a:lstStyle/>
          <a:p>
            <a:fld id="{70327038-05A9-42C3-A2E1-26E272FCC706}" type="slidenum">
              <a:rPr lang="en-GB" smtClean="0"/>
              <a:t>51</a:t>
            </a:fld>
            <a:endParaRPr lang="en-GB"/>
          </a:p>
        </p:txBody>
      </p:sp>
    </p:spTree>
    <p:extLst>
      <p:ext uri="{BB962C8B-B14F-4D97-AF65-F5344CB8AC3E}">
        <p14:creationId xmlns:p14="http://schemas.microsoft.com/office/powerpoint/2010/main" val="92390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631A6-A8BB-8E7D-281E-50EED5F50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8D793-D76C-5BFC-FBC2-075E24764AB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D1865B4-7798-78A1-6580-E768DF85A3BC}"/>
              </a:ext>
            </a:extLst>
          </p:cNvPr>
          <p:cNvSpPr>
            <a:spLocks noGrp="1"/>
          </p:cNvSpPr>
          <p:nvPr>
            <p:ph type="body" idx="1"/>
          </p:nvPr>
        </p:nvSpPr>
        <p:spPr/>
        <p:txBody>
          <a:bodyPr/>
          <a:lstStyle/>
          <a:p>
            <a:r>
              <a:rPr lang="en-GB">
                <a:ea typeface="Calibri"/>
                <a:cs typeface="Calibri"/>
              </a:rPr>
              <a:t>Here, peer support is given via small-group discussion. Then the teacher can take whole-group feedback and key questions should be written on the board. In a classroom setting, students should write down questions that they did not think of, so that they can answer them as the lesson progresses or as a plenary.</a:t>
            </a:r>
            <a:endParaRPr lang="en-GB"/>
          </a:p>
        </p:txBody>
      </p:sp>
      <p:sp>
        <p:nvSpPr>
          <p:cNvPr id="4" name="Slide Number Placeholder 3">
            <a:extLst>
              <a:ext uri="{FF2B5EF4-FFF2-40B4-BE49-F238E27FC236}">
                <a16:creationId xmlns:a16="http://schemas.microsoft.com/office/drawing/2014/main" id="{BF16BD63-2D04-766F-D69B-0A32188B9A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194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EC751-24F8-4EFC-3A6F-019B48D10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525EE-5976-0715-1BAA-75E0CC2C205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1232409-BC64-5DFB-36F2-E3FA252D0F6B}"/>
              </a:ext>
            </a:extLst>
          </p:cNvPr>
          <p:cNvSpPr>
            <a:spLocks noGrp="1"/>
          </p:cNvSpPr>
          <p:nvPr>
            <p:ph type="body" idx="1"/>
          </p:nvPr>
        </p:nvSpPr>
        <p:spPr/>
        <p:txBody>
          <a:bodyPr/>
          <a:lstStyle/>
          <a:p>
            <a:r>
              <a:rPr lang="en-GB">
                <a:ea typeface="Calibri"/>
                <a:cs typeface="Calibri"/>
              </a:rPr>
              <a:t>Image: </a:t>
            </a:r>
            <a:r>
              <a:rPr lang="en-GB">
                <a:hlinkClick r:id="rId3"/>
              </a:rPr>
              <a:t>www.york.ac.uk/campus-investment/current/kings-manor</a:t>
            </a:r>
            <a:r>
              <a:rPr lang="en-GB"/>
              <a:t> </a:t>
            </a:r>
          </a:p>
        </p:txBody>
      </p:sp>
      <p:sp>
        <p:nvSpPr>
          <p:cNvPr id="4" name="Slide Number Placeholder 3">
            <a:extLst>
              <a:ext uri="{FF2B5EF4-FFF2-40B4-BE49-F238E27FC236}">
                <a16:creationId xmlns:a16="http://schemas.microsoft.com/office/drawing/2014/main" id="{D53502BD-4B04-C586-A122-C58D64C9BA4E}"/>
              </a:ext>
            </a:extLst>
          </p:cNvPr>
          <p:cNvSpPr>
            <a:spLocks noGrp="1"/>
          </p:cNvSpPr>
          <p:nvPr>
            <p:ph type="sldNum" sz="quarter" idx="5"/>
          </p:nvPr>
        </p:nvSpPr>
        <p:spPr/>
        <p:txBody>
          <a:bodyPr/>
          <a:lstStyle/>
          <a:p>
            <a:fld id="{70327038-05A9-42C3-A2E1-26E272FCC706}" type="slidenum">
              <a:rPr lang="en-GB" smtClean="0"/>
              <a:t>52</a:t>
            </a:fld>
            <a:endParaRPr lang="en-GB"/>
          </a:p>
        </p:txBody>
      </p:sp>
    </p:spTree>
    <p:extLst>
      <p:ext uri="{BB962C8B-B14F-4D97-AF65-F5344CB8AC3E}">
        <p14:creationId xmlns:p14="http://schemas.microsoft.com/office/powerpoint/2010/main" val="29215209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E539-6714-6CCB-4B43-1F2486F465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A945C-D924-EC99-952E-6A12E7CE623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F9CB1F1-F4AE-4DD3-C27C-0FD0384E34FE}"/>
              </a:ext>
            </a:extLst>
          </p:cNvPr>
          <p:cNvSpPr>
            <a:spLocks noGrp="1"/>
          </p:cNvSpPr>
          <p:nvPr>
            <p:ph type="body" idx="1"/>
          </p:nvPr>
        </p:nvSpPr>
        <p:spPr/>
        <p:txBody>
          <a:bodyPr/>
          <a:lstStyle/>
          <a:p>
            <a:r>
              <a:rPr lang="en-GB">
                <a:ea typeface="Calibri"/>
                <a:cs typeface="Calibri"/>
              </a:rPr>
              <a:t>Presenter provides a reading of this longer section of the story (Slides 53–55).</a:t>
            </a:r>
            <a:endParaRPr lang="en-GB"/>
          </a:p>
        </p:txBody>
      </p:sp>
      <p:sp>
        <p:nvSpPr>
          <p:cNvPr id="4" name="Slide Number Placeholder 3">
            <a:extLst>
              <a:ext uri="{FF2B5EF4-FFF2-40B4-BE49-F238E27FC236}">
                <a16:creationId xmlns:a16="http://schemas.microsoft.com/office/drawing/2014/main" id="{7C9C7C11-F1AD-EBCC-A08D-CD40F54479AA}"/>
              </a:ext>
            </a:extLst>
          </p:cNvPr>
          <p:cNvSpPr>
            <a:spLocks noGrp="1"/>
          </p:cNvSpPr>
          <p:nvPr>
            <p:ph type="sldNum" sz="quarter" idx="5"/>
          </p:nvPr>
        </p:nvSpPr>
        <p:spPr/>
        <p:txBody>
          <a:bodyPr/>
          <a:lstStyle/>
          <a:p>
            <a:fld id="{70327038-05A9-42C3-A2E1-26E272FCC706}" type="slidenum">
              <a:rPr lang="en-GB" smtClean="0"/>
              <a:t>53</a:t>
            </a:fld>
            <a:endParaRPr lang="en-GB"/>
          </a:p>
        </p:txBody>
      </p:sp>
    </p:spTree>
    <p:extLst>
      <p:ext uri="{BB962C8B-B14F-4D97-AF65-F5344CB8AC3E}">
        <p14:creationId xmlns:p14="http://schemas.microsoft.com/office/powerpoint/2010/main" val="200212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D668-D225-18E0-7AE4-98BD380B5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61C09-18DD-D8E3-92FE-9EB571870D4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0481158-4B55-947C-91BE-C7B8B49BBB5C}"/>
              </a:ext>
            </a:extLst>
          </p:cNvPr>
          <p:cNvSpPr>
            <a:spLocks noGrp="1"/>
          </p:cNvSpPr>
          <p:nvPr>
            <p:ph type="body" idx="1"/>
          </p:nvPr>
        </p:nvSpPr>
        <p:spPr/>
        <p:txBody>
          <a:bodyPr/>
          <a:lstStyle/>
          <a:p>
            <a:pPr>
              <a:lnSpc>
                <a:spcPct val="90000"/>
              </a:lnSpc>
              <a:spcBef>
                <a:spcPts val="1000"/>
              </a:spcBef>
              <a:buFont typeface="Arial"/>
            </a:pPr>
            <a:endParaRPr lang="en-US">
              <a:ea typeface="Calibri"/>
              <a:cs typeface="Calibri"/>
            </a:endParaRPr>
          </a:p>
          <a:p>
            <a:endParaRPr lang="en-US">
              <a:ea typeface="Calibri"/>
              <a:cs typeface="Calibri"/>
            </a:endParaRPr>
          </a:p>
          <a:p>
            <a:endParaRPr lang="en-GB"/>
          </a:p>
        </p:txBody>
      </p:sp>
      <p:sp>
        <p:nvSpPr>
          <p:cNvPr id="4" name="Slide Number Placeholder 3">
            <a:extLst>
              <a:ext uri="{FF2B5EF4-FFF2-40B4-BE49-F238E27FC236}">
                <a16:creationId xmlns:a16="http://schemas.microsoft.com/office/drawing/2014/main" id="{9AEE7ACF-D6A2-BB44-2A6B-32974E1D588C}"/>
              </a:ext>
            </a:extLst>
          </p:cNvPr>
          <p:cNvSpPr>
            <a:spLocks noGrp="1"/>
          </p:cNvSpPr>
          <p:nvPr>
            <p:ph type="sldNum" sz="quarter" idx="5"/>
          </p:nvPr>
        </p:nvSpPr>
        <p:spPr/>
        <p:txBody>
          <a:bodyPr/>
          <a:lstStyle/>
          <a:p>
            <a:fld id="{70327038-05A9-42C3-A2E1-26E272FCC706}" type="slidenum">
              <a:rPr lang="en-GB" smtClean="0"/>
              <a:t>54</a:t>
            </a:fld>
            <a:endParaRPr lang="en-GB"/>
          </a:p>
        </p:txBody>
      </p:sp>
    </p:spTree>
    <p:extLst>
      <p:ext uri="{BB962C8B-B14F-4D97-AF65-F5344CB8AC3E}">
        <p14:creationId xmlns:p14="http://schemas.microsoft.com/office/powerpoint/2010/main" val="35713625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27DB2-BD80-EFBA-DCB8-3315EBABC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E1120-C514-0819-F079-98AD6F6A2E3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7CB6091-F37E-E865-35D9-E268838B1189}"/>
              </a:ext>
            </a:extLst>
          </p:cNvPr>
          <p:cNvSpPr>
            <a:spLocks noGrp="1"/>
          </p:cNvSpPr>
          <p:nvPr>
            <p:ph type="body" idx="1"/>
          </p:nvPr>
        </p:nvSpPr>
        <p:spPr/>
        <p:txBody>
          <a:bodyPr/>
          <a:lstStyle/>
          <a:p>
            <a:pPr>
              <a:lnSpc>
                <a:spcPct val="90000"/>
              </a:lnSpc>
              <a:spcBef>
                <a:spcPts val="1000"/>
              </a:spcBef>
              <a:buFont typeface="Arial"/>
            </a:pPr>
            <a:endParaRPr lang="en-US"/>
          </a:p>
          <a:p>
            <a:endParaRPr lang="en-US">
              <a:ea typeface="Calibri"/>
              <a:cs typeface="Calibri"/>
            </a:endParaRPr>
          </a:p>
          <a:p>
            <a:endParaRPr lang="en-GB"/>
          </a:p>
        </p:txBody>
      </p:sp>
      <p:sp>
        <p:nvSpPr>
          <p:cNvPr id="4" name="Slide Number Placeholder 3">
            <a:extLst>
              <a:ext uri="{FF2B5EF4-FFF2-40B4-BE49-F238E27FC236}">
                <a16:creationId xmlns:a16="http://schemas.microsoft.com/office/drawing/2014/main" id="{42981439-980E-FB98-8E47-3AAA8F9DC004}"/>
              </a:ext>
            </a:extLst>
          </p:cNvPr>
          <p:cNvSpPr>
            <a:spLocks noGrp="1"/>
          </p:cNvSpPr>
          <p:nvPr>
            <p:ph type="sldNum" sz="quarter" idx="5"/>
          </p:nvPr>
        </p:nvSpPr>
        <p:spPr/>
        <p:txBody>
          <a:bodyPr/>
          <a:lstStyle/>
          <a:p>
            <a:fld id="{70327038-05A9-42C3-A2E1-26E272FCC706}" type="slidenum">
              <a:rPr lang="en-GB" smtClean="0"/>
              <a:t>55</a:t>
            </a:fld>
            <a:endParaRPr lang="en-GB"/>
          </a:p>
        </p:txBody>
      </p:sp>
    </p:spTree>
    <p:extLst>
      <p:ext uri="{BB962C8B-B14F-4D97-AF65-F5344CB8AC3E}">
        <p14:creationId xmlns:p14="http://schemas.microsoft.com/office/powerpoint/2010/main" val="19221151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E5F7-033F-9889-51A0-6CEFAE7A2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1A468-147B-A19E-1D4D-633DD7EB39B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CE93FEE-9CB2-E567-FF2E-56C106E1982D}"/>
              </a:ext>
            </a:extLst>
          </p:cNvPr>
          <p:cNvSpPr>
            <a:spLocks noGrp="1"/>
          </p:cNvSpPr>
          <p:nvPr>
            <p:ph type="body" idx="1"/>
          </p:nvPr>
        </p:nvSpPr>
        <p:spPr/>
        <p:txBody>
          <a:bodyPr/>
          <a:lstStyle/>
          <a:p>
            <a:r>
              <a:rPr lang="en-US"/>
              <a:t>The information here is based on findings by the Henry on Tour academic project team and was presented at the introductory workshop for Teacher Fellows at Hampton Court in January 2025. I am grateful to Anthony Musson and Kate Giles especially, for their assistance with this material. This information (which is available on one sheet via the HA website or provided on Slides 56–57 here) can be used to inform a class discussion on the uncertainties of the royal household’s movement – a reminder of the insecurity and uncertainty of Henry VIII in the face of possible opposition and (arguably) his growing paranoia. It can also be used to discuss the situation with Scotland during this time period; the fact that King James did not turn up to Henry’s meeting caused a great deal of royal rage! The attempted rising at Pontefract is linked to the Wakefield Conspiracy.</a:t>
            </a:r>
          </a:p>
        </p:txBody>
      </p:sp>
      <p:sp>
        <p:nvSpPr>
          <p:cNvPr id="4" name="Slide Number Placeholder 3">
            <a:extLst>
              <a:ext uri="{FF2B5EF4-FFF2-40B4-BE49-F238E27FC236}">
                <a16:creationId xmlns:a16="http://schemas.microsoft.com/office/drawing/2014/main" id="{2049D2BE-E161-4067-D8F8-E6F3059B662A}"/>
              </a:ext>
            </a:extLst>
          </p:cNvPr>
          <p:cNvSpPr>
            <a:spLocks noGrp="1"/>
          </p:cNvSpPr>
          <p:nvPr>
            <p:ph type="sldNum" sz="quarter" idx="5"/>
          </p:nvPr>
        </p:nvSpPr>
        <p:spPr/>
        <p:txBody>
          <a:bodyPr/>
          <a:lstStyle/>
          <a:p>
            <a:fld id="{70327038-05A9-42C3-A2E1-26E272FCC706}" type="slidenum">
              <a:rPr lang="en-GB" smtClean="0"/>
              <a:t>56</a:t>
            </a:fld>
            <a:endParaRPr lang="en-GB"/>
          </a:p>
        </p:txBody>
      </p:sp>
    </p:spTree>
    <p:extLst>
      <p:ext uri="{BB962C8B-B14F-4D97-AF65-F5344CB8AC3E}">
        <p14:creationId xmlns:p14="http://schemas.microsoft.com/office/powerpoint/2010/main" val="2467336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3566A-34A9-F5F7-833B-2E6CCAFD3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0136E-030C-1C89-67EC-79A0C6C0FEE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F4B7C50-FEC1-D10B-9C31-D1FCCC887335}"/>
              </a:ext>
            </a:extLst>
          </p:cNvPr>
          <p:cNvSpPr>
            <a:spLocks noGrp="1"/>
          </p:cNvSpPr>
          <p:nvPr>
            <p:ph type="body" idx="1"/>
          </p:nvPr>
        </p:nvSpPr>
        <p:spPr/>
        <p:txBody>
          <a:bodyPr/>
          <a:lstStyle/>
          <a:p>
            <a:pPr>
              <a:lnSpc>
                <a:spcPct val="90000"/>
              </a:lnSpc>
              <a:spcBef>
                <a:spcPts val="1000"/>
              </a:spcBef>
              <a:buFont typeface="Arial"/>
            </a:pPr>
            <a:endParaRPr lang="en-US"/>
          </a:p>
          <a:p>
            <a:r>
              <a:rPr lang="en-US"/>
              <a:t>The information here is based on findings by the Henry on Tour academic project team and was presented at the introductory workshop for Teacher Fellows at Hampton Court in January 2025. I am grateful to Anthony Musson and Kate Giles especially, for their assistance with this material.</a:t>
            </a:r>
          </a:p>
          <a:p>
            <a:endParaRPr lang="en-US">
              <a:ea typeface="Calibri" panose="020F0502020204030204"/>
              <a:cs typeface="Calibri" panose="020F0502020204030204"/>
            </a:endParaRPr>
          </a:p>
          <a:p>
            <a:r>
              <a:rPr lang="en-US">
                <a:ea typeface="Calibri" panose="020F0502020204030204"/>
                <a:cs typeface="Calibri" panose="020F0502020204030204"/>
              </a:rPr>
              <a:t>Note the quantity of game, which is perhaps a sign of punishing the nobility of the North, many of whom were seen to have been disloyal during the Pilgrimage of Grace. The use of plain rather than </a:t>
            </a:r>
            <a:r>
              <a:rPr lang="en-US" err="1">
                <a:ea typeface="Calibri" panose="020F0502020204030204"/>
                <a:cs typeface="Calibri" panose="020F0502020204030204"/>
              </a:rPr>
              <a:t>coloured</a:t>
            </a:r>
            <a:r>
              <a:rPr lang="en-US">
                <a:ea typeface="Calibri" panose="020F0502020204030204"/>
                <a:cs typeface="Calibri" panose="020F0502020204030204"/>
              </a:rPr>
              <a:t> garments was a sign of penance for the former rebellion. The preparations for the royal progress were extremely lavish and a sign that the area was extremely worried about the King’s visit, which they thought would be used to punish them for former disloyalty during the Pilgrimage of Grace.</a:t>
            </a:r>
          </a:p>
          <a:p>
            <a:endParaRPr lang="en-GB"/>
          </a:p>
        </p:txBody>
      </p:sp>
      <p:sp>
        <p:nvSpPr>
          <p:cNvPr id="4" name="Slide Number Placeholder 3">
            <a:extLst>
              <a:ext uri="{FF2B5EF4-FFF2-40B4-BE49-F238E27FC236}">
                <a16:creationId xmlns:a16="http://schemas.microsoft.com/office/drawing/2014/main" id="{E0999A3F-7E64-2706-7C16-17BE15004327}"/>
              </a:ext>
            </a:extLst>
          </p:cNvPr>
          <p:cNvSpPr>
            <a:spLocks noGrp="1"/>
          </p:cNvSpPr>
          <p:nvPr>
            <p:ph type="sldNum" sz="quarter" idx="5"/>
          </p:nvPr>
        </p:nvSpPr>
        <p:spPr/>
        <p:txBody>
          <a:bodyPr/>
          <a:lstStyle/>
          <a:p>
            <a:fld id="{70327038-05A9-42C3-A2E1-26E272FCC706}" type="slidenum">
              <a:rPr lang="en-GB" smtClean="0"/>
              <a:t>57</a:t>
            </a:fld>
            <a:endParaRPr lang="en-GB"/>
          </a:p>
        </p:txBody>
      </p:sp>
    </p:spTree>
    <p:extLst>
      <p:ext uri="{BB962C8B-B14F-4D97-AF65-F5344CB8AC3E}">
        <p14:creationId xmlns:p14="http://schemas.microsoft.com/office/powerpoint/2010/main" val="40228737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8A1F-A0B6-AF11-8B1D-4AC044AC7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3D02F-949F-30E6-2B46-47588DA8A1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D921322-36ED-6188-23AE-91213C22451A}"/>
              </a:ext>
            </a:extLst>
          </p:cNvPr>
          <p:cNvSpPr>
            <a:spLocks noGrp="1"/>
          </p:cNvSpPr>
          <p:nvPr>
            <p:ph type="body" idx="1"/>
          </p:nvPr>
        </p:nvSpPr>
        <p:spPr/>
        <p:txBody>
          <a:bodyPr/>
          <a:lstStyle/>
          <a:p>
            <a:r>
              <a:rPr lang="en-US"/>
              <a:t>The teacher could talk the class through the information on this slide; it’s worth pointing out that by dividing loyal and disloyal subjects, on his right and left respectively, Henry was echoing the biblical text of Matthew 25 (about dividing the sheep and the goats at the Last Judgment). This division of good from bad was the subject of the many Doom paintings in churches of the period. The information is based on findings by the Henry on Tour academic project team and was presented at the introductory workshop for Teacher Fellows at Hampton Court in January 2025. I am grateful to Anthony Musson and Kate Giles especially, for their assistance with this material.</a:t>
            </a:r>
          </a:p>
        </p:txBody>
      </p:sp>
      <p:sp>
        <p:nvSpPr>
          <p:cNvPr id="4" name="Slide Number Placeholder 3">
            <a:extLst>
              <a:ext uri="{FF2B5EF4-FFF2-40B4-BE49-F238E27FC236}">
                <a16:creationId xmlns:a16="http://schemas.microsoft.com/office/drawing/2014/main" id="{74C7B404-14FF-FBA7-927E-AB3B0E2FB626}"/>
              </a:ext>
            </a:extLst>
          </p:cNvPr>
          <p:cNvSpPr>
            <a:spLocks noGrp="1"/>
          </p:cNvSpPr>
          <p:nvPr>
            <p:ph type="sldNum" sz="quarter" idx="5"/>
          </p:nvPr>
        </p:nvSpPr>
        <p:spPr/>
        <p:txBody>
          <a:bodyPr/>
          <a:lstStyle/>
          <a:p>
            <a:fld id="{70327038-05A9-42C3-A2E1-26E272FCC706}" type="slidenum">
              <a:rPr lang="en-GB" smtClean="0"/>
              <a:t>58</a:t>
            </a:fld>
            <a:endParaRPr lang="en-GB"/>
          </a:p>
        </p:txBody>
      </p:sp>
    </p:spTree>
    <p:extLst>
      <p:ext uri="{BB962C8B-B14F-4D97-AF65-F5344CB8AC3E}">
        <p14:creationId xmlns:p14="http://schemas.microsoft.com/office/powerpoint/2010/main" val="34293543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364D7-C57D-C957-36FD-0E2668641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7150-86F3-0363-E62B-1D2EB0C4CF6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85BC938-80DD-3B39-E7FB-FD9B42A515FA}"/>
              </a:ext>
            </a:extLst>
          </p:cNvPr>
          <p:cNvSpPr>
            <a:spLocks noGrp="1"/>
          </p:cNvSpPr>
          <p:nvPr>
            <p:ph type="body" idx="1"/>
          </p:nvPr>
        </p:nvSpPr>
        <p:spPr/>
        <p:txBody>
          <a:bodyPr/>
          <a:lstStyle/>
          <a:p>
            <a:r>
              <a:rPr lang="en-GB"/>
              <a:t>This is not essential, but it is an interesting (and somewhat salacious!) element here – the most recent research suggests that it was in the King’s Manor (former Abbot’s House of St Mary’s) that Katherine Howard’s assignations with her (alleged) lovers took place in 1541. </a:t>
            </a:r>
          </a:p>
          <a:p>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a typeface="Calibri"/>
                <a:cs typeface="Calibri"/>
              </a:rPr>
              <a:t>Image </a:t>
            </a:r>
            <a:r>
              <a:rPr lang="en-GB" sz="1200" b="0" i="0" kern="1200">
                <a:solidFill>
                  <a:schemeClr val="tx1"/>
                </a:solidFill>
                <a:effectLst/>
                <a:latin typeface="+mn-lt"/>
                <a:ea typeface="+mn-ea"/>
                <a:cs typeface="+mn-cs"/>
              </a:rPr>
              <a:t>© Royal Collection Trust</a:t>
            </a:r>
            <a:endParaRPr lang="en-GB"/>
          </a:p>
          <a:p>
            <a:endParaRPr lang="en-GB">
              <a:ea typeface="Calibri"/>
              <a:cs typeface="Calibri"/>
            </a:endParaRPr>
          </a:p>
        </p:txBody>
      </p:sp>
      <p:sp>
        <p:nvSpPr>
          <p:cNvPr id="4" name="Slide Number Placeholder 3">
            <a:extLst>
              <a:ext uri="{FF2B5EF4-FFF2-40B4-BE49-F238E27FC236}">
                <a16:creationId xmlns:a16="http://schemas.microsoft.com/office/drawing/2014/main" id="{8CF3964C-39B2-71A8-EF86-E61E411D6F94}"/>
              </a:ext>
            </a:extLst>
          </p:cNvPr>
          <p:cNvSpPr>
            <a:spLocks noGrp="1"/>
          </p:cNvSpPr>
          <p:nvPr>
            <p:ph type="sldNum" sz="quarter" idx="5"/>
          </p:nvPr>
        </p:nvSpPr>
        <p:spPr/>
        <p:txBody>
          <a:bodyPr/>
          <a:lstStyle/>
          <a:p>
            <a:fld id="{70327038-05A9-42C3-A2E1-26E272FCC706}" type="slidenum">
              <a:rPr lang="en-GB" smtClean="0"/>
              <a:t>59</a:t>
            </a:fld>
            <a:endParaRPr lang="en-GB"/>
          </a:p>
        </p:txBody>
      </p:sp>
    </p:spTree>
    <p:extLst>
      <p:ext uri="{BB962C8B-B14F-4D97-AF65-F5344CB8AC3E}">
        <p14:creationId xmlns:p14="http://schemas.microsoft.com/office/powerpoint/2010/main" val="13902885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Whole-class discussion.</a:t>
            </a:r>
          </a:p>
        </p:txBody>
      </p:sp>
      <p:sp>
        <p:nvSpPr>
          <p:cNvPr id="4" name="Slide Number Placeholder 3"/>
          <p:cNvSpPr>
            <a:spLocks noGrp="1"/>
          </p:cNvSpPr>
          <p:nvPr>
            <p:ph type="sldNum" sz="quarter" idx="5"/>
          </p:nvPr>
        </p:nvSpPr>
        <p:spPr/>
        <p:txBody>
          <a:bodyPr/>
          <a:lstStyle/>
          <a:p>
            <a:fld id="{70327038-05A9-42C3-A2E1-26E272FCC706}" type="slidenum">
              <a:rPr lang="en-US"/>
              <a:t>60</a:t>
            </a:fld>
            <a:endParaRPr lang="en-US"/>
          </a:p>
        </p:txBody>
      </p:sp>
    </p:spTree>
    <p:extLst>
      <p:ext uri="{BB962C8B-B14F-4D97-AF65-F5344CB8AC3E}">
        <p14:creationId xmlns:p14="http://schemas.microsoft.com/office/powerpoint/2010/main" val="1227220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AF87B5-AA4E-4F55-B03D-F33817877304}" type="slidenum">
              <a:rPr lang="en-GB" smtClean="0"/>
              <a:t>61</a:t>
            </a:fld>
            <a:endParaRPr lang="en-GB"/>
          </a:p>
        </p:txBody>
      </p:sp>
    </p:spTree>
    <p:extLst>
      <p:ext uri="{BB962C8B-B14F-4D97-AF65-F5344CB8AC3E}">
        <p14:creationId xmlns:p14="http://schemas.microsoft.com/office/powerpoint/2010/main" val="312714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23CD-1016-D4CE-4D88-CA964FFDF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21B02-A50A-CF05-C6F7-24BAF0C1FC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E98B22A-A3C3-6638-0E11-EC52BDB6F6B2}"/>
              </a:ext>
            </a:extLst>
          </p:cNvPr>
          <p:cNvSpPr>
            <a:spLocks noGrp="1"/>
          </p:cNvSpPr>
          <p:nvPr>
            <p:ph type="body" idx="1"/>
          </p:nvPr>
        </p:nvSpPr>
        <p:spPr/>
        <p:txBody>
          <a:bodyPr/>
          <a:lstStyle/>
          <a:p>
            <a:pPr>
              <a:defRPr/>
            </a:pPr>
            <a:r>
              <a:rPr lang="en-GB">
                <a:ea typeface="Calibri"/>
                <a:cs typeface="Calibri"/>
              </a:rPr>
              <a:t>This is an obvious question and one that many participants are likely to ask. While valid, it is not the key focus for this activity, so I recommend providing a brief answer and moving on. For background, t</a:t>
            </a:r>
            <a:r>
              <a:rPr lang="en-GB" sz="1200">
                <a:solidFill>
                  <a:schemeClr val="tx1">
                    <a:lumMod val="75000"/>
                    <a:lumOff val="25000"/>
                  </a:schemeClr>
                </a:solidFill>
              </a:rPr>
              <a:t>he story was drafted by ChatGPT, using prompts written by me </a:t>
            </a:r>
            <a:r>
              <a:rPr lang="en-GB">
                <a:solidFill>
                  <a:schemeClr val="tx1">
                    <a:lumMod val="75000"/>
                    <a:lumOff val="25000"/>
                  </a:schemeClr>
                </a:solidFill>
              </a:rPr>
              <a:t>‘to</a:t>
            </a:r>
            <a:r>
              <a:rPr lang="en-GB" sz="1200">
                <a:solidFill>
                  <a:schemeClr val="tx1">
                    <a:lumMod val="75000"/>
                    <a:lumOff val="25000"/>
                  </a:schemeClr>
                </a:solidFill>
              </a:rPr>
              <a:t> create a thrilling tale</a:t>
            </a:r>
            <a:r>
              <a:rPr lang="en-GB">
                <a:solidFill>
                  <a:schemeClr val="tx1">
                    <a:lumMod val="75000"/>
                    <a:lumOff val="25000"/>
                  </a:schemeClr>
                </a:solidFill>
              </a:rPr>
              <a:t>’,</a:t>
            </a:r>
            <a:r>
              <a:rPr lang="en-GB" sz="1200">
                <a:solidFill>
                  <a:schemeClr val="tx1">
                    <a:lumMod val="75000"/>
                    <a:lumOff val="25000"/>
                  </a:schemeClr>
                </a:solidFill>
              </a:rPr>
              <a:t> with information </a:t>
            </a:r>
            <a:r>
              <a:rPr lang="en-GB">
                <a:solidFill>
                  <a:schemeClr val="tx1">
                    <a:lumMod val="75000"/>
                    <a:lumOff val="25000"/>
                  </a:schemeClr>
                </a:solidFill>
              </a:rPr>
              <a:t>that </a:t>
            </a:r>
            <a:r>
              <a:rPr lang="en-GB" sz="1200">
                <a:solidFill>
                  <a:schemeClr val="tx1">
                    <a:lumMod val="75000"/>
                    <a:lumOff val="25000"/>
                  </a:schemeClr>
                </a:solidFill>
              </a:rPr>
              <a:t>I took from Claire </a:t>
            </a:r>
            <a:r>
              <a:rPr lang="en-GB">
                <a:solidFill>
                  <a:schemeClr val="tx1">
                    <a:lumMod val="75000"/>
                    <a:lumOff val="25000"/>
                  </a:schemeClr>
                </a:solidFill>
              </a:rPr>
              <a:t>Cross’s</a:t>
            </a:r>
            <a:r>
              <a:rPr lang="en-GB" sz="1200">
                <a:solidFill>
                  <a:schemeClr val="tx1">
                    <a:lumMod val="75000"/>
                    <a:lumOff val="25000"/>
                  </a:schemeClr>
                </a:solidFill>
              </a:rPr>
              <a:t> article about Edward Lee in the </a:t>
            </a:r>
            <a:r>
              <a:rPr lang="en-GB" sz="1200" i="1">
                <a:solidFill>
                  <a:schemeClr val="tx1">
                    <a:lumMod val="75000"/>
                    <a:lumOff val="25000"/>
                  </a:schemeClr>
                </a:solidFill>
              </a:rPr>
              <a:t>Oxford Dictionary of National Biography</a:t>
            </a:r>
            <a:r>
              <a:rPr lang="en-GB" sz="1200">
                <a:solidFill>
                  <a:schemeClr val="tx1">
                    <a:lumMod val="75000"/>
                    <a:lumOff val="25000"/>
                  </a:schemeClr>
                </a:solidFill>
              </a:rPr>
              <a:t>. I then edited the AI story slightly. It can be worth flagging to students that </a:t>
            </a:r>
            <a:r>
              <a:rPr lang="en-GB" sz="1200" i="1">
                <a:solidFill>
                  <a:schemeClr val="tx1">
                    <a:lumMod val="75000"/>
                    <a:lumOff val="25000"/>
                  </a:schemeClr>
                </a:solidFill>
              </a:rPr>
              <a:t>Oxford DNB</a:t>
            </a:r>
            <a:r>
              <a:rPr lang="en-GB" sz="1200">
                <a:solidFill>
                  <a:schemeClr val="tx1">
                    <a:lumMod val="75000"/>
                    <a:lumOff val="25000"/>
                  </a:schemeClr>
                </a:solidFill>
              </a:rPr>
              <a:t> is a very respected resource, and one that they may wish to use </a:t>
            </a:r>
            <a:r>
              <a:rPr lang="en-GB">
                <a:solidFill>
                  <a:schemeClr val="tx1">
                    <a:lumMod val="75000"/>
                    <a:lumOff val="25000"/>
                  </a:schemeClr>
                </a:solidFill>
              </a:rPr>
              <a:t>for research/coursework if</a:t>
            </a:r>
            <a:r>
              <a:rPr lang="en-GB" sz="1200">
                <a:solidFill>
                  <a:schemeClr val="tx1">
                    <a:lumMod val="75000"/>
                    <a:lumOff val="25000"/>
                  </a:schemeClr>
                </a:solidFill>
              </a:rPr>
              <a:t> the school has access.</a:t>
            </a:r>
          </a:p>
          <a:p>
            <a:endParaRPr lang="en-GB"/>
          </a:p>
        </p:txBody>
      </p:sp>
      <p:sp>
        <p:nvSpPr>
          <p:cNvPr id="4" name="Slide Number Placeholder 3">
            <a:extLst>
              <a:ext uri="{FF2B5EF4-FFF2-40B4-BE49-F238E27FC236}">
                <a16:creationId xmlns:a16="http://schemas.microsoft.com/office/drawing/2014/main" id="{4644858B-C5AD-939D-D369-4D874755A2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F87B5-AA4E-4F55-B03D-F33817877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81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After reading the story, give a short overview of the early career of Edward Lee, who later became Archbishop of York. He is to be the central character throughout the enquiry. It is worth noting that he attended the Field of the Cloth of Gold as royal chaplain (this was the focus of the last workshop, so provides a nice link). While at this event, some contemporaries felt that Lee was doing the background research for Henry VIII</a:t>
            </a:r>
            <a:r>
              <a:rPr lang="en-US"/>
              <a:t>’</a:t>
            </a:r>
            <a:r>
              <a:rPr lang="en-US">
                <a:ea typeface="Calibri"/>
                <a:cs typeface="Calibri"/>
              </a:rPr>
              <a:t>s book </a:t>
            </a:r>
            <a:r>
              <a:rPr lang="en-US" i="1">
                <a:ea typeface="Calibri"/>
                <a:cs typeface="Calibri"/>
              </a:rPr>
              <a:t>The Assertion of the Seven Sacraments</a:t>
            </a:r>
            <a:r>
              <a:rPr lang="en-US">
                <a:ea typeface="Calibri"/>
                <a:cs typeface="Calibri"/>
              </a:rPr>
              <a:t>, in which the King defended the importance of the Catholic faith. It can be </a:t>
            </a:r>
            <a:r>
              <a:rPr lang="en-US" err="1">
                <a:ea typeface="Calibri"/>
                <a:cs typeface="Calibri"/>
              </a:rPr>
              <a:t>emphasised</a:t>
            </a:r>
            <a:r>
              <a:rPr lang="en-US">
                <a:ea typeface="Calibri"/>
                <a:cs typeface="Calibri"/>
              </a:rPr>
              <a:t> that, early in Lee</a:t>
            </a:r>
            <a:r>
              <a:rPr lang="en-US"/>
              <a:t>’</a:t>
            </a:r>
            <a:r>
              <a:rPr lang="en-US">
                <a:ea typeface="Calibri"/>
                <a:cs typeface="Calibri"/>
              </a:rPr>
              <a:t>s career, being a Catholic traditionalist helped him because Henry was too!</a:t>
            </a:r>
          </a:p>
        </p:txBody>
      </p:sp>
      <p:sp>
        <p:nvSpPr>
          <p:cNvPr id="4" name="Slide Number Placeholder 3"/>
          <p:cNvSpPr>
            <a:spLocks noGrp="1"/>
          </p:cNvSpPr>
          <p:nvPr>
            <p:ph type="sldNum" sz="quarter" idx="5"/>
          </p:nvPr>
        </p:nvSpPr>
        <p:spPr/>
        <p:txBody>
          <a:bodyPr/>
          <a:lstStyle/>
          <a:p>
            <a:fld id="{70327038-05A9-42C3-A2E1-26E272FCC706}" type="slidenum">
              <a:rPr lang="en-GB" smtClean="0"/>
              <a:t>8</a:t>
            </a:fld>
            <a:endParaRPr lang="en-GB"/>
          </a:p>
        </p:txBody>
      </p:sp>
    </p:spTree>
    <p:extLst>
      <p:ext uri="{BB962C8B-B14F-4D97-AF65-F5344CB8AC3E}">
        <p14:creationId xmlns:p14="http://schemas.microsoft.com/office/powerpoint/2010/main" val="404947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ea typeface="Calibri"/>
                <a:cs typeface="Calibri"/>
              </a:rPr>
              <a:t>It’s worth noting that Lee’s early career success was at least largely owing to his religious orthodoxy, which married with Henry VIII’s own views. This can be used to help students to understand Henry VIII’s own early traditionalism.</a:t>
            </a:r>
          </a:p>
          <a:p>
            <a:endParaRPr lang="en-US"/>
          </a:p>
          <a:p>
            <a:endParaRPr lang="en-GB"/>
          </a:p>
        </p:txBody>
      </p:sp>
      <p:sp>
        <p:nvSpPr>
          <p:cNvPr id="4" name="Slide Number Placeholder 3"/>
          <p:cNvSpPr>
            <a:spLocks noGrp="1"/>
          </p:cNvSpPr>
          <p:nvPr>
            <p:ph type="sldNum" sz="quarter" idx="5"/>
          </p:nvPr>
        </p:nvSpPr>
        <p:spPr/>
        <p:txBody>
          <a:bodyPr/>
          <a:lstStyle/>
          <a:p>
            <a:fld id="{70327038-05A9-42C3-A2E1-26E272FCC706}" type="slidenum">
              <a:rPr lang="en-GB" smtClean="0"/>
              <a:t>9</a:t>
            </a:fld>
            <a:endParaRPr lang="en-GB"/>
          </a:p>
        </p:txBody>
      </p:sp>
    </p:spTree>
    <p:extLst>
      <p:ext uri="{BB962C8B-B14F-4D97-AF65-F5344CB8AC3E}">
        <p14:creationId xmlns:p14="http://schemas.microsoft.com/office/powerpoint/2010/main" val="426170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It is important to explain that Lee’s actions here were in line with traditional Catholicism; there was plenty of precedent for people trying to annul (prove to be invalid) their marriages within the Catholic Church. Indeed, from the perspective of many in the English court, it would have been far easier if the annulment had been granted, as it would have avoided the ‘break with Rome’. However, there were theological and political challenges facing those seeking to get Henry and Katherine of Aragon’s marriage annulled, which proved insurmountable: Katherine’s nephew, Charles V, was Holy Roman Emperor and, during the Sack of Rome in 1527, captured the Pope; Katherine was hostile to the proposed annulment; the previous Pope had signed a decree </a:t>
            </a:r>
            <a:r>
              <a:rPr lang="en-US" err="1"/>
              <a:t>authorising</a:t>
            </a:r>
            <a:r>
              <a:rPr lang="en-US"/>
              <a:t> the marriage of Katherine and Henry despite Katherine’s previous marriage to Prince Arthur, etc.</a:t>
            </a:r>
          </a:p>
          <a:p>
            <a:endParaRPr lang="en-US"/>
          </a:p>
          <a:p>
            <a:r>
              <a:rPr lang="en-US"/>
              <a:t>With reference to the picture, Lee was the last Archbishop of York to have the right to mint coins – a right removed owing to the Reformation. The earlier right to mint coins again provides evidence of the power of the Catholic Church and its senior clergy pre-Reformation.</a:t>
            </a:r>
          </a:p>
          <a:p>
            <a:endParaRPr lang="en-US"/>
          </a:p>
          <a:p>
            <a:r>
              <a:rPr lang="en-US"/>
              <a:t>Image courtesy of the Henry on Tour project.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0327038-05A9-42C3-A2E1-26E272FCC706}" type="slidenum">
              <a:rPr lang="en-US"/>
              <a:t>10</a:t>
            </a:fld>
            <a:endParaRPr lang="en-US"/>
          </a:p>
        </p:txBody>
      </p:sp>
    </p:spTree>
    <p:extLst>
      <p:ext uri="{BB962C8B-B14F-4D97-AF65-F5344CB8AC3E}">
        <p14:creationId xmlns:p14="http://schemas.microsoft.com/office/powerpoint/2010/main" val="25019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ntent - Title &amp; cop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69135-13A7-AEBB-2E5F-CBB4EC8655B7}"/>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47E99AF2-62F7-9DF1-F3B8-8423202900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5" name="Text Placeholder 21">
            <a:extLst>
              <a:ext uri="{FF2B5EF4-FFF2-40B4-BE49-F238E27FC236}">
                <a16:creationId xmlns:a16="http://schemas.microsoft.com/office/drawing/2014/main" id="{7AF34530-4503-CE48-AD1E-B8848F00C0AF}"/>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
        <p:nvSpPr>
          <p:cNvPr id="16" name="Text Placeholder 21">
            <a:extLst>
              <a:ext uri="{FF2B5EF4-FFF2-40B4-BE49-F238E27FC236}">
                <a16:creationId xmlns:a16="http://schemas.microsoft.com/office/drawing/2014/main" id="{52BB4C63-BA63-D044-8EA4-DDFC26BF8E4F}"/>
              </a:ext>
            </a:extLst>
          </p:cNvPr>
          <p:cNvSpPr>
            <a:spLocks noGrp="1"/>
          </p:cNvSpPr>
          <p:nvPr>
            <p:ph type="body" sz="quarter" idx="12"/>
          </p:nvPr>
        </p:nvSpPr>
        <p:spPr>
          <a:xfrm>
            <a:off x="737744" y="1681779"/>
            <a:ext cx="10789691" cy="3962226"/>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GB"/>
              <a:t>Click to edit Master text styles</a:t>
            </a:r>
          </a:p>
          <a:p>
            <a:pPr lvl="0"/>
            <a:endParaRPr lang="en-US"/>
          </a:p>
          <a:p>
            <a:pPr lvl="0"/>
            <a:r>
              <a:rPr lang="en-US"/>
              <a:t>• Ut </a:t>
            </a:r>
            <a:r>
              <a:rPr lang="en-US" err="1"/>
              <a:t>wisi</a:t>
            </a:r>
            <a:r>
              <a:rPr lang="en-US"/>
              <a:t> </a:t>
            </a:r>
            <a:r>
              <a:rPr lang="en-US" err="1"/>
              <a:t>enim</a:t>
            </a:r>
            <a:r>
              <a:rPr lang="en-US"/>
              <a:t> ad minim </a:t>
            </a:r>
            <a:r>
              <a:rPr lang="en-US" err="1"/>
              <a:t>veniam</a:t>
            </a:r>
            <a:endParaRPr lang="en-US"/>
          </a:p>
          <a:p>
            <a:pPr lvl="0"/>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endParaRPr lang="en-US"/>
          </a:p>
          <a:p>
            <a:pPr lvl="0"/>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endParaRPr lang="en-US"/>
          </a:p>
        </p:txBody>
      </p:sp>
    </p:spTree>
    <p:extLst>
      <p:ext uri="{BB962C8B-B14F-4D97-AF65-F5344CB8AC3E}">
        <p14:creationId xmlns:p14="http://schemas.microsoft.com/office/powerpoint/2010/main" val="2441866011"/>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try holding slide v1">
    <p:bg>
      <p:bgPr>
        <a:solidFill>
          <a:srgbClr val="00407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985F44-FFE6-714E-9213-A0D23FF0A0DC}"/>
              </a:ext>
            </a:extLst>
          </p:cNvPr>
          <p:cNvPicPr>
            <a:picLocks noChangeAspect="1"/>
          </p:cNvPicPr>
          <p:nvPr/>
        </p:nvPicPr>
        <p:blipFill>
          <a:blip r:embed="rId2"/>
          <a:stretch>
            <a:fillRect/>
          </a:stretch>
        </p:blipFill>
        <p:spPr>
          <a:xfrm>
            <a:off x="4503600" y="1721613"/>
            <a:ext cx="3181894" cy="1980626"/>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E8235165-83FE-6BB1-737D-5D4EE069C6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2047" y="4351791"/>
            <a:ext cx="4445000" cy="1181100"/>
          </a:xfrm>
          <a:prstGeom prst="rect">
            <a:avLst/>
          </a:prstGeom>
        </p:spPr>
      </p:pic>
    </p:spTree>
    <p:extLst>
      <p:ext uri="{BB962C8B-B14F-4D97-AF65-F5344CB8AC3E}">
        <p14:creationId xmlns:p14="http://schemas.microsoft.com/office/powerpoint/2010/main" val="35100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try holding slide v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924D4E-F9E2-6A3D-62BD-CF60FFF12D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61646" y="1720800"/>
            <a:ext cx="3068709" cy="1980000"/>
          </a:xfrm>
          <a:prstGeom prst="rect">
            <a:avLst/>
          </a:prstGeom>
          <a:noFill/>
        </p:spPr>
      </p:pic>
      <p:pic>
        <p:nvPicPr>
          <p:cNvPr id="3" name="Picture 2" descr="A blue text on a black background&#10;&#10;Description automatically generated">
            <a:extLst>
              <a:ext uri="{FF2B5EF4-FFF2-40B4-BE49-F238E27FC236}">
                <a16:creationId xmlns:a16="http://schemas.microsoft.com/office/drawing/2014/main" id="{1CF335D7-A1B1-DEAD-9E81-30F37CAEAA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01626" y="4426798"/>
            <a:ext cx="4388747" cy="1020262"/>
          </a:xfrm>
          <a:prstGeom prst="rect">
            <a:avLst/>
          </a:prstGeom>
        </p:spPr>
      </p:pic>
    </p:spTree>
    <p:extLst>
      <p:ext uri="{BB962C8B-B14F-4D97-AF65-F5344CB8AC3E}">
        <p14:creationId xmlns:p14="http://schemas.microsoft.com/office/powerpoint/2010/main" val="363958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ry holding slide v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985F44-FFE6-714E-9213-A0D23FF0A0DC}"/>
              </a:ext>
            </a:extLst>
          </p:cNvPr>
          <p:cNvPicPr>
            <a:picLocks noChangeAspect="1"/>
          </p:cNvPicPr>
          <p:nvPr/>
        </p:nvPicPr>
        <p:blipFill>
          <a:blip r:embed="rId3"/>
          <a:stretch>
            <a:fillRect/>
          </a:stretch>
        </p:blipFill>
        <p:spPr>
          <a:xfrm>
            <a:off x="4503600" y="1721613"/>
            <a:ext cx="3181894" cy="1980626"/>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E8235165-83FE-6BB1-737D-5D4EE069C6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72047" y="4351791"/>
            <a:ext cx="4445000" cy="1181100"/>
          </a:xfrm>
          <a:prstGeom prst="rect">
            <a:avLst/>
          </a:prstGeom>
        </p:spPr>
      </p:pic>
    </p:spTree>
    <p:extLst>
      <p:ext uri="{BB962C8B-B14F-4D97-AF65-F5344CB8AC3E}">
        <p14:creationId xmlns:p14="http://schemas.microsoft.com/office/powerpoint/2010/main" val="355749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 Title Slide_v1">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60FAF850-A90F-B8AF-C829-2CFB5B71733D}"/>
              </a:ext>
            </a:extLst>
          </p:cNvPr>
          <p:cNvSpPr>
            <a:spLocks noChangeAspect="1"/>
          </p:cNvSpPr>
          <p:nvPr userDrawn="1"/>
        </p:nvSpPr>
        <p:spPr>
          <a:xfrm rot="10800000">
            <a:off x="-552027" y="-11017"/>
            <a:ext cx="13296055" cy="4043376"/>
          </a:xfrm>
          <a:prstGeom prst="triangle">
            <a:avLst/>
          </a:prstGeom>
          <a:solidFill>
            <a:srgbClr val="004070">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AB295-375B-C015-0152-1E3EFE432CDB}"/>
              </a:ext>
            </a:extLst>
          </p:cNvPr>
          <p:cNvSpPr>
            <a:spLocks noGrp="1"/>
          </p:cNvSpPr>
          <p:nvPr>
            <p:ph type="ctrTitle"/>
          </p:nvPr>
        </p:nvSpPr>
        <p:spPr>
          <a:xfrm>
            <a:off x="1524000" y="4043377"/>
            <a:ext cx="9144000" cy="1352550"/>
          </a:xfrm>
        </p:spPr>
        <p:txBody>
          <a:bodyPr anchor="b">
            <a:noAutofit/>
          </a:bodyPr>
          <a:lstStyle>
            <a:lvl1pPr algn="ctr">
              <a:defRPr sz="4800">
                <a:solidFill>
                  <a:srgbClr val="004070"/>
                </a:solidFill>
                <a:latin typeface="DM Serif Display" pitchFamily="2"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F2983CD-4884-BF3D-CFDD-3A95F6F0F705}"/>
              </a:ext>
            </a:extLst>
          </p:cNvPr>
          <p:cNvSpPr>
            <a:spLocks noGrp="1"/>
          </p:cNvSpPr>
          <p:nvPr>
            <p:ph type="subTitle" idx="1"/>
          </p:nvPr>
        </p:nvSpPr>
        <p:spPr>
          <a:xfrm>
            <a:off x="1524000" y="5488002"/>
            <a:ext cx="9144000" cy="980624"/>
          </a:xfrm>
        </p:spPr>
        <p:txBody>
          <a:bodyPr>
            <a:noAutofit/>
          </a:bodyPr>
          <a:lstStyle>
            <a:lvl1pPr marL="0" indent="0" algn="ctr">
              <a:buNone/>
              <a:defRPr sz="2800">
                <a:solidFill>
                  <a:srgbClr val="004070"/>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3" name="Triangle 12">
            <a:extLst>
              <a:ext uri="{FF2B5EF4-FFF2-40B4-BE49-F238E27FC236}">
                <a16:creationId xmlns:a16="http://schemas.microsoft.com/office/drawing/2014/main" id="{6CCDDAEE-1915-687E-9D5A-515F49E394E6}"/>
              </a:ext>
            </a:extLst>
          </p:cNvPr>
          <p:cNvSpPr>
            <a:spLocks noChangeAspect="1"/>
          </p:cNvSpPr>
          <p:nvPr userDrawn="1"/>
        </p:nvSpPr>
        <p:spPr>
          <a:xfrm rot="10800000">
            <a:off x="320488" y="-11018"/>
            <a:ext cx="11551024" cy="3512706"/>
          </a:xfrm>
          <a:prstGeom prst="triangle">
            <a:avLst/>
          </a:prstGeom>
          <a:solidFill>
            <a:srgbClr val="004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8C2BCFE-8010-E9E8-042B-7D4CE65248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90793" y="514158"/>
            <a:ext cx="3010414" cy="1875659"/>
          </a:xfrm>
          <a:prstGeom prst="rect">
            <a:avLst/>
          </a:prstGeom>
        </p:spPr>
      </p:pic>
    </p:spTree>
    <p:extLst>
      <p:ext uri="{BB962C8B-B14F-4D97-AF65-F5344CB8AC3E}">
        <p14:creationId xmlns:p14="http://schemas.microsoft.com/office/powerpoint/2010/main" val="2347915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itle Slide_v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0CE622-F2EA-79A6-1EE6-FEBF50CB426C}"/>
              </a:ext>
            </a:extLst>
          </p:cNvPr>
          <p:cNvSpPr>
            <a:spLocks noGrp="1"/>
          </p:cNvSpPr>
          <p:nvPr>
            <p:ph type="ctrTitle"/>
          </p:nvPr>
        </p:nvSpPr>
        <p:spPr>
          <a:xfrm>
            <a:off x="1524000" y="4043377"/>
            <a:ext cx="9144000" cy="1352550"/>
          </a:xfrm>
        </p:spPr>
        <p:txBody>
          <a:bodyPr anchor="b">
            <a:noAutofit/>
          </a:bodyPr>
          <a:lstStyle>
            <a:lvl1pPr algn="ctr">
              <a:defRPr sz="4800">
                <a:solidFill>
                  <a:schemeClr val="bg1"/>
                </a:solidFill>
                <a:latin typeface="DM Serif Display" pitchFamily="2" charset="0"/>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4872AD20-52F4-169A-98CC-98FF15B84EDD}"/>
              </a:ext>
            </a:extLst>
          </p:cNvPr>
          <p:cNvSpPr>
            <a:spLocks noGrp="1"/>
          </p:cNvSpPr>
          <p:nvPr>
            <p:ph type="subTitle" idx="1"/>
          </p:nvPr>
        </p:nvSpPr>
        <p:spPr>
          <a:xfrm>
            <a:off x="1524000" y="5488002"/>
            <a:ext cx="9144000" cy="980624"/>
          </a:xfrm>
        </p:spPr>
        <p:txBody>
          <a:bodyPr>
            <a:noAutofit/>
          </a:bodyPr>
          <a:lstStyle>
            <a:lvl1pPr marL="0" indent="0" algn="ctr">
              <a:buNone/>
              <a:defRPr sz="28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5" name="Picture 4">
            <a:extLst>
              <a:ext uri="{FF2B5EF4-FFF2-40B4-BE49-F238E27FC236}">
                <a16:creationId xmlns:a16="http://schemas.microsoft.com/office/drawing/2014/main" id="{EE805F0A-CF83-E9D1-9E94-04181637FA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90793" y="1338247"/>
            <a:ext cx="3010414" cy="1875659"/>
          </a:xfrm>
          <a:prstGeom prst="rect">
            <a:avLst/>
          </a:prstGeom>
        </p:spPr>
      </p:pic>
    </p:spTree>
    <p:extLst>
      <p:ext uri="{BB962C8B-B14F-4D97-AF65-F5344CB8AC3E}">
        <p14:creationId xmlns:p14="http://schemas.microsoft.com/office/powerpoint/2010/main" val="1466750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 Title Slide_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1444D5-7DC9-8587-EFEF-300D9B47CA71}"/>
              </a:ext>
            </a:extLst>
          </p:cNvPr>
          <p:cNvSpPr/>
          <p:nvPr userDrawn="1"/>
        </p:nvSpPr>
        <p:spPr>
          <a:xfrm>
            <a:off x="0" y="0"/>
            <a:ext cx="12192000" cy="6858000"/>
          </a:xfrm>
          <a:prstGeom prst="rect">
            <a:avLst/>
          </a:prstGeom>
          <a:gradFill>
            <a:gsLst>
              <a:gs pos="36000">
                <a:srgbClr val="004070"/>
              </a:gs>
              <a:gs pos="78000">
                <a:srgbClr val="004070">
                  <a:alpha val="0"/>
                </a:srgb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AB295-375B-C015-0152-1E3EFE432CDB}"/>
              </a:ext>
            </a:extLst>
          </p:cNvPr>
          <p:cNvSpPr>
            <a:spLocks noGrp="1"/>
          </p:cNvSpPr>
          <p:nvPr>
            <p:ph type="ctrTitle"/>
          </p:nvPr>
        </p:nvSpPr>
        <p:spPr>
          <a:xfrm>
            <a:off x="1524000" y="1122363"/>
            <a:ext cx="9144000" cy="2387600"/>
          </a:xfrm>
        </p:spPr>
        <p:txBody>
          <a:bodyPr anchor="b">
            <a:noAutofit/>
          </a:bodyPr>
          <a:lstStyle>
            <a:lvl1pPr algn="ctr">
              <a:defRPr sz="4800">
                <a:solidFill>
                  <a:schemeClr val="bg1"/>
                </a:solidFill>
                <a:latin typeface="DM Serif Display" pitchFamily="2"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F2983CD-4884-BF3D-CFDD-3A95F6F0F705}"/>
              </a:ext>
            </a:extLst>
          </p:cNvPr>
          <p:cNvSpPr>
            <a:spLocks noGrp="1"/>
          </p:cNvSpPr>
          <p:nvPr>
            <p:ph type="subTitle" idx="1"/>
          </p:nvPr>
        </p:nvSpPr>
        <p:spPr>
          <a:xfrm>
            <a:off x="1524000" y="3602038"/>
            <a:ext cx="9144000" cy="1655762"/>
          </a:xfrm>
        </p:spPr>
        <p:txBody>
          <a:bodyPr>
            <a:noAutofit/>
          </a:bodyPr>
          <a:lstStyle>
            <a:lvl1pPr marL="0" indent="0" algn="ctr">
              <a:buNone/>
              <a:defRPr sz="28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59F27DF6-42BF-60E2-8FB8-A750855942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5465" y="403225"/>
            <a:ext cx="2981069" cy="1857376"/>
          </a:xfrm>
          <a:prstGeom prst="rect">
            <a:avLst/>
          </a:prstGeom>
        </p:spPr>
      </p:pic>
    </p:spTree>
    <p:extLst>
      <p:ext uri="{BB962C8B-B14F-4D97-AF65-F5344CB8AC3E}">
        <p14:creationId xmlns:p14="http://schemas.microsoft.com/office/powerpoint/2010/main" val="3778107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 Title Slide_v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5EB48-83F5-D70C-D8EF-1C6F091EFBDC}"/>
              </a:ext>
            </a:extLst>
          </p:cNvPr>
          <p:cNvSpPr/>
          <p:nvPr userDrawn="1"/>
        </p:nvSpPr>
        <p:spPr>
          <a:xfrm>
            <a:off x="0" y="0"/>
            <a:ext cx="12192000" cy="6858000"/>
          </a:xfrm>
          <a:prstGeom prst="rect">
            <a:avLst/>
          </a:prstGeom>
          <a:gradFill>
            <a:gsLst>
              <a:gs pos="34000">
                <a:srgbClr val="C6C6C6"/>
              </a:gs>
              <a:gs pos="78000">
                <a:srgbClr val="004070">
                  <a:alpha val="0"/>
                </a:srgb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AB295-375B-C015-0152-1E3EFE432CDB}"/>
              </a:ext>
            </a:extLst>
          </p:cNvPr>
          <p:cNvSpPr>
            <a:spLocks noGrp="1"/>
          </p:cNvSpPr>
          <p:nvPr>
            <p:ph type="ctrTitle"/>
          </p:nvPr>
        </p:nvSpPr>
        <p:spPr>
          <a:xfrm>
            <a:off x="1524000" y="1122363"/>
            <a:ext cx="9144000" cy="2387600"/>
          </a:xfrm>
        </p:spPr>
        <p:txBody>
          <a:bodyPr anchor="b">
            <a:noAutofit/>
          </a:bodyPr>
          <a:lstStyle>
            <a:lvl1pPr algn="ctr">
              <a:defRPr sz="4800">
                <a:solidFill>
                  <a:srgbClr val="004070"/>
                </a:solidFill>
                <a:latin typeface="DM Serif Display" pitchFamily="2"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F2983CD-4884-BF3D-CFDD-3A95F6F0F705}"/>
              </a:ext>
            </a:extLst>
          </p:cNvPr>
          <p:cNvSpPr>
            <a:spLocks noGrp="1"/>
          </p:cNvSpPr>
          <p:nvPr>
            <p:ph type="subTitle" idx="1"/>
          </p:nvPr>
        </p:nvSpPr>
        <p:spPr>
          <a:xfrm>
            <a:off x="1524000" y="3602038"/>
            <a:ext cx="9144000" cy="1655762"/>
          </a:xfrm>
        </p:spPr>
        <p:txBody>
          <a:bodyPr>
            <a:noAutofit/>
          </a:bodyPr>
          <a:lstStyle>
            <a:lvl1pPr marL="0" indent="0" algn="ctr">
              <a:buNone/>
              <a:defRPr sz="2800">
                <a:solidFill>
                  <a:srgbClr val="004070"/>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59F27DF6-42BF-60E2-8FB8-A750855942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05465" y="403661"/>
            <a:ext cx="2981069" cy="1856503"/>
          </a:xfrm>
          <a:prstGeom prst="rect">
            <a:avLst/>
          </a:prstGeom>
        </p:spPr>
      </p:pic>
    </p:spTree>
    <p:extLst>
      <p:ext uri="{BB962C8B-B14F-4D97-AF65-F5344CB8AC3E}">
        <p14:creationId xmlns:p14="http://schemas.microsoft.com/office/powerpoint/2010/main" val="242642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itle Slide_v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B40EF9-7D51-8F49-CA8E-F6FCB44AAE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05465" y="403661"/>
            <a:ext cx="2981069" cy="1856503"/>
          </a:xfrm>
          <a:prstGeom prst="rect">
            <a:avLst/>
          </a:prstGeom>
        </p:spPr>
      </p:pic>
      <p:sp>
        <p:nvSpPr>
          <p:cNvPr id="8" name="Title 1">
            <a:extLst>
              <a:ext uri="{FF2B5EF4-FFF2-40B4-BE49-F238E27FC236}">
                <a16:creationId xmlns:a16="http://schemas.microsoft.com/office/drawing/2014/main" id="{E1A05BE9-A60E-8F7C-4088-1CC229971288}"/>
              </a:ext>
            </a:extLst>
          </p:cNvPr>
          <p:cNvSpPr>
            <a:spLocks noGrp="1"/>
          </p:cNvSpPr>
          <p:nvPr>
            <p:ph type="ctrTitle"/>
          </p:nvPr>
        </p:nvSpPr>
        <p:spPr>
          <a:xfrm>
            <a:off x="1524000" y="1122363"/>
            <a:ext cx="9144000" cy="2387600"/>
          </a:xfrm>
        </p:spPr>
        <p:txBody>
          <a:bodyPr anchor="b">
            <a:noAutofit/>
          </a:bodyPr>
          <a:lstStyle>
            <a:lvl1pPr algn="ctr">
              <a:defRPr sz="4800">
                <a:solidFill>
                  <a:srgbClr val="004070"/>
                </a:solidFill>
                <a:latin typeface="DM Serif Display" pitchFamily="2" charset="0"/>
              </a:defRPr>
            </a:lvl1pPr>
          </a:lstStyle>
          <a:p>
            <a:r>
              <a:rPr lang="en-GB"/>
              <a:t>Click to edit Master title style</a:t>
            </a:r>
            <a:endParaRPr lang="en-US"/>
          </a:p>
        </p:txBody>
      </p:sp>
      <p:sp>
        <p:nvSpPr>
          <p:cNvPr id="9" name="Subtitle 2">
            <a:extLst>
              <a:ext uri="{FF2B5EF4-FFF2-40B4-BE49-F238E27FC236}">
                <a16:creationId xmlns:a16="http://schemas.microsoft.com/office/drawing/2014/main" id="{28A414B1-C6E2-E698-52F4-7B40D041C7BE}"/>
              </a:ext>
            </a:extLst>
          </p:cNvPr>
          <p:cNvSpPr>
            <a:spLocks noGrp="1"/>
          </p:cNvSpPr>
          <p:nvPr>
            <p:ph type="subTitle" idx="1"/>
          </p:nvPr>
        </p:nvSpPr>
        <p:spPr>
          <a:xfrm>
            <a:off x="1524000" y="3602038"/>
            <a:ext cx="9144000" cy="1655762"/>
          </a:xfrm>
        </p:spPr>
        <p:txBody>
          <a:bodyPr>
            <a:noAutofit/>
          </a:bodyPr>
          <a:lstStyle>
            <a:lvl1pPr marL="0" indent="0" algn="ctr">
              <a:buNone/>
              <a:defRPr sz="2800">
                <a:solidFill>
                  <a:srgbClr val="004070"/>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91597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2. LEFT Chapter/Section Titl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defRPr sz="48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a:extLst>
              <a:ext uri="{FF2B5EF4-FFF2-40B4-BE49-F238E27FC236}">
                <a16:creationId xmlns:a16="http://schemas.microsoft.com/office/drawing/2014/main" id="{8482FC36-512F-F459-1A13-C471CFC8C6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Tree>
    <p:extLst>
      <p:ext uri="{BB962C8B-B14F-4D97-AF65-F5344CB8AC3E}">
        <p14:creationId xmlns:p14="http://schemas.microsoft.com/office/powerpoint/2010/main" val="199060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LEFT Chapter/Section Title v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7CC76C-351C-6E9A-031E-E341D69EAFD2}"/>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defRPr sz="4800">
                <a:solidFill>
                  <a:srgbClr val="004070"/>
                </a:solidFill>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8482FC36-512F-F459-1A13-C471CFC8C6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4" name="Text Placeholder 2">
            <a:extLst>
              <a:ext uri="{FF2B5EF4-FFF2-40B4-BE49-F238E27FC236}">
                <a16:creationId xmlns:a16="http://schemas.microsoft.com/office/drawing/2014/main" id="{62D04D4B-4319-A656-D177-562CB8EF80B2}"/>
              </a:ext>
            </a:extLst>
          </p:cNvPr>
          <p:cNvSpPr>
            <a:spLocks noGrp="1"/>
          </p:cNvSpPr>
          <p:nvPr>
            <p:ph type="body" idx="10"/>
          </p:nvPr>
        </p:nvSpPr>
        <p:spPr>
          <a:xfrm>
            <a:off x="831850" y="3194291"/>
            <a:ext cx="10515600" cy="1495173"/>
          </a:xfrm>
        </p:spPr>
        <p:txBody>
          <a:bodyPr>
            <a:no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41196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 LEFT Chapter/Section Title v3">
    <p:bg>
      <p:bgPr>
        <a:solidFill>
          <a:srgbClr val="00407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E2BB0C-F2A5-CB48-0DDF-A0280F2E4075}"/>
              </a:ext>
            </a:extLst>
          </p:cNvPr>
          <p:cNvPicPr>
            <a:picLocks noChangeAspect="1"/>
          </p:cNvPicPr>
          <p:nvPr userDrawn="1"/>
        </p:nvPicPr>
        <p:blipFill>
          <a:blip r:embed="rId2">
            <a:alphaModFix amt="35000"/>
          </a:blip>
          <a:stretch>
            <a:fillRect/>
          </a:stretch>
        </p:blipFill>
        <p:spPr>
          <a:xfrm>
            <a:off x="-3472657" y="-87313"/>
            <a:ext cx="6945313" cy="6945313"/>
          </a:xfrm>
          <a:prstGeom prst="rect">
            <a:avLst/>
          </a:prstGeom>
        </p:spPr>
      </p:pic>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defRPr sz="48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buNone/>
              <a:defRPr sz="2800">
                <a:solidFill>
                  <a:srgbClr val="C6C6C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6" name="Picture 5">
            <a:extLst>
              <a:ext uri="{FF2B5EF4-FFF2-40B4-BE49-F238E27FC236}">
                <a16:creationId xmlns:a16="http://schemas.microsoft.com/office/drawing/2014/main" id="{FC52B767-3286-90CA-B0F6-81E2597A045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282610" y="6022428"/>
            <a:ext cx="516484" cy="516484"/>
          </a:xfrm>
          <a:prstGeom prst="rect">
            <a:avLst/>
          </a:prstGeom>
        </p:spPr>
      </p:pic>
    </p:spTree>
    <p:extLst>
      <p:ext uri="{BB962C8B-B14F-4D97-AF65-F5344CB8AC3E}">
        <p14:creationId xmlns:p14="http://schemas.microsoft.com/office/powerpoint/2010/main" val="2869279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2. LEFT Chapter/Section Title v4">
    <p:bg>
      <p:bgPr>
        <a:solidFill>
          <a:srgbClr val="C6C6C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7CC76C-351C-6E9A-031E-E341D69EAFD2}"/>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defRPr sz="4800">
                <a:solidFill>
                  <a:srgbClr val="004070"/>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buNone/>
              <a:defRPr sz="2800">
                <a:solidFill>
                  <a:srgbClr val="00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a:extLst>
              <a:ext uri="{FF2B5EF4-FFF2-40B4-BE49-F238E27FC236}">
                <a16:creationId xmlns:a16="http://schemas.microsoft.com/office/drawing/2014/main" id="{8482FC36-512F-F459-1A13-C471CFC8C6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Tree>
    <p:extLst>
      <p:ext uri="{BB962C8B-B14F-4D97-AF65-F5344CB8AC3E}">
        <p14:creationId xmlns:p14="http://schemas.microsoft.com/office/powerpoint/2010/main" val="3136120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2. LEFT Chapter/Section Title v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defRPr sz="48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buNone/>
              <a:defRPr sz="2800">
                <a:solidFill>
                  <a:srgbClr val="C6C6C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6" name="Picture 5">
            <a:extLst>
              <a:ext uri="{FF2B5EF4-FFF2-40B4-BE49-F238E27FC236}">
                <a16:creationId xmlns:a16="http://schemas.microsoft.com/office/drawing/2014/main" id="{FC52B767-3286-90CA-B0F6-81E2597A045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282610" y="6022428"/>
            <a:ext cx="516484" cy="516484"/>
          </a:xfrm>
          <a:prstGeom prst="rect">
            <a:avLst/>
          </a:prstGeom>
        </p:spPr>
      </p:pic>
    </p:spTree>
    <p:extLst>
      <p:ext uri="{BB962C8B-B14F-4D97-AF65-F5344CB8AC3E}">
        <p14:creationId xmlns:p14="http://schemas.microsoft.com/office/powerpoint/2010/main" val="3445884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3. CENTRE Chapter/Section Titl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lgn="ctr">
              <a:defRPr sz="48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a:extLst>
              <a:ext uri="{FF2B5EF4-FFF2-40B4-BE49-F238E27FC236}">
                <a16:creationId xmlns:a16="http://schemas.microsoft.com/office/drawing/2014/main" id="{8482FC36-512F-F459-1A13-C471CFC8C6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Tree>
    <p:extLst>
      <p:ext uri="{BB962C8B-B14F-4D97-AF65-F5344CB8AC3E}">
        <p14:creationId xmlns:p14="http://schemas.microsoft.com/office/powerpoint/2010/main" val="2324635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ENTRE Chapter/Section Titl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0B69A3-E9E9-8432-29C8-42C4E1E9A19B}"/>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lgn="ctr">
              <a:defRPr sz="4800">
                <a:solidFill>
                  <a:srgbClr val="004070"/>
                </a:solidFill>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8482FC36-512F-F459-1A13-C471CFC8C6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6" name="Text Placeholder 2">
            <a:extLst>
              <a:ext uri="{FF2B5EF4-FFF2-40B4-BE49-F238E27FC236}">
                <a16:creationId xmlns:a16="http://schemas.microsoft.com/office/drawing/2014/main" id="{3CEEF5F7-3971-EFD9-93FD-FF6A83AA1D66}"/>
              </a:ext>
            </a:extLst>
          </p:cNvPr>
          <p:cNvSpPr>
            <a:spLocks noGrp="1"/>
          </p:cNvSpPr>
          <p:nvPr>
            <p:ph type="body" idx="10"/>
          </p:nvPr>
        </p:nvSpPr>
        <p:spPr>
          <a:xfrm>
            <a:off x="831850" y="3194291"/>
            <a:ext cx="10515600" cy="1495173"/>
          </a:xfrm>
        </p:spPr>
        <p:txBody>
          <a:bodyPr>
            <a:no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603696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3. CENTRE Chapter/Section Title v3">
    <p:bg>
      <p:bgPr>
        <a:solidFill>
          <a:srgbClr val="00407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E2BB0C-F2A5-CB48-0DDF-A0280F2E4075}"/>
              </a:ext>
            </a:extLst>
          </p:cNvPr>
          <p:cNvPicPr>
            <a:picLocks noChangeAspect="1"/>
          </p:cNvPicPr>
          <p:nvPr userDrawn="1"/>
        </p:nvPicPr>
        <p:blipFill>
          <a:blip r:embed="rId2">
            <a:alphaModFix amt="35000"/>
          </a:blip>
          <a:stretch>
            <a:fillRect/>
          </a:stretch>
        </p:blipFill>
        <p:spPr>
          <a:xfrm>
            <a:off x="-3472657" y="-87313"/>
            <a:ext cx="6945313" cy="6945313"/>
          </a:xfrm>
          <a:prstGeom prst="rect">
            <a:avLst/>
          </a:prstGeom>
        </p:spPr>
      </p:pic>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lgn="ctr">
              <a:defRPr sz="48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lgn="ctr">
              <a:buNone/>
              <a:defRPr sz="2800">
                <a:solidFill>
                  <a:srgbClr val="C6C6C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6" name="Picture 5">
            <a:extLst>
              <a:ext uri="{FF2B5EF4-FFF2-40B4-BE49-F238E27FC236}">
                <a16:creationId xmlns:a16="http://schemas.microsoft.com/office/drawing/2014/main" id="{FC52B767-3286-90CA-B0F6-81E2597A045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282610" y="6022428"/>
            <a:ext cx="516484" cy="516484"/>
          </a:xfrm>
          <a:prstGeom prst="rect">
            <a:avLst/>
          </a:prstGeom>
        </p:spPr>
      </p:pic>
    </p:spTree>
    <p:extLst>
      <p:ext uri="{BB962C8B-B14F-4D97-AF65-F5344CB8AC3E}">
        <p14:creationId xmlns:p14="http://schemas.microsoft.com/office/powerpoint/2010/main" val="134229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 CENTRE Chapter/Section Title v4">
    <p:bg>
      <p:bgPr>
        <a:solidFill>
          <a:srgbClr val="C6C6C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0B69A3-E9E9-8432-29C8-42C4E1E9A19B}"/>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lgn="ctr">
              <a:defRPr sz="4800">
                <a:solidFill>
                  <a:srgbClr val="004070"/>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lgn="ctr">
              <a:buNone/>
              <a:defRPr sz="2800">
                <a:solidFill>
                  <a:srgbClr val="00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a:extLst>
              <a:ext uri="{FF2B5EF4-FFF2-40B4-BE49-F238E27FC236}">
                <a16:creationId xmlns:a16="http://schemas.microsoft.com/office/drawing/2014/main" id="{8482FC36-512F-F459-1A13-C471CFC8C6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Tree>
    <p:extLst>
      <p:ext uri="{BB962C8B-B14F-4D97-AF65-F5344CB8AC3E}">
        <p14:creationId xmlns:p14="http://schemas.microsoft.com/office/powerpoint/2010/main" val="191906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3. CENTRE Chapter/Section Title v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53D1-E7BE-1A84-05CA-133EDD0B639E}"/>
              </a:ext>
            </a:extLst>
          </p:cNvPr>
          <p:cNvSpPr>
            <a:spLocks noGrp="1"/>
          </p:cNvSpPr>
          <p:nvPr>
            <p:ph type="title"/>
          </p:nvPr>
        </p:nvSpPr>
        <p:spPr>
          <a:xfrm>
            <a:off x="831850" y="857250"/>
            <a:ext cx="10515600" cy="2305040"/>
          </a:xfrm>
        </p:spPr>
        <p:txBody>
          <a:bodyPr anchor="b">
            <a:noAutofit/>
          </a:bodyPr>
          <a:lstStyle>
            <a:lvl1pPr algn="ctr">
              <a:defRPr sz="48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70882C0-C982-6736-089A-236A27116E37}"/>
              </a:ext>
            </a:extLst>
          </p:cNvPr>
          <p:cNvSpPr>
            <a:spLocks noGrp="1"/>
          </p:cNvSpPr>
          <p:nvPr>
            <p:ph type="body" idx="1"/>
          </p:nvPr>
        </p:nvSpPr>
        <p:spPr>
          <a:xfrm>
            <a:off x="831850" y="3194292"/>
            <a:ext cx="10515600" cy="1495173"/>
          </a:xfrm>
        </p:spPr>
        <p:txBody>
          <a:bodyPr>
            <a:noAutofit/>
          </a:bodyPr>
          <a:lstStyle>
            <a:lvl1pPr marL="0" indent="0" algn="ctr">
              <a:buNone/>
              <a:defRPr sz="2800">
                <a:solidFill>
                  <a:srgbClr val="C6C6C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6" name="Picture 5">
            <a:extLst>
              <a:ext uri="{FF2B5EF4-FFF2-40B4-BE49-F238E27FC236}">
                <a16:creationId xmlns:a16="http://schemas.microsoft.com/office/drawing/2014/main" id="{FC52B767-3286-90CA-B0F6-81E2597A045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282610" y="6022428"/>
            <a:ext cx="516484" cy="516484"/>
          </a:xfrm>
          <a:prstGeom prst="rect">
            <a:avLst/>
          </a:prstGeom>
        </p:spPr>
      </p:pic>
    </p:spTree>
    <p:extLst>
      <p:ext uri="{BB962C8B-B14F-4D97-AF65-F5344CB8AC3E}">
        <p14:creationId xmlns:p14="http://schemas.microsoft.com/office/powerpoint/2010/main" val="66550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ntent - Title &amp; cop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69135-13A7-AEBB-2E5F-CBB4EC8655B7}"/>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47E99AF2-62F7-9DF1-F3B8-8423202900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5" name="Text Placeholder 21">
            <a:extLst>
              <a:ext uri="{FF2B5EF4-FFF2-40B4-BE49-F238E27FC236}">
                <a16:creationId xmlns:a16="http://schemas.microsoft.com/office/drawing/2014/main" id="{7AF34530-4503-CE48-AD1E-B8848F00C0AF}"/>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
        <p:nvSpPr>
          <p:cNvPr id="16" name="Text Placeholder 21">
            <a:extLst>
              <a:ext uri="{FF2B5EF4-FFF2-40B4-BE49-F238E27FC236}">
                <a16:creationId xmlns:a16="http://schemas.microsoft.com/office/drawing/2014/main" id="{52BB4C63-BA63-D044-8EA4-DDFC26BF8E4F}"/>
              </a:ext>
            </a:extLst>
          </p:cNvPr>
          <p:cNvSpPr>
            <a:spLocks noGrp="1"/>
          </p:cNvSpPr>
          <p:nvPr>
            <p:ph type="body" sz="quarter" idx="12"/>
          </p:nvPr>
        </p:nvSpPr>
        <p:spPr>
          <a:xfrm>
            <a:off x="737744" y="1681779"/>
            <a:ext cx="10789691" cy="3962226"/>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GB"/>
              <a:t>Click to edit Master text styles</a:t>
            </a:r>
          </a:p>
          <a:p>
            <a:pPr lvl="0"/>
            <a:endParaRPr lang="en-US"/>
          </a:p>
          <a:p>
            <a:pPr lvl="0"/>
            <a:r>
              <a:rPr lang="en-US"/>
              <a:t>• Ut </a:t>
            </a:r>
            <a:r>
              <a:rPr lang="en-US" err="1"/>
              <a:t>wisi</a:t>
            </a:r>
            <a:r>
              <a:rPr lang="en-US"/>
              <a:t> </a:t>
            </a:r>
            <a:r>
              <a:rPr lang="en-US" err="1"/>
              <a:t>enim</a:t>
            </a:r>
            <a:r>
              <a:rPr lang="en-US"/>
              <a:t> ad minim </a:t>
            </a:r>
            <a:r>
              <a:rPr lang="en-US" err="1"/>
              <a:t>veniam</a:t>
            </a:r>
            <a:endParaRPr lang="en-US"/>
          </a:p>
          <a:p>
            <a:pPr lvl="0"/>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endParaRPr lang="en-US"/>
          </a:p>
          <a:p>
            <a:pPr lvl="0"/>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endParaRPr lang="en-US"/>
          </a:p>
        </p:txBody>
      </p:sp>
    </p:spTree>
    <p:extLst>
      <p:ext uri="{BB962C8B-B14F-4D97-AF65-F5344CB8AC3E}">
        <p14:creationId xmlns:p14="http://schemas.microsoft.com/office/powerpoint/2010/main" val="486435414"/>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ntent - Continuation cop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CF62A9-6405-20B8-68E9-29ACAA137EC0}"/>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47E99AF2-62F7-9DF1-F3B8-8423202900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6" name="Text Placeholder 21">
            <a:extLst>
              <a:ext uri="{FF2B5EF4-FFF2-40B4-BE49-F238E27FC236}">
                <a16:creationId xmlns:a16="http://schemas.microsoft.com/office/drawing/2014/main" id="{52BB4C63-BA63-D044-8EA4-DDFC26BF8E4F}"/>
              </a:ext>
            </a:extLst>
          </p:cNvPr>
          <p:cNvSpPr>
            <a:spLocks noGrp="1"/>
          </p:cNvSpPr>
          <p:nvPr>
            <p:ph type="body" sz="quarter" idx="12"/>
          </p:nvPr>
        </p:nvSpPr>
        <p:spPr>
          <a:xfrm>
            <a:off x="737744" y="651466"/>
            <a:ext cx="10789691" cy="4992539"/>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GB"/>
              <a:t>Click to edit Master text styles</a:t>
            </a:r>
          </a:p>
          <a:p>
            <a:pPr lvl="0"/>
            <a:endParaRPr lang="en-US"/>
          </a:p>
          <a:p>
            <a:pPr lvl="0"/>
            <a:r>
              <a:rPr lang="en-US"/>
              <a:t>• Ut </a:t>
            </a:r>
            <a:r>
              <a:rPr lang="en-US" err="1"/>
              <a:t>wisi</a:t>
            </a:r>
            <a:r>
              <a:rPr lang="en-US"/>
              <a:t> </a:t>
            </a:r>
            <a:r>
              <a:rPr lang="en-US" err="1"/>
              <a:t>enim</a:t>
            </a:r>
            <a:r>
              <a:rPr lang="en-US"/>
              <a:t> ad minim </a:t>
            </a:r>
            <a:r>
              <a:rPr lang="en-US" err="1"/>
              <a:t>veniam</a:t>
            </a:r>
            <a:endParaRPr lang="en-US"/>
          </a:p>
          <a:p>
            <a:pPr lvl="0"/>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endParaRPr lang="en-US"/>
          </a:p>
          <a:p>
            <a:pPr lvl="0"/>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endParaRPr lang="en-US"/>
          </a:p>
        </p:txBody>
      </p:sp>
    </p:spTree>
    <p:extLst>
      <p:ext uri="{BB962C8B-B14F-4D97-AF65-F5344CB8AC3E}">
        <p14:creationId xmlns:p14="http://schemas.microsoft.com/office/powerpoint/2010/main" val="2246590485"/>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ntent - Title &amp; copy (2 colum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98BE4-3F69-D82B-2FD9-8B054205B745}"/>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47E99AF2-62F7-9DF1-F3B8-8423202900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5" name="Text Placeholder 21">
            <a:extLst>
              <a:ext uri="{FF2B5EF4-FFF2-40B4-BE49-F238E27FC236}">
                <a16:creationId xmlns:a16="http://schemas.microsoft.com/office/drawing/2014/main" id="{7AF34530-4503-CE48-AD1E-B8848F00C0AF}"/>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
        <p:nvSpPr>
          <p:cNvPr id="16" name="Text Placeholder 21">
            <a:extLst>
              <a:ext uri="{FF2B5EF4-FFF2-40B4-BE49-F238E27FC236}">
                <a16:creationId xmlns:a16="http://schemas.microsoft.com/office/drawing/2014/main" id="{52BB4C63-BA63-D044-8EA4-DDFC26BF8E4F}"/>
              </a:ext>
            </a:extLst>
          </p:cNvPr>
          <p:cNvSpPr>
            <a:spLocks noGrp="1"/>
          </p:cNvSpPr>
          <p:nvPr>
            <p:ph type="body" sz="quarter" idx="12"/>
          </p:nvPr>
        </p:nvSpPr>
        <p:spPr>
          <a:xfrm>
            <a:off x="737744" y="1681779"/>
            <a:ext cx="5241715" cy="3962226"/>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GB"/>
              <a:t>Click to edit Master text styles</a:t>
            </a:r>
          </a:p>
          <a:p>
            <a:pPr lvl="0"/>
            <a:endParaRPr lang="en-US"/>
          </a:p>
          <a:p>
            <a:pPr lvl="0"/>
            <a:r>
              <a:rPr lang="en-US"/>
              <a:t>• Ut </a:t>
            </a:r>
            <a:r>
              <a:rPr lang="en-US" err="1"/>
              <a:t>wisi</a:t>
            </a:r>
            <a:r>
              <a:rPr lang="en-US"/>
              <a:t> </a:t>
            </a:r>
            <a:r>
              <a:rPr lang="en-US" err="1"/>
              <a:t>enim</a:t>
            </a:r>
            <a:r>
              <a:rPr lang="en-US"/>
              <a:t> ad minim </a:t>
            </a:r>
            <a:r>
              <a:rPr lang="en-US" err="1"/>
              <a:t>veniam</a:t>
            </a:r>
            <a:endParaRPr lang="en-US"/>
          </a:p>
          <a:p>
            <a:pPr lvl="0"/>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endParaRPr lang="en-US"/>
          </a:p>
          <a:p>
            <a:pPr lvl="0"/>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endParaRPr lang="en-US"/>
          </a:p>
        </p:txBody>
      </p:sp>
      <p:sp>
        <p:nvSpPr>
          <p:cNvPr id="3" name="Text Placeholder 21">
            <a:extLst>
              <a:ext uri="{FF2B5EF4-FFF2-40B4-BE49-F238E27FC236}">
                <a16:creationId xmlns:a16="http://schemas.microsoft.com/office/drawing/2014/main" id="{C7AF5F8B-1B34-C1F8-388C-220901A61F11}"/>
              </a:ext>
            </a:extLst>
          </p:cNvPr>
          <p:cNvSpPr>
            <a:spLocks noGrp="1"/>
          </p:cNvSpPr>
          <p:nvPr>
            <p:ph type="body" sz="quarter" idx="13"/>
          </p:nvPr>
        </p:nvSpPr>
        <p:spPr>
          <a:xfrm>
            <a:off x="6212541" y="1681200"/>
            <a:ext cx="5314894" cy="3962226"/>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GB"/>
              <a:t>Click to edit Master text styles</a:t>
            </a:r>
          </a:p>
          <a:p>
            <a:pPr lvl="0"/>
            <a:endParaRPr lang="en-US"/>
          </a:p>
          <a:p>
            <a:pPr lvl="0"/>
            <a:r>
              <a:rPr lang="en-US"/>
              <a:t>• Ut </a:t>
            </a:r>
            <a:r>
              <a:rPr lang="en-US" err="1"/>
              <a:t>wisi</a:t>
            </a:r>
            <a:r>
              <a:rPr lang="en-US"/>
              <a:t> </a:t>
            </a:r>
            <a:r>
              <a:rPr lang="en-US" err="1"/>
              <a:t>enim</a:t>
            </a:r>
            <a:r>
              <a:rPr lang="en-US"/>
              <a:t> ad minim </a:t>
            </a:r>
            <a:r>
              <a:rPr lang="en-US" err="1"/>
              <a:t>veniam</a:t>
            </a:r>
            <a:endParaRPr lang="en-US"/>
          </a:p>
          <a:p>
            <a:pPr lvl="0"/>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endParaRPr lang="en-US"/>
          </a:p>
          <a:p>
            <a:pPr lvl="0"/>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endParaRPr lang="en-US"/>
          </a:p>
        </p:txBody>
      </p:sp>
    </p:spTree>
    <p:extLst>
      <p:ext uri="{BB962C8B-B14F-4D97-AF65-F5344CB8AC3E}">
        <p14:creationId xmlns:p14="http://schemas.microsoft.com/office/powerpoint/2010/main" val="1630531356"/>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ntent - Cont. copy (2 column) continua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024AA7-B367-C59B-DE86-26749408380A}"/>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47E99AF2-62F7-9DF1-F3B8-8423202900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6" name="Text Placeholder 21">
            <a:extLst>
              <a:ext uri="{FF2B5EF4-FFF2-40B4-BE49-F238E27FC236}">
                <a16:creationId xmlns:a16="http://schemas.microsoft.com/office/drawing/2014/main" id="{52BB4C63-BA63-D044-8EA4-DDFC26BF8E4F}"/>
              </a:ext>
            </a:extLst>
          </p:cNvPr>
          <p:cNvSpPr>
            <a:spLocks noGrp="1"/>
          </p:cNvSpPr>
          <p:nvPr>
            <p:ph type="body" sz="quarter" idx="12"/>
          </p:nvPr>
        </p:nvSpPr>
        <p:spPr>
          <a:xfrm>
            <a:off x="737744" y="651466"/>
            <a:ext cx="5241715" cy="4992539"/>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GB"/>
              <a:t>Click to edit Master text styles</a:t>
            </a:r>
          </a:p>
          <a:p>
            <a:pPr lvl="0"/>
            <a:endParaRPr lang="en-US"/>
          </a:p>
          <a:p>
            <a:pPr lvl="0"/>
            <a:r>
              <a:rPr lang="en-US"/>
              <a:t>• Ut </a:t>
            </a:r>
            <a:r>
              <a:rPr lang="en-US" err="1"/>
              <a:t>wisi</a:t>
            </a:r>
            <a:r>
              <a:rPr lang="en-US"/>
              <a:t> </a:t>
            </a:r>
            <a:r>
              <a:rPr lang="en-US" err="1"/>
              <a:t>enim</a:t>
            </a:r>
            <a:r>
              <a:rPr lang="en-US"/>
              <a:t> ad minim </a:t>
            </a:r>
            <a:r>
              <a:rPr lang="en-US" err="1"/>
              <a:t>veniam</a:t>
            </a:r>
            <a:endParaRPr lang="en-US"/>
          </a:p>
          <a:p>
            <a:pPr lvl="0"/>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endParaRPr lang="en-US"/>
          </a:p>
          <a:p>
            <a:pPr lvl="0"/>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endParaRPr lang="en-US"/>
          </a:p>
        </p:txBody>
      </p:sp>
      <p:sp>
        <p:nvSpPr>
          <p:cNvPr id="3" name="Text Placeholder 21">
            <a:extLst>
              <a:ext uri="{FF2B5EF4-FFF2-40B4-BE49-F238E27FC236}">
                <a16:creationId xmlns:a16="http://schemas.microsoft.com/office/drawing/2014/main" id="{C7AF5F8B-1B34-C1F8-388C-220901A61F11}"/>
              </a:ext>
            </a:extLst>
          </p:cNvPr>
          <p:cNvSpPr>
            <a:spLocks noGrp="1"/>
          </p:cNvSpPr>
          <p:nvPr>
            <p:ph type="body" sz="quarter" idx="13"/>
          </p:nvPr>
        </p:nvSpPr>
        <p:spPr>
          <a:xfrm>
            <a:off x="6212541" y="650887"/>
            <a:ext cx="5314894" cy="4992539"/>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GB"/>
              <a:t>Click to edit Master text styles</a:t>
            </a:r>
          </a:p>
          <a:p>
            <a:pPr lvl="0"/>
            <a:endParaRPr lang="en-US"/>
          </a:p>
          <a:p>
            <a:pPr lvl="0"/>
            <a:r>
              <a:rPr lang="en-US"/>
              <a:t>• Ut </a:t>
            </a:r>
            <a:r>
              <a:rPr lang="en-US" err="1"/>
              <a:t>wisi</a:t>
            </a:r>
            <a:r>
              <a:rPr lang="en-US"/>
              <a:t> </a:t>
            </a:r>
            <a:r>
              <a:rPr lang="en-US" err="1"/>
              <a:t>enim</a:t>
            </a:r>
            <a:r>
              <a:rPr lang="en-US"/>
              <a:t> ad minim </a:t>
            </a:r>
            <a:r>
              <a:rPr lang="en-US" err="1"/>
              <a:t>veniam</a:t>
            </a:r>
            <a:endParaRPr lang="en-US"/>
          </a:p>
          <a:p>
            <a:pPr lvl="0"/>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endParaRPr lang="en-US"/>
          </a:p>
          <a:p>
            <a:pPr lvl="0"/>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endParaRPr lang="en-US"/>
          </a:p>
        </p:txBody>
      </p:sp>
    </p:spTree>
    <p:extLst>
      <p:ext uri="{BB962C8B-B14F-4D97-AF65-F5344CB8AC3E}">
        <p14:creationId xmlns:p14="http://schemas.microsoft.com/office/powerpoint/2010/main" val="1728820442"/>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ent - Copy col and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ECC0B1-7E53-406B-1534-F4A0C543957A}"/>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FBEFFBA4-7637-5A53-56AC-C73B11DBB1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7" name="Content Placeholder 2">
            <a:extLst>
              <a:ext uri="{FF2B5EF4-FFF2-40B4-BE49-F238E27FC236}">
                <a16:creationId xmlns:a16="http://schemas.microsoft.com/office/drawing/2014/main" id="{E6AEC6F6-80C7-F14B-AD0D-37FD48A29D79}"/>
              </a:ext>
            </a:extLst>
          </p:cNvPr>
          <p:cNvSpPr>
            <a:spLocks noGrp="1"/>
          </p:cNvSpPr>
          <p:nvPr>
            <p:ph idx="1"/>
          </p:nvPr>
        </p:nvSpPr>
        <p:spPr>
          <a:xfrm>
            <a:off x="4812225" y="1681779"/>
            <a:ext cx="6715210" cy="4331562"/>
          </a:xfrm>
          <a:prstGeom prst="rect">
            <a:avLst/>
          </a:prstGeom>
        </p:spPr>
        <p:txBody>
          <a:bodyPr>
            <a:noAutofit/>
          </a:bodyPr>
          <a:lstStyle>
            <a:lvl1pPr>
              <a:lnSpc>
                <a:spcPct val="100000"/>
              </a:lnSpc>
              <a:defRPr sz="2800" b="0" i="0">
                <a:solidFill>
                  <a:srgbClr val="00406E"/>
                </a:solidFill>
                <a:latin typeface="Source Sans Pro" panose="020B0503030403020204" pitchFamily="34" charset="0"/>
                <a:ea typeface="Source Sans Pro" panose="020B0503030403020204" pitchFamily="34" charset="0"/>
              </a:defRPr>
            </a:lvl1pPr>
            <a:lvl2pPr>
              <a:lnSpc>
                <a:spcPct val="100000"/>
              </a:lnSpc>
              <a:defRPr sz="2400" b="0" i="0">
                <a:solidFill>
                  <a:srgbClr val="00406E"/>
                </a:solidFill>
                <a:latin typeface="Source Sans Pro" panose="020B0503030403020204" pitchFamily="34" charset="0"/>
                <a:ea typeface="Source Sans Pro" panose="020B0503030403020204" pitchFamily="34" charset="0"/>
              </a:defRPr>
            </a:lvl2pPr>
            <a:lvl3pPr>
              <a:lnSpc>
                <a:spcPct val="100000"/>
              </a:lnSpc>
              <a:defRPr sz="2000" b="0" i="0">
                <a:solidFill>
                  <a:srgbClr val="00406E"/>
                </a:solidFill>
                <a:latin typeface="Source Sans Pro" panose="020B0503030403020204" pitchFamily="34" charset="0"/>
                <a:ea typeface="Source Sans Pro" panose="020B0503030403020204" pitchFamily="34" charset="0"/>
              </a:defRPr>
            </a:lvl3pPr>
            <a:lvl4pPr>
              <a:lnSpc>
                <a:spcPct val="100000"/>
              </a:lnSpc>
              <a:defRPr sz="1800" b="0" i="0">
                <a:solidFill>
                  <a:srgbClr val="00406E"/>
                </a:solidFill>
                <a:latin typeface="Source Sans Pro" panose="020B0503030403020204" pitchFamily="34" charset="0"/>
                <a:ea typeface="Source Sans Pro" panose="020B0503030403020204" pitchFamily="34" charset="0"/>
              </a:defRPr>
            </a:lvl4pPr>
            <a:lvl5pPr>
              <a:lnSpc>
                <a:spcPct val="100000"/>
              </a:lnSpc>
              <a:defRPr sz="1600" b="0" i="0">
                <a:solidFill>
                  <a:srgbClr val="00406E"/>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3">
            <a:extLst>
              <a:ext uri="{FF2B5EF4-FFF2-40B4-BE49-F238E27FC236}">
                <a16:creationId xmlns:a16="http://schemas.microsoft.com/office/drawing/2014/main" id="{774CED92-32FD-CB48-88D0-41B7F8BA313A}"/>
              </a:ext>
            </a:extLst>
          </p:cNvPr>
          <p:cNvSpPr>
            <a:spLocks noGrp="1"/>
          </p:cNvSpPr>
          <p:nvPr>
            <p:ph type="body" sz="half" idx="2"/>
          </p:nvPr>
        </p:nvSpPr>
        <p:spPr>
          <a:xfrm>
            <a:off x="737744" y="1681778"/>
            <a:ext cx="3932237" cy="4331563"/>
          </a:xfrm>
          <a:prstGeom prst="rect">
            <a:avLst/>
          </a:prstGeom>
        </p:spPr>
        <p:txBody>
          <a:bodyPr>
            <a:noAutofit/>
          </a:bodyPr>
          <a:lstStyle>
            <a:lvl1pPr marL="0" indent="0">
              <a:lnSpc>
                <a:spcPct val="100000"/>
              </a:lnSpc>
              <a:buNone/>
              <a:defRPr sz="2800" b="0" i="0">
                <a:solidFill>
                  <a:srgbClr val="00406E"/>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0" name="Text Placeholder 21">
            <a:extLst>
              <a:ext uri="{FF2B5EF4-FFF2-40B4-BE49-F238E27FC236}">
                <a16:creationId xmlns:a16="http://schemas.microsoft.com/office/drawing/2014/main" id="{78F84F7A-CE93-5D49-AAC6-E018400C4D20}"/>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Tree>
    <p:extLst>
      <p:ext uri="{BB962C8B-B14F-4D97-AF65-F5344CB8AC3E}">
        <p14:creationId xmlns:p14="http://schemas.microsoft.com/office/powerpoint/2010/main" val="3493896511"/>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ntent - Graphics (sg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8DCC78-59B0-A6FC-337D-B0FF353F14ED}"/>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C4AF3162-96FC-105A-D14A-C7BFAD04B5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5" name="Text Placeholder 21">
            <a:extLst>
              <a:ext uri="{FF2B5EF4-FFF2-40B4-BE49-F238E27FC236}">
                <a16:creationId xmlns:a16="http://schemas.microsoft.com/office/drawing/2014/main" id="{7AF34530-4503-CE48-AD1E-B8848F00C0AF}"/>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
        <p:nvSpPr>
          <p:cNvPr id="8" name="Content Placeholder 2">
            <a:extLst>
              <a:ext uri="{FF2B5EF4-FFF2-40B4-BE49-F238E27FC236}">
                <a16:creationId xmlns:a16="http://schemas.microsoft.com/office/drawing/2014/main" id="{C7889F91-D22E-224E-B143-3673447A05FB}"/>
              </a:ext>
            </a:extLst>
          </p:cNvPr>
          <p:cNvSpPr>
            <a:spLocks noGrp="1"/>
          </p:cNvSpPr>
          <p:nvPr>
            <p:ph idx="1"/>
          </p:nvPr>
        </p:nvSpPr>
        <p:spPr>
          <a:xfrm>
            <a:off x="737744" y="1681779"/>
            <a:ext cx="10789690" cy="4351338"/>
          </a:xfrm>
          <a:prstGeom prst="rect">
            <a:avLst/>
          </a:prstGeom>
        </p:spPr>
        <p:txBody>
          <a:bodyPr>
            <a:noAutofit/>
          </a:bodyPr>
          <a:lstStyle>
            <a:lvl1pPr>
              <a:lnSpc>
                <a:spcPct val="100000"/>
              </a:lnSpc>
              <a:defRPr sz="2800" b="0" i="0">
                <a:solidFill>
                  <a:srgbClr val="00406E"/>
                </a:solidFill>
                <a:latin typeface="Source Sans Pro" panose="020B0503030403020204" pitchFamily="34" charset="0"/>
                <a:ea typeface="Source Sans Pro" panose="020B0503030403020204" pitchFamily="34" charset="0"/>
              </a:defRPr>
            </a:lvl1pPr>
            <a:lvl2pPr>
              <a:lnSpc>
                <a:spcPct val="100000"/>
              </a:lnSpc>
              <a:defRPr b="0" i="0">
                <a:solidFill>
                  <a:srgbClr val="00406E"/>
                </a:solidFill>
                <a:latin typeface="Source Sans Pro" panose="020B0503030403020204" pitchFamily="34" charset="0"/>
                <a:ea typeface="Source Sans Pro" panose="020B0503030403020204" pitchFamily="34" charset="0"/>
              </a:defRPr>
            </a:lvl2pPr>
            <a:lvl3pPr>
              <a:lnSpc>
                <a:spcPct val="100000"/>
              </a:lnSpc>
              <a:defRPr b="0" i="0">
                <a:solidFill>
                  <a:srgbClr val="00406E"/>
                </a:solidFill>
                <a:latin typeface="Source Sans Pro" panose="020B0503030403020204" pitchFamily="34" charset="0"/>
                <a:ea typeface="Source Sans Pro" panose="020B0503030403020204" pitchFamily="34" charset="0"/>
              </a:defRPr>
            </a:lvl3pPr>
            <a:lvl4pPr>
              <a:lnSpc>
                <a:spcPct val="100000"/>
              </a:lnSpc>
              <a:defRPr b="0" i="0">
                <a:solidFill>
                  <a:srgbClr val="00406E"/>
                </a:solidFill>
                <a:latin typeface="Source Sans Pro" panose="020B0503030403020204" pitchFamily="34" charset="0"/>
                <a:ea typeface="Source Sans Pro" panose="020B0503030403020204" pitchFamily="34" charset="0"/>
              </a:defRPr>
            </a:lvl4pPr>
            <a:lvl5pPr>
              <a:lnSpc>
                <a:spcPct val="100000"/>
              </a:lnSpc>
              <a:defRPr b="0" i="0">
                <a:solidFill>
                  <a:srgbClr val="00406E"/>
                </a:solidFill>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01829346"/>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ntent - Graphics (2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C13B1D-8700-951B-0A2A-25CA26E4BBF1}"/>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0B72288D-50C1-DEBB-4F49-72141BCC31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5" name="Text Placeholder 21">
            <a:extLst>
              <a:ext uri="{FF2B5EF4-FFF2-40B4-BE49-F238E27FC236}">
                <a16:creationId xmlns:a16="http://schemas.microsoft.com/office/drawing/2014/main" id="{7AF34530-4503-CE48-AD1E-B8848F00C0AF}"/>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
        <p:nvSpPr>
          <p:cNvPr id="10" name="Content Placeholder 2">
            <a:extLst>
              <a:ext uri="{FF2B5EF4-FFF2-40B4-BE49-F238E27FC236}">
                <a16:creationId xmlns:a16="http://schemas.microsoft.com/office/drawing/2014/main" id="{16213450-E3A2-BA4C-A4CB-71E387A90163}"/>
              </a:ext>
            </a:extLst>
          </p:cNvPr>
          <p:cNvSpPr>
            <a:spLocks noGrp="1"/>
          </p:cNvSpPr>
          <p:nvPr>
            <p:ph sz="half" idx="14"/>
          </p:nvPr>
        </p:nvSpPr>
        <p:spPr>
          <a:xfrm>
            <a:off x="737744" y="1681779"/>
            <a:ext cx="5181600" cy="4351338"/>
          </a:xfrm>
          <a:prstGeom prst="rect">
            <a:avLst/>
          </a:prstGeom>
          <a:noFill/>
        </p:spPr>
        <p:txBody>
          <a:bodyPr>
            <a:noAutofit/>
          </a:bodyPr>
          <a:lstStyle>
            <a:lvl1pPr>
              <a:lnSpc>
                <a:spcPct val="100000"/>
              </a:lnSpc>
              <a:defRPr sz="2800" b="0" i="0">
                <a:solidFill>
                  <a:srgbClr val="00406E"/>
                </a:solidFill>
                <a:latin typeface="Source Sans Pro" panose="020B0503030403020204" pitchFamily="34" charset="0"/>
                <a:ea typeface="Source Sans Pro" panose="020B0503030403020204" pitchFamily="34" charset="0"/>
              </a:defRPr>
            </a:lvl1pPr>
            <a:lvl2pPr>
              <a:lnSpc>
                <a:spcPct val="100000"/>
              </a:lnSpc>
              <a:defRPr b="0" i="0">
                <a:solidFill>
                  <a:srgbClr val="00406E"/>
                </a:solidFill>
                <a:latin typeface="Source Sans Pro" panose="020B0503030403020204" pitchFamily="34" charset="0"/>
                <a:ea typeface="Source Sans Pro" panose="020B0503030403020204" pitchFamily="34" charset="0"/>
              </a:defRPr>
            </a:lvl2pPr>
            <a:lvl3pPr>
              <a:lnSpc>
                <a:spcPct val="100000"/>
              </a:lnSpc>
              <a:defRPr b="0" i="0">
                <a:solidFill>
                  <a:srgbClr val="00406E"/>
                </a:solidFill>
                <a:latin typeface="Source Sans Pro" panose="020B0503030403020204" pitchFamily="34" charset="0"/>
                <a:ea typeface="Source Sans Pro" panose="020B0503030403020204" pitchFamily="34" charset="0"/>
              </a:defRPr>
            </a:lvl3pPr>
            <a:lvl4pPr>
              <a:lnSpc>
                <a:spcPct val="100000"/>
              </a:lnSpc>
              <a:defRPr b="0" i="0">
                <a:solidFill>
                  <a:srgbClr val="00406E"/>
                </a:solidFill>
                <a:latin typeface="Source Sans Pro" panose="020B0503030403020204" pitchFamily="34" charset="0"/>
                <a:ea typeface="Source Sans Pro" panose="020B0503030403020204" pitchFamily="34" charset="0"/>
              </a:defRPr>
            </a:lvl4pPr>
            <a:lvl5pPr>
              <a:lnSpc>
                <a:spcPct val="100000"/>
              </a:lnSpc>
              <a:defRPr b="0" i="0">
                <a:solidFill>
                  <a:srgbClr val="00406E"/>
                </a:solidFill>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3">
            <a:extLst>
              <a:ext uri="{FF2B5EF4-FFF2-40B4-BE49-F238E27FC236}">
                <a16:creationId xmlns:a16="http://schemas.microsoft.com/office/drawing/2014/main" id="{54DEA675-5D66-1F4A-9309-4DD8364D447C}"/>
              </a:ext>
            </a:extLst>
          </p:cNvPr>
          <p:cNvSpPr>
            <a:spLocks noGrp="1"/>
          </p:cNvSpPr>
          <p:nvPr>
            <p:ph sz="half" idx="2"/>
          </p:nvPr>
        </p:nvSpPr>
        <p:spPr>
          <a:xfrm>
            <a:off x="6071744" y="1681779"/>
            <a:ext cx="5181600" cy="4351338"/>
          </a:xfrm>
          <a:prstGeom prst="rect">
            <a:avLst/>
          </a:prstGeom>
        </p:spPr>
        <p:txBody>
          <a:bodyPr>
            <a:noAutofit/>
          </a:bodyPr>
          <a:lstStyle>
            <a:lvl1pPr>
              <a:lnSpc>
                <a:spcPct val="100000"/>
              </a:lnSpc>
              <a:defRPr sz="2800" b="0" i="0">
                <a:solidFill>
                  <a:srgbClr val="00406E"/>
                </a:solidFill>
                <a:latin typeface="Source Sans Pro" panose="020B0503030403020204" pitchFamily="34" charset="0"/>
                <a:ea typeface="Source Sans Pro" panose="020B0503030403020204" pitchFamily="34" charset="0"/>
              </a:defRPr>
            </a:lvl1pPr>
            <a:lvl2pPr>
              <a:lnSpc>
                <a:spcPct val="100000"/>
              </a:lnSpc>
              <a:defRPr b="0" i="0">
                <a:solidFill>
                  <a:srgbClr val="00406E"/>
                </a:solidFill>
                <a:latin typeface="Source Sans Pro" panose="020B0503030403020204" pitchFamily="34" charset="0"/>
                <a:ea typeface="Source Sans Pro" panose="020B0503030403020204" pitchFamily="34" charset="0"/>
              </a:defRPr>
            </a:lvl2pPr>
            <a:lvl3pPr>
              <a:lnSpc>
                <a:spcPct val="100000"/>
              </a:lnSpc>
              <a:defRPr b="0" i="0">
                <a:solidFill>
                  <a:srgbClr val="00406E"/>
                </a:solidFill>
                <a:latin typeface="Source Sans Pro" panose="020B0503030403020204" pitchFamily="34" charset="0"/>
                <a:ea typeface="Source Sans Pro" panose="020B0503030403020204" pitchFamily="34" charset="0"/>
              </a:defRPr>
            </a:lvl3pPr>
            <a:lvl4pPr>
              <a:lnSpc>
                <a:spcPct val="100000"/>
              </a:lnSpc>
              <a:defRPr b="0" i="0">
                <a:solidFill>
                  <a:srgbClr val="00406E"/>
                </a:solidFill>
                <a:latin typeface="Source Sans Pro" panose="020B0503030403020204" pitchFamily="34" charset="0"/>
                <a:ea typeface="Source Sans Pro" panose="020B0503030403020204" pitchFamily="34" charset="0"/>
              </a:defRPr>
            </a:lvl4pPr>
            <a:lvl5pPr>
              <a:lnSpc>
                <a:spcPct val="100000"/>
              </a:lnSpc>
              <a:defRPr b="0" i="0">
                <a:solidFill>
                  <a:srgbClr val="00406E"/>
                </a:solidFill>
                <a:latin typeface="Source Sans Pro" panose="020B0503030403020204" pitchFamily="34" charset="0"/>
                <a:ea typeface="Source Sans Pro" panose="020B05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77364862"/>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ntent - Copy (sml) &amp; Image (lr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DCC0B6-82B9-C4CE-E64F-646C8DAB0954}"/>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4" name="Picture 3">
            <a:extLst>
              <a:ext uri="{FF2B5EF4-FFF2-40B4-BE49-F238E27FC236}">
                <a16:creationId xmlns:a16="http://schemas.microsoft.com/office/drawing/2014/main" id="{005363EC-A293-76C6-C706-D9480D01C0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8" name="Text Placeholder 3">
            <a:extLst>
              <a:ext uri="{FF2B5EF4-FFF2-40B4-BE49-F238E27FC236}">
                <a16:creationId xmlns:a16="http://schemas.microsoft.com/office/drawing/2014/main" id="{774CED92-32FD-CB48-88D0-41B7F8BA313A}"/>
              </a:ext>
            </a:extLst>
          </p:cNvPr>
          <p:cNvSpPr>
            <a:spLocks noGrp="1"/>
          </p:cNvSpPr>
          <p:nvPr>
            <p:ph type="body" sz="half" idx="2"/>
          </p:nvPr>
        </p:nvSpPr>
        <p:spPr>
          <a:xfrm>
            <a:off x="737744" y="1681778"/>
            <a:ext cx="3995621" cy="4331563"/>
          </a:xfrm>
          <a:prstGeom prst="rect">
            <a:avLst/>
          </a:prstGeom>
        </p:spPr>
        <p:txBody>
          <a:bodyPr>
            <a:noAutofit/>
          </a:bodyPr>
          <a:lstStyle>
            <a:lvl1pPr marL="0" indent="0">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0" name="Text Placeholder 21">
            <a:extLst>
              <a:ext uri="{FF2B5EF4-FFF2-40B4-BE49-F238E27FC236}">
                <a16:creationId xmlns:a16="http://schemas.microsoft.com/office/drawing/2014/main" id="{78F84F7A-CE93-5D49-AAC6-E018400C4D20}"/>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
        <p:nvSpPr>
          <p:cNvPr id="8" name="Picture Placeholder 2">
            <a:extLst>
              <a:ext uri="{FF2B5EF4-FFF2-40B4-BE49-F238E27FC236}">
                <a16:creationId xmlns:a16="http://schemas.microsoft.com/office/drawing/2014/main" id="{516690A2-CEDC-6B4A-BCF6-DB863C53262F}"/>
              </a:ext>
            </a:extLst>
          </p:cNvPr>
          <p:cNvSpPr>
            <a:spLocks noGrp="1"/>
          </p:cNvSpPr>
          <p:nvPr>
            <p:ph type="pic" idx="14"/>
          </p:nvPr>
        </p:nvSpPr>
        <p:spPr>
          <a:xfrm>
            <a:off x="4908175" y="1681779"/>
            <a:ext cx="6619259" cy="4331562"/>
          </a:xfrm>
          <a:prstGeom prst="rect">
            <a:avLst/>
          </a:prstGeom>
        </p:spPr>
        <p:txBody>
          <a:bodyPr/>
          <a:lstStyle>
            <a:lvl1pPr marL="0" indent="0">
              <a:buNone/>
              <a:defRPr sz="1600" b="0" i="0">
                <a:solidFill>
                  <a:srgbClr val="00406E"/>
                </a:solidFill>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214572842"/>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ntent - Copy (lrg) &amp; Image (sm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A2ABE-7B1C-91A7-71B7-5A06A8F22D24}"/>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pic>
        <p:nvPicPr>
          <p:cNvPr id="3" name="Picture 2">
            <a:extLst>
              <a:ext uri="{FF2B5EF4-FFF2-40B4-BE49-F238E27FC236}">
                <a16:creationId xmlns:a16="http://schemas.microsoft.com/office/drawing/2014/main" id="{E624D3A7-BF8B-F36B-EE6A-7AB85BF97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10" name="Picture Placeholder 9">
            <a:extLst>
              <a:ext uri="{FF2B5EF4-FFF2-40B4-BE49-F238E27FC236}">
                <a16:creationId xmlns:a16="http://schemas.microsoft.com/office/drawing/2014/main" id="{4C41BD0F-FB48-E646-A30E-F89F11E72099}"/>
              </a:ext>
            </a:extLst>
          </p:cNvPr>
          <p:cNvSpPr>
            <a:spLocks noGrp="1"/>
          </p:cNvSpPr>
          <p:nvPr>
            <p:ph type="pic" sz="quarter" idx="13"/>
          </p:nvPr>
        </p:nvSpPr>
        <p:spPr>
          <a:xfrm>
            <a:off x="7194177" y="1681338"/>
            <a:ext cx="4205662" cy="3797125"/>
          </a:xfrm>
          <a:prstGeom prst="rect">
            <a:avLst/>
          </a:prstGeom>
        </p:spPr>
        <p:txBody>
          <a:bodyPr/>
          <a:lstStyle>
            <a:lvl1pPr marL="0" indent="0">
              <a:buFontTx/>
              <a:buNone/>
              <a:defRPr sz="1600" b="0" i="0">
                <a:solidFill>
                  <a:srgbClr val="00406E"/>
                </a:solidFill>
                <a:latin typeface="Source Sans Pro" panose="020B0503030403020204" pitchFamily="34" charset="0"/>
                <a:ea typeface="Source Sans Pro" panose="020B0503030403020204" pitchFamily="34" charset="0"/>
              </a:defRPr>
            </a:lvl1pPr>
          </a:lstStyle>
          <a:p>
            <a:r>
              <a:rPr lang="en-GB"/>
              <a:t>Click icon to add picture</a:t>
            </a:r>
            <a:endParaRPr lang="en-US"/>
          </a:p>
        </p:txBody>
      </p:sp>
      <p:sp>
        <p:nvSpPr>
          <p:cNvPr id="15" name="Text Placeholder 21">
            <a:extLst>
              <a:ext uri="{FF2B5EF4-FFF2-40B4-BE49-F238E27FC236}">
                <a16:creationId xmlns:a16="http://schemas.microsoft.com/office/drawing/2014/main" id="{B6221213-9A49-474D-B859-2E2FF6689C42}"/>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
        <p:nvSpPr>
          <p:cNvPr id="16" name="Text Placeholder 21">
            <a:extLst>
              <a:ext uri="{FF2B5EF4-FFF2-40B4-BE49-F238E27FC236}">
                <a16:creationId xmlns:a16="http://schemas.microsoft.com/office/drawing/2014/main" id="{5BA3E405-18B4-0C46-8AE4-6BF1BD8A2C7A}"/>
              </a:ext>
            </a:extLst>
          </p:cNvPr>
          <p:cNvSpPr>
            <a:spLocks noGrp="1"/>
          </p:cNvSpPr>
          <p:nvPr>
            <p:ph type="body" sz="quarter" idx="12" hasCustomPrompt="1"/>
          </p:nvPr>
        </p:nvSpPr>
        <p:spPr>
          <a:xfrm>
            <a:off x="737744" y="1681779"/>
            <a:ext cx="6268173" cy="3797125"/>
          </a:xfrm>
          <a:prstGeom prst="rect">
            <a:avLst/>
          </a:prstGeom>
        </p:spPr>
        <p:txBody>
          <a:bodyPr anchor="t">
            <a:noAutofit/>
          </a:bodyPr>
          <a:lstStyle>
            <a:lvl1pPr marL="0" indent="0" algn="l">
              <a:lnSpc>
                <a:spcPct val="100000"/>
              </a:lnSpc>
              <a:spcBef>
                <a:spcPts val="0"/>
              </a:spcBef>
              <a:buNone/>
              <a:defRPr sz="2800" b="0" i="0">
                <a:solidFill>
                  <a:srgbClr val="00406E"/>
                </a:solidFill>
                <a:latin typeface="Source Sans Pro" panose="020B0503030403020204" pitchFamily="34" charset="0"/>
                <a:ea typeface="Source Sans Pro" panose="020B0503030403020204"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Tree>
    <p:extLst>
      <p:ext uri="{BB962C8B-B14F-4D97-AF65-F5344CB8AC3E}">
        <p14:creationId xmlns:p14="http://schemas.microsoft.com/office/powerpoint/2010/main" val="1125801916"/>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Content - Copy (sml) &amp; Image (lr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A479D-8977-70E0-F6BD-5E47FD340FCA}"/>
              </a:ext>
            </a:extLst>
          </p:cNvPr>
          <p:cNvPicPr>
            <a:picLocks noChangeAspect="1"/>
          </p:cNvPicPr>
          <p:nvPr userDrawn="1"/>
        </p:nvPicPr>
        <p:blipFill>
          <a:blip r:embed="rId2">
            <a:alphaModFix amt="61000"/>
          </a:blip>
          <a:stretch>
            <a:fillRect/>
          </a:stretch>
        </p:blipFill>
        <p:spPr>
          <a:xfrm>
            <a:off x="-3472657" y="-43656"/>
            <a:ext cx="6945313" cy="6945313"/>
          </a:xfrm>
          <a:prstGeom prst="rect">
            <a:avLst/>
          </a:prstGeom>
        </p:spPr>
      </p:pic>
      <p:sp>
        <p:nvSpPr>
          <p:cNvPr id="8" name="Picture Placeholder 2">
            <a:extLst>
              <a:ext uri="{FF2B5EF4-FFF2-40B4-BE49-F238E27FC236}">
                <a16:creationId xmlns:a16="http://schemas.microsoft.com/office/drawing/2014/main" id="{516690A2-CEDC-6B4A-BCF6-DB863C53262F}"/>
              </a:ext>
            </a:extLst>
          </p:cNvPr>
          <p:cNvSpPr>
            <a:spLocks noGrp="1"/>
          </p:cNvSpPr>
          <p:nvPr>
            <p:ph type="pic" idx="14"/>
          </p:nvPr>
        </p:nvSpPr>
        <p:spPr>
          <a:xfrm>
            <a:off x="737745" y="1681779"/>
            <a:ext cx="10789690" cy="4331562"/>
          </a:xfrm>
          <a:prstGeom prst="rect">
            <a:avLst/>
          </a:prstGeom>
        </p:spPr>
        <p:txBody>
          <a:bodyPr/>
          <a:lstStyle>
            <a:lvl1pPr marL="0" indent="0">
              <a:buNone/>
              <a:defRPr sz="1600" b="0" i="0">
                <a:solidFill>
                  <a:srgbClr val="00406E"/>
                </a:solidFill>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pic>
        <p:nvPicPr>
          <p:cNvPr id="4" name="Picture 3">
            <a:extLst>
              <a:ext uri="{FF2B5EF4-FFF2-40B4-BE49-F238E27FC236}">
                <a16:creationId xmlns:a16="http://schemas.microsoft.com/office/drawing/2014/main" id="{005363EC-A293-76C6-C706-D9480D01C0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
        <p:nvSpPr>
          <p:cNvPr id="20" name="Text Placeholder 21">
            <a:extLst>
              <a:ext uri="{FF2B5EF4-FFF2-40B4-BE49-F238E27FC236}">
                <a16:creationId xmlns:a16="http://schemas.microsoft.com/office/drawing/2014/main" id="{78F84F7A-CE93-5D49-AAC6-E018400C4D20}"/>
              </a:ext>
            </a:extLst>
          </p:cNvPr>
          <p:cNvSpPr>
            <a:spLocks noGrp="1"/>
          </p:cNvSpPr>
          <p:nvPr>
            <p:ph type="body" sz="quarter" idx="11" hasCustomPrompt="1"/>
          </p:nvPr>
        </p:nvSpPr>
        <p:spPr>
          <a:xfrm>
            <a:off x="737744" y="651466"/>
            <a:ext cx="10789691" cy="690154"/>
          </a:xfrm>
          <a:prstGeom prst="rect">
            <a:avLst/>
          </a:prstGeom>
        </p:spPr>
        <p:txBody>
          <a:bodyPr anchor="t">
            <a:noAutofit/>
          </a:bodyPr>
          <a:lstStyle>
            <a:lvl1pPr marL="0" indent="0" algn="l">
              <a:buNone/>
              <a:defRPr sz="4000">
                <a:solidFill>
                  <a:srgbClr val="00406E"/>
                </a:solidFill>
                <a:latin typeface="DM Serif Display" pitchFamily="2" charset="0"/>
              </a:defRPr>
            </a:lvl1pPr>
          </a:lstStyle>
          <a:p>
            <a:pPr lvl="0"/>
            <a:r>
              <a:rPr lang="en-US"/>
              <a:t>Slide title</a:t>
            </a:r>
          </a:p>
        </p:txBody>
      </p:sp>
    </p:spTree>
    <p:extLst>
      <p:ext uri="{BB962C8B-B14F-4D97-AF65-F5344CB8AC3E}">
        <p14:creationId xmlns:p14="http://schemas.microsoft.com/office/powerpoint/2010/main" val="2424750038"/>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losing slide v1">
    <p:bg>
      <p:bgPr>
        <a:solidFill>
          <a:srgbClr val="00407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07FC3-0114-F0F4-62B6-E9E601A4DB22}"/>
              </a:ext>
            </a:extLst>
          </p:cNvPr>
          <p:cNvPicPr>
            <a:picLocks noChangeAspect="1"/>
          </p:cNvPicPr>
          <p:nvPr userDrawn="1"/>
        </p:nvPicPr>
        <p:blipFill>
          <a:blip r:embed="rId2"/>
          <a:stretch>
            <a:fillRect/>
          </a:stretch>
        </p:blipFill>
        <p:spPr>
          <a:xfrm>
            <a:off x="3741420" y="1153577"/>
            <a:ext cx="4709160" cy="2931300"/>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AD4539C8-FA93-5006-FCE1-1F79C2B430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0297" y="4900450"/>
            <a:ext cx="6051406" cy="1607945"/>
          </a:xfrm>
          <a:prstGeom prst="rect">
            <a:avLst/>
          </a:prstGeom>
        </p:spPr>
      </p:pic>
    </p:spTree>
    <p:extLst>
      <p:ext uri="{BB962C8B-B14F-4D97-AF65-F5344CB8AC3E}">
        <p14:creationId xmlns:p14="http://schemas.microsoft.com/office/powerpoint/2010/main" val="780559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losing slide v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985F44-FFE6-714E-9213-A0D23FF0A0DC}"/>
              </a:ext>
            </a:extLst>
          </p:cNvPr>
          <p:cNvPicPr>
            <a:picLocks noChangeAspect="1"/>
          </p:cNvPicPr>
          <p:nvPr/>
        </p:nvPicPr>
        <p:blipFill>
          <a:blip r:embed="rId3"/>
          <a:stretch>
            <a:fillRect/>
          </a:stretch>
        </p:blipFill>
        <p:spPr>
          <a:xfrm>
            <a:off x="3741420" y="1153577"/>
            <a:ext cx="4709160" cy="2931300"/>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3768D41B-327C-DD5D-A72D-0D6DE4E444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70297" y="4900450"/>
            <a:ext cx="6051406" cy="1607945"/>
          </a:xfrm>
          <a:prstGeom prst="rect">
            <a:avLst/>
          </a:prstGeom>
        </p:spPr>
      </p:pic>
    </p:spTree>
    <p:extLst>
      <p:ext uri="{BB962C8B-B14F-4D97-AF65-F5344CB8AC3E}">
        <p14:creationId xmlns:p14="http://schemas.microsoft.com/office/powerpoint/2010/main" val="3159503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losing slide v3">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924D4E-F9E2-6A3D-62BD-CF60FFF12D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27971" y="1141352"/>
            <a:ext cx="4742550" cy="3060000"/>
          </a:xfrm>
          <a:prstGeom prst="rect">
            <a:avLst/>
          </a:prstGeom>
          <a:noFill/>
        </p:spPr>
      </p:pic>
      <p:pic>
        <p:nvPicPr>
          <p:cNvPr id="6" name="Picture 5" descr="A blue text on a black background&#10;&#10;Description automatically generated">
            <a:extLst>
              <a:ext uri="{FF2B5EF4-FFF2-40B4-BE49-F238E27FC236}">
                <a16:creationId xmlns:a16="http://schemas.microsoft.com/office/drawing/2014/main" id="{A8EC15B7-254D-CE7E-B56A-AF7CE22AA6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4300" y="4663702"/>
            <a:ext cx="6883400" cy="1600200"/>
          </a:xfrm>
          <a:prstGeom prst="rect">
            <a:avLst/>
          </a:prstGeom>
        </p:spPr>
      </p:pic>
    </p:spTree>
    <p:extLst>
      <p:ext uri="{BB962C8B-B14F-4D97-AF65-F5344CB8AC3E}">
        <p14:creationId xmlns:p14="http://schemas.microsoft.com/office/powerpoint/2010/main" val="415738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losing slide v4">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60FAF850-A90F-B8AF-C829-2CFB5B71733D}"/>
              </a:ext>
            </a:extLst>
          </p:cNvPr>
          <p:cNvSpPr>
            <a:spLocks noChangeAspect="1"/>
          </p:cNvSpPr>
          <p:nvPr/>
        </p:nvSpPr>
        <p:spPr>
          <a:xfrm rot="10800000">
            <a:off x="-552027" y="0"/>
            <a:ext cx="13296055" cy="4043376"/>
          </a:xfrm>
          <a:prstGeom prst="triangle">
            <a:avLst/>
          </a:prstGeom>
          <a:solidFill>
            <a:srgbClr val="004070">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3" name="Subtitle 2">
            <a:extLst>
              <a:ext uri="{FF2B5EF4-FFF2-40B4-BE49-F238E27FC236}">
                <a16:creationId xmlns:a16="http://schemas.microsoft.com/office/drawing/2014/main" id="{9F2983CD-4884-BF3D-CFDD-3A95F6F0F705}"/>
              </a:ext>
            </a:extLst>
          </p:cNvPr>
          <p:cNvSpPr>
            <a:spLocks noGrp="1"/>
          </p:cNvSpPr>
          <p:nvPr>
            <p:ph type="subTitle" idx="1"/>
          </p:nvPr>
        </p:nvSpPr>
        <p:spPr>
          <a:xfrm>
            <a:off x="1524000" y="4336934"/>
            <a:ext cx="9144000" cy="980624"/>
          </a:xfrm>
        </p:spPr>
        <p:txBody>
          <a:bodyPr>
            <a:noAutofit/>
          </a:bodyPr>
          <a:lstStyle>
            <a:lvl1pPr marL="0" indent="0" algn="ctr">
              <a:buNone/>
              <a:defRPr sz="2800">
                <a:solidFill>
                  <a:srgbClr val="004070"/>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3" name="Triangle 12">
            <a:extLst>
              <a:ext uri="{FF2B5EF4-FFF2-40B4-BE49-F238E27FC236}">
                <a16:creationId xmlns:a16="http://schemas.microsoft.com/office/drawing/2014/main" id="{6CCDDAEE-1915-687E-9D5A-515F49E394E6}"/>
              </a:ext>
            </a:extLst>
          </p:cNvPr>
          <p:cNvSpPr>
            <a:spLocks noChangeAspect="1"/>
          </p:cNvSpPr>
          <p:nvPr/>
        </p:nvSpPr>
        <p:spPr>
          <a:xfrm rot="10800000">
            <a:off x="320488" y="-1"/>
            <a:ext cx="11551024" cy="3512706"/>
          </a:xfrm>
          <a:prstGeom prst="triangle">
            <a:avLst/>
          </a:prstGeom>
          <a:solidFill>
            <a:srgbClr val="0040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0"/>
          </a:p>
        </p:txBody>
      </p:sp>
      <p:pic>
        <p:nvPicPr>
          <p:cNvPr id="6" name="Picture 5">
            <a:extLst>
              <a:ext uri="{FF2B5EF4-FFF2-40B4-BE49-F238E27FC236}">
                <a16:creationId xmlns:a16="http://schemas.microsoft.com/office/drawing/2014/main" id="{F8C2BCFE-8010-E9E8-042B-7D4CE652487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590793" y="514159"/>
            <a:ext cx="3010414" cy="1875659"/>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FED44E39-09F6-AAED-37EF-EC80124369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7164" y="5823036"/>
            <a:ext cx="5277672" cy="1226913"/>
          </a:xfrm>
          <a:prstGeom prst="rect">
            <a:avLst/>
          </a:prstGeom>
        </p:spPr>
      </p:pic>
    </p:spTree>
    <p:extLst>
      <p:ext uri="{BB962C8B-B14F-4D97-AF65-F5344CB8AC3E}">
        <p14:creationId xmlns:p14="http://schemas.microsoft.com/office/powerpoint/2010/main" val="522505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losing slide v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1444D5-7DC9-8587-EFEF-300D9B47CA71}"/>
              </a:ext>
            </a:extLst>
          </p:cNvPr>
          <p:cNvSpPr/>
          <p:nvPr/>
        </p:nvSpPr>
        <p:spPr>
          <a:xfrm>
            <a:off x="0" y="0"/>
            <a:ext cx="12192000" cy="6858000"/>
          </a:xfrm>
          <a:prstGeom prst="rect">
            <a:avLst/>
          </a:prstGeom>
          <a:gradFill>
            <a:gsLst>
              <a:gs pos="36000">
                <a:srgbClr val="004070"/>
              </a:gs>
              <a:gs pos="78000">
                <a:srgbClr val="004070">
                  <a:alpha val="0"/>
                </a:srgb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3" name="Subtitle 2">
            <a:extLst>
              <a:ext uri="{FF2B5EF4-FFF2-40B4-BE49-F238E27FC236}">
                <a16:creationId xmlns:a16="http://schemas.microsoft.com/office/drawing/2014/main" id="{9F2983CD-4884-BF3D-CFDD-3A95F6F0F705}"/>
              </a:ext>
            </a:extLst>
          </p:cNvPr>
          <p:cNvSpPr>
            <a:spLocks noGrp="1"/>
          </p:cNvSpPr>
          <p:nvPr>
            <p:ph type="subTitle" idx="1"/>
          </p:nvPr>
        </p:nvSpPr>
        <p:spPr>
          <a:xfrm>
            <a:off x="1524000" y="3602038"/>
            <a:ext cx="9144000" cy="1655762"/>
          </a:xfrm>
        </p:spPr>
        <p:txBody>
          <a:bodyPr>
            <a:noAutofit/>
          </a:bodyPr>
          <a:lstStyle>
            <a:lvl1pPr marL="0" indent="0" algn="ctr">
              <a:buNone/>
              <a:defRPr sz="2800">
                <a:solidFill>
                  <a:schemeClr val="bg1"/>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59F27DF6-42BF-60E2-8FB8-A750855942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05466" y="403225"/>
            <a:ext cx="2981069" cy="1857376"/>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966FD416-C363-3181-3203-8F093CB0E3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7164" y="5823036"/>
            <a:ext cx="5277672" cy="1226913"/>
          </a:xfrm>
          <a:prstGeom prst="rect">
            <a:avLst/>
          </a:prstGeom>
        </p:spPr>
      </p:pic>
    </p:spTree>
    <p:extLst>
      <p:ext uri="{BB962C8B-B14F-4D97-AF65-F5344CB8AC3E}">
        <p14:creationId xmlns:p14="http://schemas.microsoft.com/office/powerpoint/2010/main" val="2604981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Closing slide v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5EB48-83F5-D70C-D8EF-1C6F091EFBDC}"/>
              </a:ext>
            </a:extLst>
          </p:cNvPr>
          <p:cNvSpPr/>
          <p:nvPr userDrawn="1"/>
        </p:nvSpPr>
        <p:spPr>
          <a:xfrm>
            <a:off x="0" y="0"/>
            <a:ext cx="12192000" cy="6858000"/>
          </a:xfrm>
          <a:prstGeom prst="rect">
            <a:avLst/>
          </a:prstGeom>
          <a:gradFill>
            <a:gsLst>
              <a:gs pos="34000">
                <a:srgbClr val="C6C6C6"/>
              </a:gs>
              <a:gs pos="78000">
                <a:srgbClr val="004070">
                  <a:alpha val="0"/>
                </a:srgb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3" name="Subtitle 2">
            <a:extLst>
              <a:ext uri="{FF2B5EF4-FFF2-40B4-BE49-F238E27FC236}">
                <a16:creationId xmlns:a16="http://schemas.microsoft.com/office/drawing/2014/main" id="{9F2983CD-4884-BF3D-CFDD-3A95F6F0F705}"/>
              </a:ext>
            </a:extLst>
          </p:cNvPr>
          <p:cNvSpPr>
            <a:spLocks noGrp="1"/>
          </p:cNvSpPr>
          <p:nvPr>
            <p:ph type="subTitle" idx="1"/>
          </p:nvPr>
        </p:nvSpPr>
        <p:spPr>
          <a:xfrm>
            <a:off x="1524000" y="3602038"/>
            <a:ext cx="9144000" cy="1655762"/>
          </a:xfrm>
        </p:spPr>
        <p:txBody>
          <a:bodyPr>
            <a:noAutofit/>
          </a:bodyPr>
          <a:lstStyle>
            <a:lvl1pPr marL="0" indent="0" algn="ctr">
              <a:buNone/>
              <a:defRPr sz="2800">
                <a:solidFill>
                  <a:srgbClr val="004070"/>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59F27DF6-42BF-60E2-8FB8-A750855942A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05466" y="403662"/>
            <a:ext cx="2981069" cy="1856503"/>
          </a:xfrm>
          <a:prstGeom prst="rect">
            <a:avLst/>
          </a:prstGeom>
        </p:spPr>
      </p:pic>
      <p:pic>
        <p:nvPicPr>
          <p:cNvPr id="5" name="Picture 4" descr="A blue text on a black background&#10;&#10;Description automatically generated">
            <a:extLst>
              <a:ext uri="{FF2B5EF4-FFF2-40B4-BE49-F238E27FC236}">
                <a16:creationId xmlns:a16="http://schemas.microsoft.com/office/drawing/2014/main" id="{F727DD4D-4228-41EB-0B5E-EFB6AC1F4C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7164" y="5823036"/>
            <a:ext cx="5277672" cy="1226913"/>
          </a:xfrm>
          <a:prstGeom prst="rect">
            <a:avLst/>
          </a:prstGeom>
        </p:spPr>
      </p:pic>
    </p:spTree>
    <p:extLst>
      <p:ext uri="{BB962C8B-B14F-4D97-AF65-F5344CB8AC3E}">
        <p14:creationId xmlns:p14="http://schemas.microsoft.com/office/powerpoint/2010/main" val="1937597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Closing slide v7">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B40EF9-7D51-8F49-CA8E-F6FCB44AAE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05466" y="403662"/>
            <a:ext cx="2981069" cy="1856503"/>
          </a:xfrm>
          <a:prstGeom prst="rect">
            <a:avLst/>
          </a:prstGeom>
        </p:spPr>
      </p:pic>
      <p:sp>
        <p:nvSpPr>
          <p:cNvPr id="9" name="Subtitle 2">
            <a:extLst>
              <a:ext uri="{FF2B5EF4-FFF2-40B4-BE49-F238E27FC236}">
                <a16:creationId xmlns:a16="http://schemas.microsoft.com/office/drawing/2014/main" id="{28A414B1-C6E2-E698-52F4-7B40D041C7BE}"/>
              </a:ext>
            </a:extLst>
          </p:cNvPr>
          <p:cNvSpPr>
            <a:spLocks noGrp="1"/>
          </p:cNvSpPr>
          <p:nvPr>
            <p:ph type="subTitle" idx="1"/>
          </p:nvPr>
        </p:nvSpPr>
        <p:spPr>
          <a:xfrm>
            <a:off x="1524000" y="3602038"/>
            <a:ext cx="9144000" cy="1655762"/>
          </a:xfrm>
        </p:spPr>
        <p:txBody>
          <a:bodyPr>
            <a:noAutofit/>
          </a:bodyPr>
          <a:lstStyle>
            <a:lvl1pPr marL="0" indent="0" algn="ctr">
              <a:buNone/>
              <a:defRPr sz="2800">
                <a:solidFill>
                  <a:srgbClr val="004070"/>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 name="Picture 1" descr="A blue text on a black background&#10;&#10;Description automatically generated">
            <a:extLst>
              <a:ext uri="{FF2B5EF4-FFF2-40B4-BE49-F238E27FC236}">
                <a16:creationId xmlns:a16="http://schemas.microsoft.com/office/drawing/2014/main" id="{E1E30028-976A-19F5-977E-1C07128E09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7164" y="5823036"/>
            <a:ext cx="5277672" cy="1226913"/>
          </a:xfrm>
          <a:prstGeom prst="rect">
            <a:avLst/>
          </a:prstGeom>
        </p:spPr>
      </p:pic>
    </p:spTree>
    <p:extLst>
      <p:ext uri="{BB962C8B-B14F-4D97-AF65-F5344CB8AC3E}">
        <p14:creationId xmlns:p14="http://schemas.microsoft.com/office/powerpoint/2010/main" val="854600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517581"/>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descr="A painting of a castle&#10;&#10;AI-generated content may be incorrect.">
            <a:extLst>
              <a:ext uri="{FF2B5EF4-FFF2-40B4-BE49-F238E27FC236}">
                <a16:creationId xmlns:a16="http://schemas.microsoft.com/office/drawing/2014/main" id="{B10A2CA5-B1E3-1D59-3158-F4E214FAE229}"/>
              </a:ext>
            </a:extLst>
          </p:cNvPr>
          <p:cNvPicPr>
            <a:picLocks noChangeAspect="1"/>
          </p:cNvPicPr>
          <p:nvPr userDrawn="1"/>
        </p:nvPicPr>
        <p:blipFill>
          <a:blip r:embed="rId2"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3" name="Picture 2" descr="A black background with white text&#10;&#10;AI-generated content may be incorrect.">
            <a:extLst>
              <a:ext uri="{FF2B5EF4-FFF2-40B4-BE49-F238E27FC236}">
                <a16:creationId xmlns:a16="http://schemas.microsoft.com/office/drawing/2014/main" id="{F46BAF39-9AEE-6C7C-5AD3-23D2E062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4" name="Graphic 3">
            <a:extLst>
              <a:ext uri="{FF2B5EF4-FFF2-40B4-BE49-F238E27FC236}">
                <a16:creationId xmlns:a16="http://schemas.microsoft.com/office/drawing/2014/main" id="{28BEC913-4F1A-BEA2-A4C9-0E12B8AC896B}"/>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197006" y="6283781"/>
            <a:ext cx="1659609" cy="521200"/>
          </a:xfrm>
          <a:prstGeom prst="rect">
            <a:avLst/>
          </a:prstGeom>
        </p:spPr>
      </p:pic>
      <p:pic>
        <p:nvPicPr>
          <p:cNvPr id="5" name="Picture 4" descr="A black and white logo&#10;&#10;AI-generated content may be incorrect.">
            <a:extLst>
              <a:ext uri="{FF2B5EF4-FFF2-40B4-BE49-F238E27FC236}">
                <a16:creationId xmlns:a16="http://schemas.microsoft.com/office/drawing/2014/main" id="{C899A0B4-A9DC-AE91-0A9D-8FA0B11988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6" name="Picture 5" descr="A black and white logo&#10;&#10;AI-generated content may be incorrect.">
            <a:extLst>
              <a:ext uri="{FF2B5EF4-FFF2-40B4-BE49-F238E27FC236}">
                <a16:creationId xmlns:a16="http://schemas.microsoft.com/office/drawing/2014/main" id="{0161F6BD-CF27-2FBF-08C4-79F154AF6E0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412308202"/>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FE ZON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144201-1A31-1B71-10E9-7152BFC266B3}"/>
              </a:ext>
            </a:extLst>
          </p:cNvPr>
          <p:cNvSpPr/>
          <p:nvPr userDrawn="1"/>
        </p:nvSpPr>
        <p:spPr>
          <a:xfrm>
            <a:off x="0" y="0"/>
            <a:ext cx="12192000" cy="6858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2D89F95-4207-4624-0E1D-AB0623B64E51}"/>
              </a:ext>
            </a:extLst>
          </p:cNvPr>
          <p:cNvSpPr/>
          <p:nvPr userDrawn="1"/>
        </p:nvSpPr>
        <p:spPr>
          <a:xfrm>
            <a:off x="713678" y="620752"/>
            <a:ext cx="10838986" cy="5623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B76037-545C-9B8E-8DC0-698A19400057}"/>
              </a:ext>
            </a:extLst>
          </p:cNvPr>
          <p:cNvSpPr/>
          <p:nvPr userDrawn="1"/>
        </p:nvSpPr>
        <p:spPr>
          <a:xfrm>
            <a:off x="10861288" y="5664820"/>
            <a:ext cx="1330712" cy="119318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BEFFBA4-7637-5A53-56AC-C73B11DBB1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82610" y="6022428"/>
            <a:ext cx="516484" cy="516484"/>
          </a:xfrm>
          <a:prstGeom prst="rect">
            <a:avLst/>
          </a:prstGeom>
        </p:spPr>
      </p:pic>
    </p:spTree>
    <p:extLst>
      <p:ext uri="{BB962C8B-B14F-4D97-AF65-F5344CB8AC3E}">
        <p14:creationId xmlns:p14="http://schemas.microsoft.com/office/powerpoint/2010/main" val="3218441713"/>
      </p:ext>
    </p:extLst>
  </p:cSld>
  <p:clrMapOvr>
    <a:masterClrMapping/>
  </p:clrMapOvr>
  <p:extLst>
    <p:ext uri="{DCECCB84-F9BA-43D5-87BE-67443E8EF086}">
      <p15:sldGuideLst xmlns:p15="http://schemas.microsoft.com/office/powerpoint/2012/main">
        <p15:guide id="1" orient="horz" pos="3952">
          <p15:clr>
            <a:srgbClr val="FBAE40"/>
          </p15:clr>
        </p15:guide>
        <p15:guide id="2" pos="3840">
          <p15:clr>
            <a:srgbClr val="FBAE40"/>
          </p15:clr>
        </p15:guide>
        <p15:guide id="3" pos="5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theme" Target="../theme/theme2.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5BA95-72D1-0FB4-3D26-87D594FA9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518C14-B411-A201-F130-472C6E68BD7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083692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Lst>
  <p:txStyles>
    <p:titleStyle>
      <a:lvl1pPr algn="l" defTabSz="914400" rtl="0" eaLnBrk="1" latinLnBrk="0" hangingPunct="1">
        <a:lnSpc>
          <a:spcPct val="90000"/>
        </a:lnSpc>
        <a:spcBef>
          <a:spcPct val="0"/>
        </a:spcBef>
        <a:buNone/>
        <a:defRPr sz="4400" kern="1200">
          <a:solidFill>
            <a:srgbClr val="004070"/>
          </a:solidFill>
          <a:latin typeface="DM Serif Display"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4070"/>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004070"/>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004070"/>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004070"/>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004070"/>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7.jpeg"/><Relationship Id="rId4" Type="http://schemas.openxmlformats.org/officeDocument/2006/relationships/image" Target="../media/image17.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york360.co.uk/movies/st-marys-abbey.htm"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4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41.sv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8A3C9-AB45-6D00-1CF6-ABEABFA4B1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F8F6F6-0771-BF4D-9226-4C823C44CCE0}"/>
              </a:ext>
            </a:extLst>
          </p:cNvPr>
          <p:cNvSpPr>
            <a:spLocks noGrp="1"/>
          </p:cNvSpPr>
          <p:nvPr>
            <p:ph type="body" sz="quarter" idx="11"/>
          </p:nvPr>
        </p:nvSpPr>
        <p:spPr>
          <a:xfrm>
            <a:off x="-2169" y="413472"/>
            <a:ext cx="12194169" cy="679111"/>
          </a:xfrm>
        </p:spPr>
        <p:txBody>
          <a:bodyPr/>
          <a:lstStyle/>
          <a:p>
            <a:pPr algn="ctr"/>
            <a:r>
              <a:rPr lang="en-GB" sz="3900" b="1">
                <a:solidFill>
                  <a:srgbClr val="8E2B25"/>
                </a:solidFill>
                <a:latin typeface="Calibri"/>
                <a:ea typeface="Calibri"/>
                <a:cs typeface="Calibri"/>
              </a:rPr>
              <a:t>Note to teachers</a:t>
            </a:r>
            <a:endParaRPr lang="en-US"/>
          </a:p>
        </p:txBody>
      </p:sp>
      <p:sp>
        <p:nvSpPr>
          <p:cNvPr id="3" name="Text Placeholder 2">
            <a:extLst>
              <a:ext uri="{FF2B5EF4-FFF2-40B4-BE49-F238E27FC236}">
                <a16:creationId xmlns:a16="http://schemas.microsoft.com/office/drawing/2014/main" id="{C09D69C7-2CDF-ACEC-AAC9-C08EB2AB3DC0}"/>
              </a:ext>
            </a:extLst>
          </p:cNvPr>
          <p:cNvSpPr>
            <a:spLocks noGrp="1"/>
          </p:cNvSpPr>
          <p:nvPr>
            <p:ph type="body" sz="quarter" idx="12"/>
          </p:nvPr>
        </p:nvSpPr>
        <p:spPr>
          <a:xfrm>
            <a:off x="184776" y="1103627"/>
            <a:ext cx="11818171" cy="4540378"/>
          </a:xfrm>
        </p:spPr>
        <p:txBody>
          <a:bodyPr/>
          <a:lstStyle/>
          <a:p>
            <a:pPr algn="ctr"/>
            <a:r>
              <a:rPr lang="en-GB" sz="1800">
                <a:solidFill>
                  <a:schemeClr val="tx1">
                    <a:lumMod val="75000"/>
                    <a:lumOff val="25000"/>
                  </a:schemeClr>
                </a:solidFill>
                <a:latin typeface="Calibri"/>
                <a:ea typeface="Calibri"/>
                <a:cs typeface="Calibri"/>
              </a:rPr>
              <a:t>This PowerPoint contains a series of activities related to the story of Edward Lee, who was an orthodox Catholic in the household of Henry VIII prior to the Reformation, and took over as Archbishop of York from Wolsey in 1529.  During the rest of his life, there seems to have been underlying tension between his traditional theology and his desire to maintain his illustrious career during changes wrought by the Reformation – a classic case study in the conflict between the demands of God and Mammon. His involvement in key events of the reign makes him particularly useful as an example for the classroom.  These events included: attending the Field of the Cloth of Gold, where he seems to have undertaken the research for Henry VIII’s text </a:t>
            </a:r>
            <a:r>
              <a:rPr lang="en-GB" sz="1800" i="1">
                <a:solidFill>
                  <a:schemeClr val="tx1">
                    <a:lumMod val="75000"/>
                    <a:lumOff val="25000"/>
                  </a:schemeClr>
                </a:solidFill>
                <a:latin typeface="Calibri"/>
                <a:ea typeface="Calibri"/>
                <a:cs typeface="Calibri"/>
              </a:rPr>
              <a:t>The Assertion of the Seven Sacraments </a:t>
            </a:r>
            <a:r>
              <a:rPr lang="en-GB" sz="1800">
                <a:solidFill>
                  <a:schemeClr val="tx1">
                    <a:lumMod val="75000"/>
                    <a:lumOff val="25000"/>
                  </a:schemeClr>
                </a:solidFill>
                <a:latin typeface="Calibri"/>
                <a:ea typeface="Calibri"/>
                <a:cs typeface="Calibri"/>
              </a:rPr>
              <a:t>(for which Henry was awarded the title of ‘Defender of the Faith’ by the Pope); forming part of the group who tried to persuade Katherine of Aragon to accept an annulment; carrying out visitations of the monastic houses in his diocese on the eve of Reformation (thus providing evidence of the moral and financial state of the Catholic Church in the North); personal involvement in the Pilgrimage of Grace and suffering the subsequent reprisals against the North by Henry VIII; the Wakefield Conspiracy; and the royal progress north in 1541, during which Katherine Howard is believed to have committed the indiscretions that led to her execution.  I have created a story encompassing these different events with the aid of AI, and made character cards of different figures in the tale for students to use to enhance their engagement and understanding of diverse responses to religious change. The backdrop and source work is focused on St Mary’s Abbey, York, one of the wealthiest monasteries in the country, about which there is considerable evidence and research, and which was also involved in many of these events. This PowerPoint provides the activities in the order in which I used them, but you could adapt this material in a variety of ways, depending on your needs.  </a:t>
            </a:r>
            <a:endParaRPr lang="en-US">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B150773F-BA79-D699-D4D0-921C4347A34B}"/>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DE10BE23-0775-250D-2ECB-719266B727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18431D0-39D3-90F6-C625-0F7264D9D8F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D23A42A-A017-963E-BCA8-3F2E77EDE8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E20349E4-051B-894B-58B7-9AA4EAB8AB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119242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81E244-82DC-002C-83A3-FB57A90F8F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700352-7A4B-278B-D8B6-E26AF6821FBB}"/>
              </a:ext>
            </a:extLst>
          </p:cNvPr>
          <p:cNvSpPr>
            <a:spLocks noGrp="1"/>
          </p:cNvSpPr>
          <p:nvPr>
            <p:ph type="body" sz="quarter" idx="11"/>
          </p:nvPr>
        </p:nvSpPr>
        <p:spPr>
          <a:xfrm>
            <a:off x="620514" y="651466"/>
            <a:ext cx="10906921" cy="690154"/>
          </a:xfrm>
        </p:spPr>
        <p:txBody>
          <a:bodyPr/>
          <a:lstStyle/>
          <a:p>
            <a:pPr algn="ctr"/>
            <a:r>
              <a:rPr lang="en-GB" b="1">
                <a:solidFill>
                  <a:srgbClr val="8E2B25"/>
                </a:solidFill>
                <a:latin typeface="Calibri"/>
                <a:ea typeface="Calibri"/>
                <a:cs typeface="Calibri"/>
              </a:rPr>
              <a:t>… but Edward Lee was also the King’s servant</a:t>
            </a:r>
            <a:endParaRPr lang="en-US"/>
          </a:p>
        </p:txBody>
      </p:sp>
      <p:sp>
        <p:nvSpPr>
          <p:cNvPr id="3" name="Text Placeholder 2">
            <a:extLst>
              <a:ext uri="{FF2B5EF4-FFF2-40B4-BE49-F238E27FC236}">
                <a16:creationId xmlns:a16="http://schemas.microsoft.com/office/drawing/2014/main" id="{41C49872-0906-E915-A6A0-F2AD571B3AAE}"/>
              </a:ext>
            </a:extLst>
          </p:cNvPr>
          <p:cNvSpPr>
            <a:spLocks noGrp="1"/>
          </p:cNvSpPr>
          <p:nvPr>
            <p:ph type="body" sz="quarter" idx="12"/>
          </p:nvPr>
        </p:nvSpPr>
        <p:spPr/>
        <p:txBody>
          <a:bodyPr/>
          <a:lstStyle/>
          <a:p>
            <a:pPr algn="ctr"/>
            <a:r>
              <a:rPr lang="en-GB" sz="2300" b="1">
                <a:solidFill>
                  <a:schemeClr val="tx1">
                    <a:lumMod val="75000"/>
                    <a:lumOff val="25000"/>
                  </a:schemeClr>
                </a:solidFill>
                <a:latin typeface="Calibri"/>
                <a:ea typeface="Calibri"/>
                <a:cs typeface="Calibri"/>
              </a:rPr>
              <a:t>1527: </a:t>
            </a:r>
            <a:r>
              <a:rPr lang="en-GB" sz="2300">
                <a:solidFill>
                  <a:schemeClr val="tx1">
                    <a:lumMod val="75000"/>
                    <a:lumOff val="25000"/>
                  </a:schemeClr>
                </a:solidFill>
                <a:latin typeface="Calibri"/>
                <a:ea typeface="Calibri"/>
                <a:cs typeface="Calibri"/>
              </a:rPr>
              <a:t>As an ambassador in the Spanish court, he spent much time trying to discredit the validity of the marriage of Henry VIII and Katherine of Aragon.</a:t>
            </a:r>
            <a:endParaRPr lang="en-US"/>
          </a:p>
          <a:p>
            <a:pPr algn="ctr"/>
            <a:endParaRPr lang="en-GB" sz="2300">
              <a:solidFill>
                <a:schemeClr val="tx1">
                  <a:lumMod val="75000"/>
                  <a:lumOff val="25000"/>
                </a:schemeClr>
              </a:solidFill>
              <a:latin typeface="Calibri"/>
              <a:ea typeface="Calibri"/>
              <a:cs typeface="Calibri"/>
            </a:endParaRPr>
          </a:p>
          <a:p>
            <a:pPr algn="ctr"/>
            <a:r>
              <a:rPr lang="en-GB" sz="2300" b="1">
                <a:solidFill>
                  <a:schemeClr val="tx1">
                    <a:lumMod val="75000"/>
                    <a:lumOff val="25000"/>
                  </a:schemeClr>
                </a:solidFill>
                <a:latin typeface="Calibri"/>
                <a:ea typeface="Calibri"/>
                <a:cs typeface="Calibri"/>
              </a:rPr>
              <a:t>1530: </a:t>
            </a:r>
            <a:r>
              <a:rPr lang="en-GB" sz="2300">
                <a:solidFill>
                  <a:schemeClr val="tx1">
                    <a:lumMod val="75000"/>
                    <a:lumOff val="25000"/>
                  </a:schemeClr>
                </a:solidFill>
                <a:latin typeface="Calibri"/>
                <a:ea typeface="Calibri"/>
                <a:cs typeface="Calibri"/>
              </a:rPr>
              <a:t>Lee was part of an embassy led by Thomas Boleyn to the Pope and the Emperor Charles V (Katherine of Aragon’s nephew) to persuade them to agree to the marriage being annulled. He failed but gained promotions for his efforts.</a:t>
            </a:r>
          </a:p>
        </p:txBody>
      </p:sp>
      <p:sp>
        <p:nvSpPr>
          <p:cNvPr id="9" name="Text Placeholder 8">
            <a:extLst>
              <a:ext uri="{FF2B5EF4-FFF2-40B4-BE49-F238E27FC236}">
                <a16:creationId xmlns:a16="http://schemas.microsoft.com/office/drawing/2014/main" id="{A0A3236C-110B-DF39-F5DD-FC6F7C136902}"/>
              </a:ext>
            </a:extLst>
          </p:cNvPr>
          <p:cNvSpPr>
            <a:spLocks noGrp="1"/>
          </p:cNvSpPr>
          <p:nvPr>
            <p:ph type="body" sz="quarter" idx="13"/>
          </p:nvPr>
        </p:nvSpPr>
        <p:spPr>
          <a:xfrm>
            <a:off x="6212541" y="1681200"/>
            <a:ext cx="5493806" cy="3962226"/>
          </a:xfrm>
        </p:spPr>
        <p:txBody>
          <a:bodyPr/>
          <a:lstStyle/>
          <a:p>
            <a:pPr algn="ctr"/>
            <a:r>
              <a:rPr lang="en-GB" sz="2300" b="1">
                <a:solidFill>
                  <a:schemeClr val="tx1">
                    <a:lumMod val="75000"/>
                    <a:lumOff val="25000"/>
                  </a:schemeClr>
                </a:solidFill>
                <a:latin typeface="Calibri"/>
                <a:ea typeface="Calibri"/>
                <a:cs typeface="Calibri"/>
              </a:rPr>
              <a:t>July 1530: </a:t>
            </a:r>
            <a:r>
              <a:rPr lang="en-GB" sz="2300">
                <a:solidFill>
                  <a:schemeClr val="tx1">
                    <a:lumMod val="75000"/>
                    <a:lumOff val="25000"/>
                  </a:schemeClr>
                </a:solidFill>
                <a:latin typeface="Calibri"/>
                <a:ea typeface="Calibri"/>
                <a:cs typeface="Calibri"/>
              </a:rPr>
              <a:t>Lee signed a petition to Pope Clement VII to grant the divorce. He also argued with Katherine of Aragon when she sought to have her case tried in Rome. </a:t>
            </a:r>
            <a:endParaRPr lang="en-US">
              <a:solidFill>
                <a:schemeClr val="tx1">
                  <a:lumMod val="75000"/>
                  <a:lumOff val="25000"/>
                </a:schemeClr>
              </a:solidFill>
            </a:endParaRPr>
          </a:p>
          <a:p>
            <a:pPr algn="ctr"/>
            <a:endParaRPr lang="en-GB" sz="2300">
              <a:solidFill>
                <a:schemeClr val="tx1">
                  <a:lumMod val="75000"/>
                  <a:lumOff val="25000"/>
                </a:schemeClr>
              </a:solidFill>
              <a:latin typeface="Calibri"/>
              <a:ea typeface="Calibri"/>
              <a:cs typeface="Calibri"/>
            </a:endParaRPr>
          </a:p>
          <a:p>
            <a:pPr algn="ctr"/>
            <a:r>
              <a:rPr lang="en-GB" sz="2300" b="1">
                <a:solidFill>
                  <a:schemeClr val="tx1">
                    <a:lumMod val="75000"/>
                    <a:lumOff val="25000"/>
                  </a:schemeClr>
                </a:solidFill>
                <a:latin typeface="Calibri"/>
                <a:ea typeface="Calibri"/>
                <a:cs typeface="Calibri"/>
              </a:rPr>
              <a:t>1531: </a:t>
            </a:r>
            <a:r>
              <a:rPr lang="en-GB" sz="2300">
                <a:solidFill>
                  <a:schemeClr val="tx1">
                    <a:lumMod val="75000"/>
                    <a:lumOff val="25000"/>
                  </a:schemeClr>
                </a:solidFill>
                <a:latin typeface="Calibri"/>
                <a:ea typeface="Calibri"/>
                <a:cs typeface="Calibri"/>
              </a:rPr>
              <a:t>Lee was rewarded for his efforts for Henry with the Archbishopric of York.</a:t>
            </a: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56C51E4D-5853-4D63-6177-4D392133D8C1}"/>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8AD62D38-5E12-B612-867E-093349C0F1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03DCE58-0102-D23D-6495-E891106D162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6B2B020-A83B-E42D-1AB8-2D876D9AE8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63E1540B-B994-6486-164D-E3DBBE9151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12" name="Picture 11" descr="A close-up of a coin&#10;&#10;AI-generated content may be incorrect.">
            <a:extLst>
              <a:ext uri="{FF2B5EF4-FFF2-40B4-BE49-F238E27FC236}">
                <a16:creationId xmlns:a16="http://schemas.microsoft.com/office/drawing/2014/main" id="{35D4F4D2-2CC5-930C-2577-8C394AA0E7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30053" y="4447948"/>
            <a:ext cx="3214782" cy="1535058"/>
          </a:xfrm>
          <a:prstGeom prst="rect">
            <a:avLst/>
          </a:prstGeom>
        </p:spPr>
      </p:pic>
      <p:sp>
        <p:nvSpPr>
          <p:cNvPr id="13" name="TextBox 12">
            <a:extLst>
              <a:ext uri="{FF2B5EF4-FFF2-40B4-BE49-F238E27FC236}">
                <a16:creationId xmlns:a16="http://schemas.microsoft.com/office/drawing/2014/main" id="{C4F3E4B0-22D6-3A96-937A-B6C3024521F3}"/>
              </a:ext>
            </a:extLst>
          </p:cNvPr>
          <p:cNvSpPr txBox="1"/>
          <p:nvPr/>
        </p:nvSpPr>
        <p:spPr>
          <a:xfrm>
            <a:off x="9544835" y="4882689"/>
            <a:ext cx="2394594" cy="730969"/>
          </a:xfrm>
          <a:prstGeom prst="rect">
            <a:avLst/>
          </a:prstGeom>
          <a:noFill/>
        </p:spPr>
        <p:txBody>
          <a:bodyPr wrap="square" lIns="91440" tIns="45720" rIns="91440" bIns="45720" anchor="t">
            <a:spAutoFit/>
          </a:bodyPr>
          <a:lstStyle/>
          <a:p>
            <a:pPr algn="ctr"/>
            <a:r>
              <a:rPr lang="en-US" sz="1050" i="1">
                <a:latin typeface="Calibri"/>
                <a:ea typeface="Calibri"/>
                <a:cs typeface="Calibri"/>
              </a:rPr>
              <a:t>Coins minted while Lee was Archbishop of York – he was the last archbishop to have the right to mint coins</a:t>
            </a:r>
          </a:p>
          <a:p>
            <a:endParaRPr lang="en-US" sz="10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9941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3FF3C4F-531C-3E61-28C9-1739C570FB3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7B03E6D-50FF-9017-C6B4-C3F61C15C183}"/>
              </a:ext>
            </a:extLst>
          </p:cNvPr>
          <p:cNvSpPr>
            <a:spLocks noGrp="1"/>
          </p:cNvSpPr>
          <p:nvPr>
            <p:ph type="title"/>
          </p:nvPr>
        </p:nvSpPr>
        <p:spPr/>
        <p:txBody>
          <a:bodyPr/>
          <a:lstStyle/>
          <a:p>
            <a:pPr algn="ctr"/>
            <a:r>
              <a:rPr lang="en-GB" b="1">
                <a:solidFill>
                  <a:srgbClr val="8E2B25"/>
                </a:solidFill>
                <a:latin typeface="Calibri"/>
                <a:ea typeface="Calibri"/>
                <a:cs typeface="Calibri"/>
              </a:rPr>
              <a:t>GROUP ACTIVITY 2</a:t>
            </a:r>
          </a:p>
        </p:txBody>
      </p:sp>
      <p:sp>
        <p:nvSpPr>
          <p:cNvPr id="10" name="Text Placeholder 9">
            <a:extLst>
              <a:ext uri="{FF2B5EF4-FFF2-40B4-BE49-F238E27FC236}">
                <a16:creationId xmlns:a16="http://schemas.microsoft.com/office/drawing/2014/main" id="{1D408144-B86E-2F39-F85C-DF64128F83EA}"/>
              </a:ext>
            </a:extLst>
          </p:cNvPr>
          <p:cNvSpPr>
            <a:spLocks noGrp="1"/>
          </p:cNvSpPr>
          <p:nvPr>
            <p:ph type="body" idx="1"/>
          </p:nvPr>
        </p:nvSpPr>
        <p:spPr/>
        <p:txBody>
          <a:bodyPr vert="horz" lIns="91440" tIns="45720" rIns="91440" bIns="45720" rtlCol="0" anchor="t">
            <a:noAutofit/>
          </a:bodyPr>
          <a:lstStyle/>
          <a:p>
            <a:pPr algn="ctr"/>
            <a:r>
              <a:rPr lang="en-GB">
                <a:latin typeface="Calibri"/>
                <a:ea typeface="Calibri"/>
                <a:cs typeface="Calibri"/>
              </a:rPr>
              <a:t>Exploring place through archaeological and written resources</a:t>
            </a:r>
            <a:endParaRPr lang="en-US">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1C76CAB7-6A7F-30E0-BED8-4737DCE7CF2D}"/>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1703EDFF-806F-B547-A7B0-384FBB62C6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20D1C2B7-0377-B95C-7C15-EA222157BFA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A52FBAAD-0FDC-655D-C111-E85E7517EF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4C51E2DB-3DBC-24EB-3C24-C224E443EA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04478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CF39F7-9F23-10A8-A936-4C2FFA7AED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DBFC05-C39C-934C-CF84-9BB6A743E1DF}"/>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Welcome to St Mary’s Abbey in York</a:t>
            </a:r>
            <a:endParaRPr lang="en-US" b="1">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2762CACE-632C-512C-A367-8225EEF44028}"/>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2C69A90A-9915-3B5A-1B7F-905FDD4F50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93143F58-6CD2-E971-FC2A-AE573691028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75B14135-6C04-C191-FFD6-FC11183B6B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9A03FBB4-61D8-45A5-D6DD-FBE10EA140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Picture 8">
            <a:extLst>
              <a:ext uri="{FF2B5EF4-FFF2-40B4-BE49-F238E27FC236}">
                <a16:creationId xmlns:a16="http://schemas.microsoft.com/office/drawing/2014/main" id="{34138D2D-0868-8BD3-B85F-EBC6319F1A46}"/>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82027" y="2804183"/>
            <a:ext cx="4300914" cy="3201864"/>
          </a:xfrm>
          <a:prstGeom prst="rect">
            <a:avLst/>
          </a:prstGeom>
        </p:spPr>
      </p:pic>
      <p:pic>
        <p:nvPicPr>
          <p:cNvPr id="10" name="Content Placeholder 4">
            <a:extLst>
              <a:ext uri="{FF2B5EF4-FFF2-40B4-BE49-F238E27FC236}">
                <a16:creationId xmlns:a16="http://schemas.microsoft.com/office/drawing/2014/main" id="{DF820D95-CBFE-83E3-55B6-A9AC7D3368F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flipH="1">
            <a:off x="4183204" y="2806187"/>
            <a:ext cx="4810469" cy="3206979"/>
          </a:xfrm>
          <a:prstGeom prst="rect">
            <a:avLst/>
          </a:prstGeom>
        </p:spPr>
      </p:pic>
      <p:pic>
        <p:nvPicPr>
          <p:cNvPr id="11" name="Picture 10">
            <a:extLst>
              <a:ext uri="{FF2B5EF4-FFF2-40B4-BE49-F238E27FC236}">
                <a16:creationId xmlns:a16="http://schemas.microsoft.com/office/drawing/2014/main" id="{FDCF0F79-88A6-8562-E447-3EFC7C3A399F}"/>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9102847" y="2804182"/>
            <a:ext cx="3089153" cy="3210989"/>
          </a:xfrm>
          <a:prstGeom prst="rect">
            <a:avLst/>
          </a:prstGeom>
        </p:spPr>
      </p:pic>
    </p:spTree>
    <p:extLst>
      <p:ext uri="{BB962C8B-B14F-4D97-AF65-F5344CB8AC3E}">
        <p14:creationId xmlns:p14="http://schemas.microsoft.com/office/powerpoint/2010/main" val="50094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FD9319-D3C0-137B-8169-26DC58769A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FFD188-4485-8DB0-49ED-B45E193D672A}"/>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Let’s take a walk…</a:t>
            </a:r>
          </a:p>
        </p:txBody>
      </p:sp>
      <p:sp>
        <p:nvSpPr>
          <p:cNvPr id="3" name="Text Placeholder 2">
            <a:extLst>
              <a:ext uri="{FF2B5EF4-FFF2-40B4-BE49-F238E27FC236}">
                <a16:creationId xmlns:a16="http://schemas.microsoft.com/office/drawing/2014/main" id="{D8EF7552-C8FD-7F5C-2CE3-C8DE3F34C0CE}"/>
              </a:ext>
            </a:extLst>
          </p:cNvPr>
          <p:cNvSpPr>
            <a:spLocks noGrp="1"/>
          </p:cNvSpPr>
          <p:nvPr>
            <p:ph type="body" sz="quarter" idx="12"/>
          </p:nvPr>
        </p:nvSpPr>
        <p:spPr>
          <a:xfrm>
            <a:off x="737744" y="1681779"/>
            <a:ext cx="10290140" cy="3962226"/>
          </a:xfrm>
        </p:spPr>
        <p:txBody>
          <a:bodyPr/>
          <a:lstStyle/>
          <a:p>
            <a:pPr algn="ctr"/>
            <a:r>
              <a:rPr lang="en-GB">
                <a:latin typeface="Calibri"/>
                <a:ea typeface="Calibri"/>
                <a:cs typeface="Calibri"/>
                <a:hlinkClick r:id="rId3"/>
              </a:rPr>
              <a:t>www.york360.co.uk/movies/st-marys-abbey.htm</a:t>
            </a:r>
            <a:endParaRPr lang="en-GB">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FF177D38-413B-5381-BB3E-309FFEC3F6D8}"/>
              </a:ext>
            </a:extLst>
          </p:cNvPr>
          <p:cNvPicPr>
            <a:picLocks noChangeAspect="1"/>
          </p:cNvPicPr>
          <p:nvPr/>
        </p:nvPicPr>
        <p:blipFill>
          <a:blip r:embed="rId4"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2DA1D442-83CC-1854-DDF5-2779265A4E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2828A511-176F-E342-F270-691733108B3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DFE26A32-915E-5CBA-EA37-8D2B5DDBB6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808C3F88-6859-3D51-6111-55AF04C047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88091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1E276D-D94B-318C-4CC0-7D666CFD9B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BC41F9-7AF9-3158-9915-6A2F22EC12FF}"/>
              </a:ext>
            </a:extLst>
          </p:cNvPr>
          <p:cNvSpPr>
            <a:spLocks noGrp="1"/>
          </p:cNvSpPr>
          <p:nvPr>
            <p:ph type="body" sz="quarter" idx="11"/>
          </p:nvPr>
        </p:nvSpPr>
        <p:spPr>
          <a:xfrm>
            <a:off x="3454" y="413472"/>
            <a:ext cx="11966874" cy="690154"/>
          </a:xfrm>
        </p:spPr>
        <p:txBody>
          <a:bodyPr/>
          <a:lstStyle/>
          <a:p>
            <a:pPr algn="ctr"/>
            <a:r>
              <a:rPr lang="en-GB" sz="3900" b="1">
                <a:solidFill>
                  <a:srgbClr val="8E2B25"/>
                </a:solidFill>
                <a:latin typeface="Calibri"/>
                <a:ea typeface="Calibri"/>
                <a:cs typeface="Calibri"/>
              </a:rPr>
              <a:t>How can studying buildings help us to understand the impact of religious change in Tudor society?  </a:t>
            </a:r>
            <a:endParaRPr lang="en-US"/>
          </a:p>
        </p:txBody>
      </p:sp>
      <p:sp>
        <p:nvSpPr>
          <p:cNvPr id="3" name="Text Placeholder 2">
            <a:extLst>
              <a:ext uri="{FF2B5EF4-FFF2-40B4-BE49-F238E27FC236}">
                <a16:creationId xmlns:a16="http://schemas.microsoft.com/office/drawing/2014/main" id="{409265E1-07C8-C1AA-9DAA-EDAD9C4725EC}"/>
              </a:ext>
            </a:extLst>
          </p:cNvPr>
          <p:cNvSpPr>
            <a:spLocks noGrp="1"/>
          </p:cNvSpPr>
          <p:nvPr>
            <p:ph type="body" sz="quarter" idx="12"/>
          </p:nvPr>
        </p:nvSpPr>
        <p:spPr>
          <a:xfrm>
            <a:off x="211271" y="1609511"/>
            <a:ext cx="6715621" cy="4034493"/>
          </a:xfrm>
        </p:spPr>
        <p:txBody>
          <a:bodyPr/>
          <a:lstStyle/>
          <a:p>
            <a:pPr algn="ctr"/>
            <a:r>
              <a:rPr lang="en-GB" sz="2300">
                <a:solidFill>
                  <a:schemeClr val="tx1">
                    <a:lumMod val="75000"/>
                    <a:lumOff val="25000"/>
                  </a:schemeClr>
                </a:solidFill>
                <a:latin typeface="Calibri"/>
                <a:ea typeface="Calibri"/>
                <a:cs typeface="Calibri"/>
              </a:rPr>
              <a:t>In groups, explore the archaeological and written sources provided, discussing these questions:</a:t>
            </a:r>
            <a:endParaRPr lang="en-US"/>
          </a:p>
          <a:p>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What do they show about the position  of the Abbey in society before the Reformation? </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Why might the Abbey be either supported or criticised and by whom? </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Think back to the story that we read at the start of the session and use the timeline. Why might Edward Lee be visiting the Abbey in 1534?</a:t>
            </a:r>
            <a:br>
              <a:rPr lang="en-GB" sz="2300">
                <a:latin typeface="Calibri"/>
                <a:ea typeface="Calibri"/>
                <a:cs typeface="Calibri"/>
              </a:rPr>
            </a:br>
            <a:endParaRPr lang="en-GB" sz="2300">
              <a:solidFill>
                <a:schemeClr val="tx1">
                  <a:lumMod val="75000"/>
                  <a:lumOff val="25000"/>
                </a:schemeClr>
              </a:solidFill>
              <a:latin typeface="Calibri"/>
              <a:ea typeface="Calibri"/>
              <a:cs typeface="Calibri"/>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D1135E38-4EC1-0129-53BB-F80FEC1D4486}"/>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2FA2343-8E9F-D0EE-7A04-AFCFE4A591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C5CEFD9C-8FDE-561F-5FE7-3F0583650A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0445D1E4-8C1B-65E8-ACCF-A97D20F76F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74F3FC4B-38AF-2C01-0C82-0D69B0DD88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11" name="Content Placeholder 4" descr="A gold statue of a person lying on its back&#10;&#10;AI-generated content may be incorrect.">
            <a:extLst>
              <a:ext uri="{FF2B5EF4-FFF2-40B4-BE49-F238E27FC236}">
                <a16:creationId xmlns:a16="http://schemas.microsoft.com/office/drawing/2014/main" id="{2B9F323F-F02A-4D06-D5A5-E91F13BC607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97006" y="1609511"/>
            <a:ext cx="4776593" cy="4451024"/>
          </a:xfrm>
          <a:prstGeom prst="rect">
            <a:avLst/>
          </a:prstGeom>
        </p:spPr>
      </p:pic>
    </p:spTree>
    <p:extLst>
      <p:ext uri="{BB962C8B-B14F-4D97-AF65-F5344CB8AC3E}">
        <p14:creationId xmlns:p14="http://schemas.microsoft.com/office/powerpoint/2010/main" val="286643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14CDBE-C34B-C3DB-BD3C-E10CCC36FD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2DCD1C-4293-0C74-1CDB-D593747FE84A}"/>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Source: Crown licence, 1483</a:t>
            </a:r>
            <a:endParaRPr lang="en-US"/>
          </a:p>
        </p:txBody>
      </p:sp>
      <p:sp>
        <p:nvSpPr>
          <p:cNvPr id="11" name="Rounded Rectangle 10">
            <a:extLst>
              <a:ext uri="{FF2B5EF4-FFF2-40B4-BE49-F238E27FC236}">
                <a16:creationId xmlns:a16="http://schemas.microsoft.com/office/drawing/2014/main" id="{7C1B6DF6-9ED2-7E55-7A4B-D044E9AE1DC5}"/>
              </a:ext>
            </a:extLst>
          </p:cNvPr>
          <p:cNvSpPr/>
          <p:nvPr/>
        </p:nvSpPr>
        <p:spPr>
          <a:xfrm>
            <a:off x="4208744" y="1631096"/>
            <a:ext cx="7766138" cy="4458072"/>
          </a:xfrm>
          <a:prstGeom prst="roundRect">
            <a:avLst>
              <a:gd name="adj" fmla="val 1622"/>
            </a:avLst>
          </a:prstGeom>
          <a:solidFill>
            <a:schemeClr val="accent2">
              <a:lumMod val="20000"/>
              <a:lumOff val="80000"/>
              <a:alpha val="46983"/>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965C503-BF21-9F0E-7CF6-0FA030EB5B0D}"/>
              </a:ext>
            </a:extLst>
          </p:cNvPr>
          <p:cNvSpPr>
            <a:spLocks noGrp="1"/>
          </p:cNvSpPr>
          <p:nvPr>
            <p:ph type="body" sz="quarter" idx="12"/>
          </p:nvPr>
        </p:nvSpPr>
        <p:spPr>
          <a:xfrm>
            <a:off x="313203" y="1681779"/>
            <a:ext cx="3618599" cy="3962226"/>
          </a:xfrm>
        </p:spPr>
        <p:txBody>
          <a:bodyPr/>
          <a:lstStyle/>
          <a:p>
            <a:pPr algn="ctr"/>
            <a:r>
              <a:rPr lang="en-GB" sz="2300">
                <a:solidFill>
                  <a:schemeClr val="tx1">
                    <a:lumMod val="75000"/>
                    <a:lumOff val="25000"/>
                  </a:schemeClr>
                </a:solidFill>
                <a:latin typeface="Calibri"/>
                <a:ea typeface="Calibri"/>
                <a:cs typeface="Calibri"/>
              </a:rPr>
              <a:t>Crown licence, given on 30 September 1483 to Thomas Booth, Abbot of St Mary’s, to allow him to retain Richard </a:t>
            </a:r>
            <a:r>
              <a:rPr lang="en-GB" sz="2300" err="1">
                <a:solidFill>
                  <a:schemeClr val="tx1">
                    <a:lumMod val="75000"/>
                    <a:lumOff val="25000"/>
                  </a:schemeClr>
                </a:solidFill>
                <a:latin typeface="Calibri"/>
                <a:ea typeface="Calibri"/>
                <a:cs typeface="Calibri"/>
              </a:rPr>
              <a:t>Cheyholme</a:t>
            </a:r>
            <a:r>
              <a:rPr lang="en-GB" sz="2300">
                <a:solidFill>
                  <a:schemeClr val="tx1">
                    <a:lumMod val="75000"/>
                    <a:lumOff val="25000"/>
                  </a:schemeClr>
                </a:solidFill>
                <a:latin typeface="Calibri"/>
                <a:ea typeface="Calibri"/>
                <a:cs typeface="Calibri"/>
              </a:rPr>
              <a:t>, bricklayer </a:t>
            </a:r>
            <a:br>
              <a:rPr lang="en-GB" sz="2300">
                <a:latin typeface="Calibri"/>
                <a:ea typeface="Calibri"/>
                <a:cs typeface="Calibri"/>
              </a:rPr>
            </a:br>
            <a:br>
              <a:rPr lang="en-GB" sz="2300">
                <a:latin typeface="Calibri"/>
                <a:ea typeface="Calibri"/>
                <a:cs typeface="Calibri"/>
              </a:rPr>
            </a:br>
            <a:r>
              <a:rPr lang="en-GB" sz="2300" i="1">
                <a:solidFill>
                  <a:schemeClr val="tx1">
                    <a:lumMod val="75000"/>
                    <a:lumOff val="25000"/>
                  </a:schemeClr>
                </a:solidFill>
                <a:latin typeface="Calibri"/>
                <a:ea typeface="Calibri"/>
                <a:cs typeface="Calibri"/>
              </a:rPr>
              <a:t>N.B. The king at the time was Richard III. It is customary for a monarch to refer to themselves with the pronoun ‘we’.</a:t>
            </a:r>
            <a:endParaRPr lang="en-US">
              <a:solidFill>
                <a:schemeClr val="tx1">
                  <a:lumMod val="75000"/>
                  <a:lumOff val="25000"/>
                </a:schemeClr>
              </a:solidFill>
            </a:endParaRPr>
          </a:p>
        </p:txBody>
      </p:sp>
      <p:sp>
        <p:nvSpPr>
          <p:cNvPr id="10" name="Text Placeholder 9">
            <a:extLst>
              <a:ext uri="{FF2B5EF4-FFF2-40B4-BE49-F238E27FC236}">
                <a16:creationId xmlns:a16="http://schemas.microsoft.com/office/drawing/2014/main" id="{86D8AA40-A948-D422-6CCD-A5B420DD84A6}"/>
              </a:ext>
            </a:extLst>
          </p:cNvPr>
          <p:cNvSpPr>
            <a:spLocks noGrp="1"/>
          </p:cNvSpPr>
          <p:nvPr>
            <p:ph type="body" sz="quarter" idx="13"/>
          </p:nvPr>
        </p:nvSpPr>
        <p:spPr>
          <a:xfrm>
            <a:off x="4346532" y="1681200"/>
            <a:ext cx="7628350" cy="3962226"/>
          </a:xfrm>
        </p:spPr>
        <p:txBody>
          <a:bodyPr/>
          <a:lstStyle/>
          <a:p>
            <a:pPr algn="ctr"/>
            <a:r>
              <a:rPr lang="en-GB" sz="2000" i="1">
                <a:solidFill>
                  <a:schemeClr val="tx1">
                    <a:lumMod val="75000"/>
                    <a:lumOff val="25000"/>
                  </a:schemeClr>
                </a:solidFill>
                <a:latin typeface="Calibri"/>
                <a:ea typeface="Calibri"/>
                <a:cs typeface="Calibri"/>
              </a:rPr>
              <a:t>Richard </a:t>
            </a:r>
            <a:r>
              <a:rPr lang="en-GB" sz="2000" i="1" err="1">
                <a:solidFill>
                  <a:schemeClr val="tx1">
                    <a:lumMod val="75000"/>
                    <a:lumOff val="25000"/>
                  </a:schemeClr>
                </a:solidFill>
                <a:latin typeface="Calibri"/>
                <a:ea typeface="Calibri"/>
                <a:cs typeface="Calibri"/>
              </a:rPr>
              <a:t>Cheyholme</a:t>
            </a:r>
            <a:r>
              <a:rPr lang="en-GB" sz="2000" i="1">
                <a:solidFill>
                  <a:schemeClr val="tx1">
                    <a:lumMod val="75000"/>
                    <a:lumOff val="25000"/>
                  </a:schemeClr>
                </a:solidFill>
                <a:latin typeface="Calibri"/>
                <a:ea typeface="Calibri"/>
                <a:cs typeface="Calibri"/>
              </a:rPr>
              <a:t> Richard etc To alle </a:t>
            </a:r>
            <a:r>
              <a:rPr lang="en-GB" sz="2000" i="1" err="1">
                <a:solidFill>
                  <a:schemeClr val="tx1">
                    <a:lumMod val="75000"/>
                    <a:lumOff val="25000"/>
                  </a:schemeClr>
                </a:solidFill>
                <a:latin typeface="Calibri"/>
                <a:ea typeface="Calibri"/>
                <a:cs typeface="Calibri"/>
              </a:rPr>
              <a:t>maner</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oure</a:t>
            </a:r>
            <a:r>
              <a:rPr lang="en-GB" sz="2000" i="1">
                <a:solidFill>
                  <a:schemeClr val="tx1">
                    <a:lumMod val="75000"/>
                    <a:lumOff val="25000"/>
                  </a:schemeClr>
                </a:solidFill>
                <a:latin typeface="Calibri"/>
                <a:ea typeface="Calibri"/>
                <a:cs typeface="Calibri"/>
              </a:rPr>
              <a:t> officers </a:t>
            </a:r>
            <a:r>
              <a:rPr lang="en-GB" sz="2000" i="1" err="1">
                <a:solidFill>
                  <a:schemeClr val="tx1">
                    <a:lumMod val="75000"/>
                    <a:lumOff val="25000"/>
                  </a:schemeClr>
                </a:solidFill>
                <a:latin typeface="Calibri"/>
                <a:ea typeface="Calibri"/>
                <a:cs typeface="Calibri"/>
              </a:rPr>
              <a:t>liegemene</a:t>
            </a:r>
            <a:r>
              <a:rPr lang="en-GB" sz="2000" i="1">
                <a:solidFill>
                  <a:schemeClr val="tx1">
                    <a:lumMod val="75000"/>
                    <a:lumOff val="25000"/>
                  </a:schemeClr>
                </a:solidFill>
                <a:latin typeface="Calibri"/>
                <a:ea typeface="Calibri"/>
                <a:cs typeface="Calibri"/>
              </a:rPr>
              <a:t> &amp; </a:t>
            </a:r>
            <a:r>
              <a:rPr lang="en-GB" sz="2000" i="1" err="1">
                <a:solidFill>
                  <a:schemeClr val="tx1">
                    <a:lumMod val="75000"/>
                    <a:lumOff val="25000"/>
                  </a:schemeClr>
                </a:solidFill>
                <a:latin typeface="Calibri"/>
                <a:ea typeface="Calibri"/>
                <a:cs typeface="Calibri"/>
              </a:rPr>
              <a:t>subgettes</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thise</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oure</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lettres</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forto</a:t>
            </a:r>
            <a:r>
              <a:rPr lang="en-GB" sz="2000" i="1">
                <a:solidFill>
                  <a:schemeClr val="tx1">
                    <a:lumMod val="75000"/>
                    <a:lumOff val="25000"/>
                  </a:schemeClr>
                </a:solidFill>
                <a:latin typeface="Calibri"/>
                <a:ea typeface="Calibri"/>
                <a:cs typeface="Calibri"/>
              </a:rPr>
              <a:t> see or here </a:t>
            </a:r>
            <a:r>
              <a:rPr lang="en-GB" sz="2000" i="1" err="1">
                <a:solidFill>
                  <a:schemeClr val="tx1">
                    <a:lumMod val="75000"/>
                    <a:lumOff val="25000"/>
                  </a:schemeClr>
                </a:solidFill>
                <a:latin typeface="Calibri"/>
                <a:ea typeface="Calibri"/>
                <a:cs typeface="Calibri"/>
              </a:rPr>
              <a:t>greting</a:t>
            </a:r>
            <a:r>
              <a:rPr lang="en-GB" sz="2000" i="1">
                <a:solidFill>
                  <a:schemeClr val="tx1">
                    <a:lumMod val="75000"/>
                    <a:lumOff val="25000"/>
                  </a:schemeClr>
                </a:solidFill>
                <a:latin typeface="Calibri"/>
                <a:ea typeface="Calibri"/>
                <a:cs typeface="Calibri"/>
              </a:rPr>
              <a:t> /</a:t>
            </a:r>
            <a:br>
              <a:rPr lang="en-GB" sz="2000" i="1">
                <a:latin typeface="Calibri"/>
                <a:ea typeface="Calibri"/>
                <a:cs typeface="Calibri"/>
              </a:rPr>
            </a:br>
            <a:br>
              <a:rPr lang="en-GB" sz="2000" i="1">
                <a:latin typeface="Calibri"/>
                <a:ea typeface="Calibri"/>
                <a:cs typeface="Calibri"/>
              </a:rPr>
            </a:br>
            <a:r>
              <a:rPr lang="en-GB" sz="2000" i="1" err="1">
                <a:solidFill>
                  <a:schemeClr val="tx1">
                    <a:lumMod val="75000"/>
                    <a:lumOff val="25000"/>
                  </a:schemeClr>
                </a:solidFill>
                <a:latin typeface="Calibri"/>
                <a:ea typeface="Calibri"/>
                <a:cs typeface="Calibri"/>
              </a:rPr>
              <a:t>Forsomoche</a:t>
            </a:r>
            <a:r>
              <a:rPr lang="en-GB" sz="2000" i="1">
                <a:solidFill>
                  <a:schemeClr val="tx1">
                    <a:lumMod val="75000"/>
                    <a:lumOff val="25000"/>
                  </a:schemeClr>
                </a:solidFill>
                <a:latin typeface="Calibri"/>
                <a:ea typeface="Calibri"/>
                <a:cs typeface="Calibri"/>
              </a:rPr>
              <a:t> as we </a:t>
            </a:r>
            <a:r>
              <a:rPr lang="en-GB" sz="2000" i="1" err="1">
                <a:solidFill>
                  <a:schemeClr val="tx1">
                    <a:lumMod val="75000"/>
                    <a:lumOff val="25000"/>
                  </a:schemeClr>
                </a:solidFill>
                <a:latin typeface="Calibri"/>
                <a:ea typeface="Calibri"/>
                <a:cs typeface="Calibri"/>
              </a:rPr>
              <a:t>understande</a:t>
            </a:r>
            <a:r>
              <a:rPr lang="en-GB" sz="2000" i="1">
                <a:solidFill>
                  <a:schemeClr val="tx1">
                    <a:lumMod val="75000"/>
                    <a:lumOff val="25000"/>
                  </a:schemeClr>
                </a:solidFill>
                <a:latin typeface="Calibri"/>
                <a:ea typeface="Calibri"/>
                <a:cs typeface="Calibri"/>
              </a:rPr>
              <a:t> that Richard </a:t>
            </a:r>
            <a:r>
              <a:rPr lang="en-GB" sz="2000" i="1" err="1">
                <a:solidFill>
                  <a:schemeClr val="tx1">
                    <a:lumMod val="75000"/>
                    <a:lumOff val="25000"/>
                  </a:schemeClr>
                </a:solidFill>
                <a:latin typeface="Calibri"/>
                <a:ea typeface="Calibri"/>
                <a:cs typeface="Calibri"/>
              </a:rPr>
              <a:t>Cheyholme</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Brekemaker</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Brekeleyere</a:t>
            </a:r>
            <a:r>
              <a:rPr lang="en-GB" sz="2000" i="1">
                <a:solidFill>
                  <a:schemeClr val="tx1">
                    <a:lumMod val="75000"/>
                    <a:lumOff val="25000"/>
                  </a:schemeClr>
                </a:solidFill>
                <a:latin typeface="Calibri"/>
                <a:ea typeface="Calibri"/>
                <a:cs typeface="Calibri"/>
              </a:rPr>
              <a:t> with </a:t>
            </a:r>
            <a:r>
              <a:rPr lang="en-GB" sz="2000" i="1" err="1">
                <a:solidFill>
                  <a:schemeClr val="tx1">
                    <a:lumMod val="75000"/>
                    <a:lumOff val="25000"/>
                  </a:schemeClr>
                </a:solidFill>
                <a:latin typeface="Calibri"/>
                <a:ea typeface="Calibri"/>
                <a:cs typeface="Calibri"/>
              </a:rPr>
              <a:t>iiij</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servaunteswith</a:t>
            </a:r>
            <a:r>
              <a:rPr lang="en-GB" sz="2000" i="1">
                <a:solidFill>
                  <a:schemeClr val="tx1">
                    <a:lumMod val="75000"/>
                    <a:lumOff val="25000"/>
                  </a:schemeClr>
                </a:solidFill>
                <a:latin typeface="Calibri"/>
                <a:ea typeface="Calibri"/>
                <a:cs typeface="Calibri"/>
              </a:rPr>
              <a:t> him is </a:t>
            </a:r>
            <a:r>
              <a:rPr lang="en-GB" sz="2000" i="1" err="1">
                <a:solidFill>
                  <a:schemeClr val="tx1">
                    <a:lumMod val="75000"/>
                    <a:lumOff val="25000"/>
                  </a:schemeClr>
                </a:solidFill>
                <a:latin typeface="Calibri"/>
                <a:ea typeface="Calibri"/>
                <a:cs typeface="Calibri"/>
              </a:rPr>
              <a:t>Reteigned</a:t>
            </a:r>
            <a:r>
              <a:rPr lang="en-GB" sz="2000" i="1">
                <a:solidFill>
                  <a:schemeClr val="tx1">
                    <a:lumMod val="75000"/>
                    <a:lumOff val="25000"/>
                  </a:schemeClr>
                </a:solidFill>
                <a:latin typeface="Calibri"/>
                <a:ea typeface="Calibri"/>
                <a:cs typeface="Calibri"/>
              </a:rPr>
              <a:t> in the same his </a:t>
            </a:r>
            <a:r>
              <a:rPr lang="en-GB" sz="2000" i="1" err="1">
                <a:solidFill>
                  <a:schemeClr val="tx1">
                    <a:lumMod val="75000"/>
                    <a:lumOff val="25000"/>
                  </a:schemeClr>
                </a:solidFill>
                <a:latin typeface="Calibri"/>
                <a:ea typeface="Calibri"/>
                <a:cs typeface="Calibri"/>
              </a:rPr>
              <a:t>occupacione</a:t>
            </a:r>
            <a:r>
              <a:rPr lang="en-GB" sz="2000" i="1">
                <a:solidFill>
                  <a:schemeClr val="tx1">
                    <a:lumMod val="75000"/>
                    <a:lumOff val="25000"/>
                  </a:schemeClr>
                </a:solidFill>
                <a:latin typeface="Calibri"/>
                <a:ea typeface="Calibri"/>
                <a:cs typeface="Calibri"/>
              </a:rPr>
              <a:t> with </a:t>
            </a:r>
            <a:r>
              <a:rPr lang="en-GB" sz="2000" i="1" err="1">
                <a:solidFill>
                  <a:schemeClr val="tx1">
                    <a:lumMod val="75000"/>
                    <a:lumOff val="25000"/>
                  </a:schemeClr>
                </a:solidFill>
                <a:latin typeface="Calibri"/>
                <a:ea typeface="Calibri"/>
                <a:cs typeface="Calibri"/>
              </a:rPr>
              <a:t>oure</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righte</a:t>
            </a:r>
            <a:r>
              <a:rPr lang="en-GB" sz="2000" i="1">
                <a:solidFill>
                  <a:schemeClr val="tx1">
                    <a:lumMod val="75000"/>
                    <a:lumOff val="25000"/>
                  </a:schemeClr>
                </a:solidFill>
                <a:latin typeface="Calibri"/>
                <a:ea typeface="Calibri"/>
                <a:cs typeface="Calibri"/>
              </a:rPr>
              <a:t> trusty &amp; </a:t>
            </a:r>
            <a:r>
              <a:rPr lang="en-GB" sz="2000" i="1" err="1">
                <a:solidFill>
                  <a:schemeClr val="tx1">
                    <a:lumMod val="75000"/>
                    <a:lumOff val="25000"/>
                  </a:schemeClr>
                </a:solidFill>
                <a:latin typeface="Calibri"/>
                <a:ea typeface="Calibri"/>
                <a:cs typeface="Calibri"/>
              </a:rPr>
              <a:t>welbeloved</a:t>
            </a:r>
            <a:r>
              <a:rPr lang="en-GB" sz="2000" i="1">
                <a:solidFill>
                  <a:schemeClr val="tx1">
                    <a:lumMod val="75000"/>
                    <a:lumOff val="25000"/>
                  </a:schemeClr>
                </a:solidFill>
                <a:latin typeface="Calibri"/>
                <a:ea typeface="Calibri"/>
                <a:cs typeface="Calibri"/>
              </a:rPr>
              <a:t> in god </a:t>
            </a:r>
            <a:r>
              <a:rPr lang="en-GB" sz="2000" i="1" err="1">
                <a:solidFill>
                  <a:schemeClr val="tx1">
                    <a:lumMod val="75000"/>
                    <a:lumOff val="25000"/>
                  </a:schemeClr>
                </a:solidFill>
                <a:latin typeface="Calibri"/>
                <a:ea typeface="Calibri"/>
                <a:cs typeface="Calibri"/>
              </a:rPr>
              <a:t>Thabbotof</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oure</a:t>
            </a:r>
            <a:r>
              <a:rPr lang="en-GB" sz="2000" i="1">
                <a:solidFill>
                  <a:schemeClr val="tx1">
                    <a:lumMod val="75000"/>
                    <a:lumOff val="25000"/>
                  </a:schemeClr>
                </a:solidFill>
                <a:latin typeface="Calibri"/>
                <a:ea typeface="Calibri"/>
                <a:cs typeface="Calibri"/>
              </a:rPr>
              <a:t> Monastery of </a:t>
            </a:r>
            <a:r>
              <a:rPr lang="en-GB" sz="2000" i="1" err="1">
                <a:solidFill>
                  <a:schemeClr val="tx1">
                    <a:lumMod val="75000"/>
                    <a:lumOff val="25000"/>
                  </a:schemeClr>
                </a:solidFill>
                <a:latin typeface="Calibri"/>
                <a:ea typeface="Calibri"/>
                <a:cs typeface="Calibri"/>
              </a:rPr>
              <a:t>seint</a:t>
            </a:r>
            <a:r>
              <a:rPr lang="en-GB" sz="2000" i="1">
                <a:solidFill>
                  <a:schemeClr val="tx1">
                    <a:lumMod val="75000"/>
                    <a:lumOff val="25000"/>
                  </a:schemeClr>
                </a:solidFill>
                <a:latin typeface="Calibri"/>
                <a:ea typeface="Calibri"/>
                <a:cs typeface="Calibri"/>
              </a:rPr>
              <a:t> Marie besides </a:t>
            </a:r>
            <a:r>
              <a:rPr lang="en-GB" sz="2000" i="1" err="1">
                <a:solidFill>
                  <a:schemeClr val="tx1">
                    <a:lumMod val="75000"/>
                    <a:lumOff val="25000"/>
                  </a:schemeClr>
                </a:solidFill>
                <a:latin typeface="Calibri"/>
                <a:ea typeface="Calibri"/>
                <a:cs typeface="Calibri"/>
              </a:rPr>
              <a:t>oure</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Citee</a:t>
            </a:r>
            <a:r>
              <a:rPr lang="en-GB" sz="2000" i="1">
                <a:solidFill>
                  <a:schemeClr val="tx1">
                    <a:lumMod val="75000"/>
                    <a:lumOff val="25000"/>
                  </a:schemeClr>
                </a:solidFill>
                <a:latin typeface="Calibri"/>
                <a:ea typeface="Calibri"/>
                <a:cs typeface="Calibri"/>
              </a:rPr>
              <a:t> of York /</a:t>
            </a:r>
            <a:endParaRPr lang="en-US">
              <a:solidFill>
                <a:schemeClr val="tx1">
                  <a:lumMod val="75000"/>
                  <a:lumOff val="25000"/>
                </a:schemeClr>
              </a:solidFill>
            </a:endParaRPr>
          </a:p>
          <a:p>
            <a:pPr algn="ctr"/>
            <a:endParaRPr lang="en-GB" sz="2000" i="1">
              <a:solidFill>
                <a:schemeClr val="tx1">
                  <a:lumMod val="75000"/>
                  <a:lumOff val="25000"/>
                </a:schemeClr>
              </a:solidFill>
              <a:latin typeface="Calibri"/>
              <a:ea typeface="Calibri"/>
              <a:cs typeface="Calibri"/>
            </a:endParaRPr>
          </a:p>
          <a:p>
            <a:pPr algn="ctr"/>
            <a:r>
              <a:rPr lang="en-GB" sz="2000" i="1">
                <a:solidFill>
                  <a:schemeClr val="tx1">
                    <a:lumMod val="75000"/>
                    <a:lumOff val="25000"/>
                  </a:schemeClr>
                </a:solidFill>
                <a:latin typeface="Calibri"/>
                <a:ea typeface="Calibri"/>
                <a:cs typeface="Calibri"/>
              </a:rPr>
              <a:t> We </a:t>
            </a:r>
            <a:r>
              <a:rPr lang="en-GB" sz="2000" i="1" err="1">
                <a:solidFill>
                  <a:schemeClr val="tx1">
                    <a:lumMod val="75000"/>
                    <a:lumOff val="25000"/>
                  </a:schemeClr>
                </a:solidFill>
                <a:latin typeface="Calibri"/>
                <a:ea typeface="Calibri"/>
                <a:cs typeface="Calibri"/>
              </a:rPr>
              <a:t>wolle</a:t>
            </a:r>
            <a:r>
              <a:rPr lang="en-GB" sz="2000" i="1">
                <a:solidFill>
                  <a:schemeClr val="tx1">
                    <a:lumMod val="75000"/>
                    <a:lumOff val="25000"/>
                  </a:schemeClr>
                </a:solidFill>
                <a:latin typeface="Calibri"/>
                <a:ea typeface="Calibri"/>
                <a:cs typeface="Calibri"/>
              </a:rPr>
              <a:t> the said Richard and his said </a:t>
            </a:r>
            <a:r>
              <a:rPr lang="en-GB" sz="2000" i="1" err="1">
                <a:solidFill>
                  <a:schemeClr val="tx1">
                    <a:lumMod val="75000"/>
                    <a:lumOff val="25000"/>
                  </a:schemeClr>
                </a:solidFill>
                <a:latin typeface="Calibri"/>
                <a:ea typeface="Calibri"/>
                <a:cs typeface="Calibri"/>
              </a:rPr>
              <a:t>servauntes</a:t>
            </a:r>
            <a:r>
              <a:rPr lang="en-GB" sz="2000" i="1">
                <a:solidFill>
                  <a:schemeClr val="tx1">
                    <a:lumMod val="75000"/>
                    <a:lumOff val="25000"/>
                  </a:schemeClr>
                </a:solidFill>
                <a:latin typeface="Calibri"/>
                <a:ea typeface="Calibri"/>
                <a:cs typeface="Calibri"/>
              </a:rPr>
              <a:t> to </a:t>
            </a:r>
            <a:r>
              <a:rPr lang="en-GB" sz="2000" i="1" err="1">
                <a:solidFill>
                  <a:schemeClr val="tx1">
                    <a:lumMod val="75000"/>
                    <a:lumOff val="25000"/>
                  </a:schemeClr>
                </a:solidFill>
                <a:latin typeface="Calibri"/>
                <a:ea typeface="Calibri"/>
                <a:cs typeface="Calibri"/>
              </a:rPr>
              <a:t>contynue</a:t>
            </a:r>
            <a:r>
              <a:rPr lang="en-GB" sz="2000" i="1">
                <a:solidFill>
                  <a:schemeClr val="tx1">
                    <a:lumMod val="75000"/>
                    <a:lumOff val="25000"/>
                  </a:schemeClr>
                </a:solidFill>
                <a:latin typeface="Calibri"/>
                <a:ea typeface="Calibri"/>
                <a:cs typeface="Calibri"/>
              </a:rPr>
              <a:t> there as long as it </a:t>
            </a:r>
            <a:r>
              <a:rPr lang="en-GB" sz="2000" i="1" err="1">
                <a:solidFill>
                  <a:schemeClr val="tx1">
                    <a:lumMod val="75000"/>
                    <a:lumOff val="25000"/>
                  </a:schemeClr>
                </a:solidFill>
                <a:latin typeface="Calibri"/>
                <a:ea typeface="Calibri"/>
                <a:cs typeface="Calibri"/>
              </a:rPr>
              <a:t>shalle</a:t>
            </a:r>
            <a:r>
              <a:rPr lang="en-GB" sz="2000" i="1">
                <a:solidFill>
                  <a:schemeClr val="tx1">
                    <a:lumMod val="75000"/>
                    <a:lumOff val="25000"/>
                  </a:schemeClr>
                </a:solidFill>
                <a:latin typeface="Calibri"/>
                <a:ea typeface="Calibri"/>
                <a:cs typeface="Calibri"/>
              </a:rPr>
              <a:t> please the said Abbot / </a:t>
            </a:r>
          </a:p>
          <a:p>
            <a:pPr algn="ctr"/>
            <a:endParaRPr lang="en-GB" sz="2000" i="1">
              <a:solidFill>
                <a:schemeClr val="tx1">
                  <a:lumMod val="75000"/>
                  <a:lumOff val="25000"/>
                </a:schemeClr>
              </a:solidFill>
              <a:latin typeface="Calibri"/>
              <a:ea typeface="Calibri"/>
              <a:cs typeface="Calibri"/>
            </a:endParaRPr>
          </a:p>
          <a:p>
            <a:pPr algn="ctr"/>
            <a:r>
              <a:rPr lang="en-GB" sz="2000" i="1">
                <a:solidFill>
                  <a:schemeClr val="tx1">
                    <a:lumMod val="75000"/>
                    <a:lumOff val="25000"/>
                  </a:schemeClr>
                </a:solidFill>
                <a:latin typeface="Calibri"/>
                <a:ea typeface="Calibri"/>
                <a:cs typeface="Calibri"/>
              </a:rPr>
              <a:t>Charge you alle </a:t>
            </a:r>
            <a:r>
              <a:rPr lang="en-GB" sz="2000" i="1" err="1">
                <a:solidFill>
                  <a:schemeClr val="tx1">
                    <a:lumMod val="75000"/>
                    <a:lumOff val="25000"/>
                  </a:schemeClr>
                </a:solidFill>
                <a:latin typeface="Calibri"/>
                <a:ea typeface="Calibri"/>
                <a:cs typeface="Calibri"/>
              </a:rPr>
              <a:t>thereforethat</a:t>
            </a:r>
            <a:r>
              <a:rPr lang="en-GB" sz="2000" i="1">
                <a:solidFill>
                  <a:schemeClr val="tx1">
                    <a:lumMod val="75000"/>
                    <a:lumOff val="25000"/>
                  </a:schemeClr>
                </a:solidFill>
                <a:latin typeface="Calibri"/>
                <a:ea typeface="Calibri"/>
                <a:cs typeface="Calibri"/>
              </a:rPr>
              <a:t> ye </a:t>
            </a:r>
            <a:r>
              <a:rPr lang="en-GB" sz="2000" i="1" err="1">
                <a:solidFill>
                  <a:schemeClr val="tx1">
                    <a:lumMod val="75000"/>
                    <a:lumOff val="25000"/>
                  </a:schemeClr>
                </a:solidFill>
                <a:latin typeface="Calibri"/>
                <a:ea typeface="Calibri"/>
                <a:cs typeface="Calibri"/>
              </a:rPr>
              <a:t>suffre</a:t>
            </a:r>
            <a:r>
              <a:rPr lang="en-GB" sz="2000" i="1">
                <a:solidFill>
                  <a:schemeClr val="tx1">
                    <a:lumMod val="75000"/>
                    <a:lumOff val="25000"/>
                  </a:schemeClr>
                </a:solidFill>
                <a:latin typeface="Calibri"/>
                <a:ea typeface="Calibri"/>
                <a:cs typeface="Calibri"/>
              </a:rPr>
              <a:t> them </a:t>
            </a:r>
            <a:r>
              <a:rPr lang="en-GB" sz="2000" i="1" err="1">
                <a:solidFill>
                  <a:schemeClr val="tx1">
                    <a:lumMod val="75000"/>
                    <a:lumOff val="25000"/>
                  </a:schemeClr>
                </a:solidFill>
                <a:latin typeface="Calibri"/>
                <a:ea typeface="Calibri"/>
                <a:cs typeface="Calibri"/>
              </a:rPr>
              <a:t>soo</a:t>
            </a:r>
            <a:r>
              <a:rPr lang="en-GB" sz="2000" i="1">
                <a:solidFill>
                  <a:schemeClr val="tx1">
                    <a:lumMod val="75000"/>
                    <a:lumOff val="25000"/>
                  </a:schemeClr>
                </a:solidFill>
                <a:latin typeface="Calibri"/>
                <a:ea typeface="Calibri"/>
                <a:cs typeface="Calibri"/>
              </a:rPr>
              <a:t> to doo without letting </a:t>
            </a:r>
            <a:r>
              <a:rPr lang="en-GB" sz="2000" i="1" err="1">
                <a:solidFill>
                  <a:schemeClr val="tx1">
                    <a:lumMod val="75000"/>
                    <a:lumOff val="25000"/>
                  </a:schemeClr>
                </a:solidFill>
                <a:latin typeface="Calibri"/>
                <a:ea typeface="Calibri"/>
                <a:cs typeface="Calibri"/>
              </a:rPr>
              <a:t>interupcione</a:t>
            </a:r>
            <a:r>
              <a:rPr lang="en-GB" sz="2000" i="1">
                <a:solidFill>
                  <a:schemeClr val="tx1">
                    <a:lumMod val="75000"/>
                    <a:lumOff val="25000"/>
                  </a:schemeClr>
                </a:solidFill>
                <a:latin typeface="Calibri"/>
                <a:ea typeface="Calibri"/>
                <a:cs typeface="Calibri"/>
              </a:rPr>
              <a:t> or </a:t>
            </a:r>
            <a:r>
              <a:rPr lang="en-GB" sz="2000" i="1" err="1">
                <a:solidFill>
                  <a:schemeClr val="tx1">
                    <a:lumMod val="75000"/>
                    <a:lumOff val="25000"/>
                  </a:schemeClr>
                </a:solidFill>
                <a:latin typeface="Calibri"/>
                <a:ea typeface="Calibri"/>
                <a:cs typeface="Calibri"/>
              </a:rPr>
              <a:t>takyng</a:t>
            </a:r>
            <a:r>
              <a:rPr lang="en-GB" sz="2000" i="1">
                <a:solidFill>
                  <a:schemeClr val="tx1">
                    <a:lumMod val="75000"/>
                    <a:lumOff val="25000"/>
                  </a:schemeClr>
                </a:solidFill>
                <a:latin typeface="Calibri"/>
                <a:ea typeface="Calibri"/>
                <a:cs typeface="Calibri"/>
              </a:rPr>
              <a:t> to </a:t>
            </a:r>
            <a:r>
              <a:rPr lang="en-GB" sz="2000" i="1" err="1">
                <a:solidFill>
                  <a:schemeClr val="tx1">
                    <a:lumMod val="75000"/>
                    <a:lumOff val="25000"/>
                  </a:schemeClr>
                </a:solidFill>
                <a:latin typeface="Calibri"/>
                <a:ea typeface="Calibri"/>
                <a:cs typeface="Calibri"/>
              </a:rPr>
              <a:t>oure</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werkes</a:t>
            </a:r>
            <a:r>
              <a:rPr lang="en-GB" sz="2000" i="1">
                <a:solidFill>
                  <a:schemeClr val="tx1">
                    <a:lumMod val="75000"/>
                    <a:lumOff val="25000"/>
                  </a:schemeClr>
                </a:solidFill>
                <a:latin typeface="Calibri"/>
                <a:ea typeface="Calibri"/>
                <a:cs typeface="Calibri"/>
              </a:rPr>
              <a:t> or others in any wise as ye </a:t>
            </a:r>
            <a:r>
              <a:rPr lang="en-GB" sz="2000" i="1" err="1">
                <a:solidFill>
                  <a:schemeClr val="tx1">
                    <a:lumMod val="75000"/>
                    <a:lumOff val="25000"/>
                  </a:schemeClr>
                </a:solidFill>
                <a:latin typeface="Calibri"/>
                <a:ea typeface="Calibri"/>
                <a:cs typeface="Calibri"/>
              </a:rPr>
              <a:t>wolle</a:t>
            </a:r>
            <a:r>
              <a:rPr lang="en-GB" sz="2000" i="1">
                <a:solidFill>
                  <a:schemeClr val="tx1">
                    <a:lumMod val="75000"/>
                    <a:lumOff val="25000"/>
                  </a:schemeClr>
                </a:solidFill>
                <a:latin typeface="Calibri"/>
                <a:ea typeface="Calibri"/>
                <a:cs typeface="Calibri"/>
              </a:rPr>
              <a:t> </a:t>
            </a:r>
            <a:r>
              <a:rPr lang="en-GB" sz="2000" i="1" err="1">
                <a:solidFill>
                  <a:schemeClr val="tx1">
                    <a:lumMod val="75000"/>
                    <a:lumOff val="25000"/>
                  </a:schemeClr>
                </a:solidFill>
                <a:latin typeface="Calibri"/>
                <a:ea typeface="Calibri"/>
                <a:cs typeface="Calibri"/>
              </a:rPr>
              <a:t>advoide</a:t>
            </a:r>
            <a:r>
              <a:rPr lang="en-GB" sz="2000" i="1">
                <a:solidFill>
                  <a:schemeClr val="tx1">
                    <a:lumMod val="75000"/>
                    <a:lumOff val="25000"/>
                  </a:schemeClr>
                </a:solidFill>
                <a:latin typeface="Calibri"/>
                <a:ea typeface="Calibri"/>
                <a:cs typeface="Calibri"/>
              </a:rPr>
              <a:t> our displeasure </a:t>
            </a:r>
          </a:p>
          <a:p>
            <a:endParaRPr lang="en-GB" sz="2000" i="1">
              <a:solidFill>
                <a:schemeClr val="tx1">
                  <a:lumMod val="75000"/>
                  <a:lumOff val="25000"/>
                </a:schemeClr>
              </a:solidFill>
            </a:endParaRPr>
          </a:p>
          <a:p>
            <a:endParaRPr lang="en-GB" sz="2000" i="1">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86AF9554-5407-BEDE-0F45-CA969839834C}"/>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0C21C464-79B2-6A45-D6AC-FDFDB500EE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5D3FE469-08CE-C3A6-370B-6373A95FA1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7AB622E2-226F-FE2D-544A-B012C23307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BCB5DDAB-8DAE-34AB-28ED-7257CB6FF9D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163077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3BB8E9B-2889-E6F0-D75A-381AFB4462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31638E-FA7C-686F-BD30-19F98A2FA190}"/>
              </a:ext>
            </a:extLst>
          </p:cNvPr>
          <p:cNvSpPr>
            <a:spLocks noGrp="1"/>
          </p:cNvSpPr>
          <p:nvPr>
            <p:ph type="body" sz="quarter" idx="11"/>
          </p:nvPr>
        </p:nvSpPr>
        <p:spPr>
          <a:xfrm>
            <a:off x="737744" y="428121"/>
            <a:ext cx="10968603" cy="690154"/>
          </a:xfrm>
        </p:spPr>
        <p:txBody>
          <a:bodyPr/>
          <a:lstStyle/>
          <a:p>
            <a:pPr algn="ctr"/>
            <a:r>
              <a:rPr lang="en-GB" b="1">
                <a:solidFill>
                  <a:srgbClr val="8E2B25"/>
                </a:solidFill>
                <a:latin typeface="Calibri"/>
                <a:ea typeface="Calibri"/>
                <a:cs typeface="Calibri"/>
              </a:rPr>
              <a:t>St Mary’s Abbey, York</a:t>
            </a:r>
            <a:endParaRPr lang="en-US"/>
          </a:p>
        </p:txBody>
      </p:sp>
      <p:pic>
        <p:nvPicPr>
          <p:cNvPr id="4" name="Picture 3" descr="A painting of a castle&#10;&#10;AI-generated content may be incorrect.">
            <a:extLst>
              <a:ext uri="{FF2B5EF4-FFF2-40B4-BE49-F238E27FC236}">
                <a16:creationId xmlns:a16="http://schemas.microsoft.com/office/drawing/2014/main" id="{0D3E47BC-81F9-1960-6694-3CBA786EF877}"/>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01EDBBB-F9E3-E3AD-FC20-B6208F79DC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8F5812DA-0327-EB22-CC32-B0FD9ABB9D9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86E48F09-CD1F-54BB-9C0D-C2B2C09129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4E62397C-4E85-EE18-C136-B06145BBEA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Content Placeholder 4" descr="Picture">
            <a:extLst>
              <a:ext uri="{FF2B5EF4-FFF2-40B4-BE49-F238E27FC236}">
                <a16:creationId xmlns:a16="http://schemas.microsoft.com/office/drawing/2014/main" id="{0D78E39B-3C63-8C14-BD66-1827C56B4574}"/>
              </a:ext>
            </a:extLst>
          </p:cNvPr>
          <p:cNvPicPr>
            <a:picLocks noChangeAspect="1"/>
          </p:cNvPicPr>
          <p:nvPr/>
        </p:nvPicPr>
        <p:blipFill>
          <a:blip r:embed="rId8"/>
          <a:stretch>
            <a:fillRect/>
          </a:stretch>
        </p:blipFill>
        <p:spPr>
          <a:xfrm>
            <a:off x="685192" y="1518671"/>
            <a:ext cx="6512412" cy="4161838"/>
          </a:xfrm>
          <a:prstGeom prst="rect">
            <a:avLst/>
          </a:prstGeom>
        </p:spPr>
      </p:pic>
      <p:pic>
        <p:nvPicPr>
          <p:cNvPr id="11" name="Content Placeholder 4" descr="Picture">
            <a:extLst>
              <a:ext uri="{FF2B5EF4-FFF2-40B4-BE49-F238E27FC236}">
                <a16:creationId xmlns:a16="http://schemas.microsoft.com/office/drawing/2014/main" id="{FE539E5C-8686-A6A1-4D43-77BC7597B54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291083" y="1105071"/>
            <a:ext cx="3742803" cy="4982957"/>
          </a:xfrm>
          <a:prstGeom prst="rect">
            <a:avLst/>
          </a:prstGeom>
        </p:spPr>
      </p:pic>
    </p:spTree>
    <p:extLst>
      <p:ext uri="{BB962C8B-B14F-4D97-AF65-F5344CB8AC3E}">
        <p14:creationId xmlns:p14="http://schemas.microsoft.com/office/powerpoint/2010/main" val="56870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87BA89-AE97-FB1D-2E41-4DC55569F7A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C4926F4-751B-D748-8945-DCD2C429F070}"/>
              </a:ext>
            </a:extLst>
          </p:cNvPr>
          <p:cNvSpPr>
            <a:spLocks noGrp="1"/>
          </p:cNvSpPr>
          <p:nvPr>
            <p:ph type="title"/>
          </p:nvPr>
        </p:nvSpPr>
        <p:spPr/>
        <p:txBody>
          <a:bodyPr/>
          <a:lstStyle/>
          <a:p>
            <a:pPr algn="ctr"/>
            <a:r>
              <a:rPr lang="en-GB" b="1">
                <a:solidFill>
                  <a:srgbClr val="8E2B25"/>
                </a:solidFill>
                <a:latin typeface="Calibri"/>
                <a:ea typeface="Calibri"/>
                <a:cs typeface="Calibri"/>
              </a:rPr>
              <a:t>GROUP ACTIVITY 3</a:t>
            </a:r>
          </a:p>
        </p:txBody>
      </p:sp>
      <p:sp>
        <p:nvSpPr>
          <p:cNvPr id="10" name="Text Placeholder 9">
            <a:extLst>
              <a:ext uri="{FF2B5EF4-FFF2-40B4-BE49-F238E27FC236}">
                <a16:creationId xmlns:a16="http://schemas.microsoft.com/office/drawing/2014/main" id="{BF20A7E9-4E46-AE03-AEDF-D86CB48F54EF}"/>
              </a:ext>
            </a:extLst>
          </p:cNvPr>
          <p:cNvSpPr>
            <a:spLocks noGrp="1"/>
          </p:cNvSpPr>
          <p:nvPr>
            <p:ph type="body" idx="1"/>
          </p:nvPr>
        </p:nvSpPr>
        <p:spPr/>
        <p:txBody>
          <a:bodyPr vert="horz" lIns="91440" tIns="45720" rIns="91440" bIns="45720" rtlCol="0" anchor="t">
            <a:noAutofit/>
          </a:bodyPr>
          <a:lstStyle/>
          <a:p>
            <a:pPr algn="ctr"/>
            <a:r>
              <a:rPr lang="en-GB">
                <a:latin typeface="Calibri"/>
                <a:ea typeface="Calibri"/>
                <a:cs typeface="Calibri"/>
              </a:rPr>
              <a:t>People and place: Stories and role-play</a:t>
            </a:r>
          </a:p>
        </p:txBody>
      </p:sp>
      <p:pic>
        <p:nvPicPr>
          <p:cNvPr id="4" name="Picture 3" descr="A painting of a castle&#10;&#10;AI-generated content may be incorrect.">
            <a:extLst>
              <a:ext uri="{FF2B5EF4-FFF2-40B4-BE49-F238E27FC236}">
                <a16:creationId xmlns:a16="http://schemas.microsoft.com/office/drawing/2014/main" id="{DB5083D8-4E04-6DB7-2157-A798A283219D}"/>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B8B2C73B-4108-7AA3-B907-D3970B724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52C400F3-5066-B67B-DDEF-5ECFB4A54E3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6C689B47-6E76-77E2-2702-8826931D90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710118AC-D9A2-192B-4943-E03162F9AF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70008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1D24E3-4D53-AF1F-45DA-200ABD8CE6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E1FD50-351E-2571-A8C8-3568AD61278F}"/>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ACTIVITY 3: People and place: It’s 1534…</a:t>
            </a:r>
            <a:endParaRPr lang="en-US"/>
          </a:p>
        </p:txBody>
      </p:sp>
      <p:sp>
        <p:nvSpPr>
          <p:cNvPr id="3" name="Text Placeholder 2">
            <a:extLst>
              <a:ext uri="{FF2B5EF4-FFF2-40B4-BE49-F238E27FC236}">
                <a16:creationId xmlns:a16="http://schemas.microsoft.com/office/drawing/2014/main" id="{E8F0EFEF-0F87-040C-CC1C-1E02B4378E6D}"/>
              </a:ext>
            </a:extLst>
          </p:cNvPr>
          <p:cNvSpPr>
            <a:spLocks noGrp="1"/>
          </p:cNvSpPr>
          <p:nvPr>
            <p:ph type="body" sz="quarter" idx="12"/>
          </p:nvPr>
        </p:nvSpPr>
        <p:spPr>
          <a:xfrm>
            <a:off x="737744" y="1717497"/>
            <a:ext cx="10790202" cy="3926508"/>
          </a:xfrm>
        </p:spPr>
        <p:txBody>
          <a:bodyPr/>
          <a:lstStyle/>
          <a:p>
            <a:pPr algn="ctr"/>
            <a:r>
              <a:rPr lang="en-GB" sz="2300">
                <a:solidFill>
                  <a:schemeClr val="tx1">
                    <a:lumMod val="75000"/>
                    <a:lumOff val="25000"/>
                  </a:schemeClr>
                </a:solidFill>
                <a:latin typeface="Calibri"/>
                <a:ea typeface="Calibri"/>
                <a:cs typeface="Calibri"/>
              </a:rPr>
              <a:t>That June, Lee rode out, grey cloak snapping in the wind, a cold resolve hardening within him. He would assert his authority and reclaim the dignity of his office. The summer of 1534 saw him travelling from abbey to abbey, cloisters echoing with the sudden arrival of a man that many had thought only a name on paper. He interrogated monks, inspected ledgers, judged morals. Some welcomed him. Others plotted behind walls older than memory. Lee had entered a battlefield of silence, where loyalty to Rome ran deeper than the rivers and rebellion festered behind pious smiles.</a:t>
            </a:r>
            <a:endParaRPr lang="en-US"/>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He was no longer simply a bishop. He was a man at war – with his king, his Church and his soul.</a:t>
            </a: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0122B2E1-3FF3-045C-21CA-8C9C9653CF94}"/>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DADE5980-7528-BE1D-7051-1C13A76CAE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6A4FA209-2D10-A108-3E61-38D71086BCF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0FCC8D24-C900-EB5D-90EA-7EDCEF6B61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1584EB79-741A-CB12-B98F-A8145A1DFC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95514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509894-4451-7AAA-B112-C0D5878BA41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F7C2FE-22B3-967C-7287-4DCFEB8057E8}"/>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People and place: How can we link them?</a:t>
            </a:r>
            <a:endParaRPr lang="en-US"/>
          </a:p>
        </p:txBody>
      </p:sp>
      <p:sp>
        <p:nvSpPr>
          <p:cNvPr id="9" name="Text Placeholder 8">
            <a:extLst>
              <a:ext uri="{FF2B5EF4-FFF2-40B4-BE49-F238E27FC236}">
                <a16:creationId xmlns:a16="http://schemas.microsoft.com/office/drawing/2014/main" id="{D4C2BAA1-0C6C-3A60-2840-A8516622E28F}"/>
              </a:ext>
            </a:extLst>
          </p:cNvPr>
          <p:cNvSpPr>
            <a:spLocks noGrp="1"/>
          </p:cNvSpPr>
          <p:nvPr>
            <p:ph type="body" sz="quarter" idx="12"/>
          </p:nvPr>
        </p:nvSpPr>
        <p:spPr>
          <a:xfrm>
            <a:off x="642495" y="1717497"/>
            <a:ext cx="10884940" cy="3926508"/>
          </a:xfrm>
        </p:spPr>
        <p:txBody>
          <a:bodyPr/>
          <a:lstStyle/>
          <a:p>
            <a:pPr algn="ctr"/>
            <a:r>
              <a:rPr lang="en-GB">
                <a:solidFill>
                  <a:schemeClr val="tx1">
                    <a:lumMod val="75000"/>
                    <a:lumOff val="25000"/>
                  </a:schemeClr>
                </a:solidFill>
                <a:latin typeface="Calibri"/>
                <a:ea typeface="Calibri"/>
                <a:cs typeface="Calibri"/>
              </a:rPr>
              <a:t>In groups, take a card each. You each now have a different role. The announcement of the visit is provided.</a:t>
            </a:r>
            <a:br>
              <a:rPr lang="en-GB">
                <a:latin typeface="Calibri"/>
                <a:ea typeface="Calibri"/>
                <a:cs typeface="Calibri"/>
              </a:rPr>
            </a:br>
            <a:br>
              <a:rPr lang="en-GB">
                <a:latin typeface="Calibri"/>
                <a:ea typeface="Calibri"/>
                <a:cs typeface="Calibri"/>
              </a:rPr>
            </a:br>
            <a:r>
              <a:rPr lang="en-GB" b="1">
                <a:solidFill>
                  <a:schemeClr val="tx1">
                    <a:lumMod val="75000"/>
                    <a:lumOff val="25000"/>
                  </a:schemeClr>
                </a:solidFill>
                <a:latin typeface="Calibri"/>
                <a:ea typeface="Calibri"/>
                <a:cs typeface="Calibri"/>
              </a:rPr>
              <a:t>THINGS TO CONSIDER:</a:t>
            </a:r>
            <a:endParaRPr lang="en-US">
              <a:solidFill>
                <a:schemeClr val="tx1">
                  <a:lumMod val="75000"/>
                  <a:lumOff val="25000"/>
                </a:schemeClr>
              </a:solidFill>
              <a:cs typeface="Calibri"/>
            </a:endParaRPr>
          </a:p>
          <a:p>
            <a:pPr algn="ctr"/>
            <a:r>
              <a:rPr lang="en-GB">
                <a:solidFill>
                  <a:schemeClr val="tx1">
                    <a:lumMod val="75000"/>
                    <a:lumOff val="25000"/>
                  </a:schemeClr>
                </a:solidFill>
                <a:latin typeface="Calibri"/>
                <a:ea typeface="Calibri"/>
                <a:cs typeface="Calibri"/>
              </a:rPr>
              <a:t> </a:t>
            </a:r>
            <a:br>
              <a:rPr lang="en-GB">
                <a:latin typeface="Calibri"/>
                <a:ea typeface="Calibri"/>
                <a:cs typeface="Calibri"/>
              </a:rPr>
            </a:br>
            <a:r>
              <a:rPr lang="en-GB">
                <a:solidFill>
                  <a:schemeClr val="tx1">
                    <a:lumMod val="75000"/>
                    <a:lumOff val="25000"/>
                  </a:schemeClr>
                </a:solidFill>
                <a:latin typeface="Calibri"/>
                <a:ea typeface="Calibri"/>
                <a:cs typeface="Calibri"/>
              </a:rPr>
              <a:t>What would your character’s view of the Abbey of St Mary’s be in 1534?</a:t>
            </a:r>
            <a:endParaRPr lang="en-US">
              <a:solidFill>
                <a:schemeClr val="tx1">
                  <a:lumMod val="75000"/>
                  <a:lumOff val="25000"/>
                </a:schemeClr>
              </a:solidFill>
            </a:endParaRPr>
          </a:p>
          <a:p>
            <a:pPr algn="ctr"/>
            <a:endParaRPr lang="en-GB">
              <a:solidFill>
                <a:schemeClr val="tx1">
                  <a:lumMod val="75000"/>
                  <a:lumOff val="25000"/>
                </a:schemeClr>
              </a:solidFill>
              <a:latin typeface="Calibri"/>
              <a:ea typeface="Calibri"/>
              <a:cs typeface="Calibri"/>
            </a:endParaRPr>
          </a:p>
          <a:p>
            <a:pPr algn="ctr"/>
            <a:r>
              <a:rPr lang="en-GB">
                <a:solidFill>
                  <a:schemeClr val="tx1">
                    <a:lumMod val="75000"/>
                    <a:lumOff val="25000"/>
                  </a:schemeClr>
                </a:solidFill>
                <a:latin typeface="Calibri"/>
                <a:ea typeface="Calibri"/>
                <a:cs typeface="Calibri"/>
              </a:rPr>
              <a:t> Would you be a supporter or a critic of the Abbey at this stage and why?</a:t>
            </a:r>
          </a:p>
          <a:p>
            <a:endParaRPr lang="en-GB">
              <a:solidFill>
                <a:schemeClr val="tx1">
                  <a:lumMod val="75000"/>
                  <a:lumOff val="25000"/>
                </a:schemeClr>
              </a:solidFill>
            </a:endParaRPr>
          </a:p>
          <a:p>
            <a:endParaRPr lang="en-GB">
              <a:solidFill>
                <a:schemeClr val="tx1">
                  <a:lumMod val="75000"/>
                  <a:lumOff val="25000"/>
                </a:schemeClr>
              </a:solidFill>
            </a:endParaRPr>
          </a:p>
          <a:p>
            <a:endParaRPr lang="en-GB">
              <a:solidFill>
                <a:schemeClr val="tx1">
                  <a:lumMod val="75000"/>
                  <a:lumOff val="25000"/>
                </a:schemeClr>
              </a:solidFill>
            </a:endParaRPr>
          </a:p>
          <a:p>
            <a:endParaRPr lang="en-GB">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A84A6226-D8CC-E0DE-E164-D505A44FE22E}"/>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44B44143-03D0-4D38-0775-E56D9E973F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70EC5942-9222-4CA5-B17E-AD80F4FEAD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DAE7DD7-C1C8-DD99-A309-4EF093DCC6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0CAFB61A-F1DB-6A2C-4A75-EA5C827457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53546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5949"/>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1A1A88-C5BE-3AD0-D66E-900C378941F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4F8A999-F87D-B24B-EE8E-EFF9DA6943AF}"/>
              </a:ext>
            </a:extLst>
          </p:cNvPr>
          <p:cNvSpPr/>
          <p:nvPr/>
        </p:nvSpPr>
        <p:spPr>
          <a:xfrm>
            <a:off x="5342" y="721852"/>
            <a:ext cx="12192000" cy="1564640"/>
          </a:xfrm>
          <a:prstGeom prst="rect">
            <a:avLst/>
          </a:prstGeom>
          <a:solidFill>
            <a:schemeClr val="bg1">
              <a:lumMod val="95000"/>
            </a:schemeClr>
          </a:solidFill>
          <a:ln w="28575">
            <a:solidFill>
              <a:srgbClr val="8E2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487E66C0-E34D-1535-BF93-F216EC6D0116}"/>
              </a:ext>
            </a:extLst>
          </p:cNvPr>
          <p:cNvSpPr txBox="1">
            <a:spLocks/>
          </p:cNvSpPr>
          <p:nvPr/>
        </p:nvSpPr>
        <p:spPr>
          <a:xfrm>
            <a:off x="831850" y="1164195"/>
            <a:ext cx="10515600" cy="9041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rgbClr val="004070"/>
                </a:solidFill>
                <a:latin typeface="DM Serif Display"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8E2B25"/>
                </a:solidFill>
                <a:effectLst/>
                <a:uLnTx/>
                <a:uFillTx/>
                <a:latin typeface="Calibri"/>
                <a:ea typeface="Calibri"/>
                <a:cs typeface="Calibri"/>
              </a:rPr>
              <a:t>Enquiry 2</a:t>
            </a:r>
            <a:endParaRPr lang="en-GB" sz="3200" i="0" u="none" strike="noStrike" kern="1200" cap="none" spc="0" normalizeH="0" baseline="0" noProof="0">
              <a:ln>
                <a:noFill/>
              </a:ln>
              <a:solidFill>
                <a:srgbClr val="8E2B25"/>
              </a:solidFill>
              <a:effectLst/>
              <a:uLnTx/>
              <a:uFillTx/>
              <a:ea typeface="Calibri"/>
              <a:cs typeface="Calibri"/>
            </a:endParaRPr>
          </a:p>
        </p:txBody>
      </p:sp>
      <p:sp>
        <p:nvSpPr>
          <p:cNvPr id="2" name="Title 1">
            <a:extLst>
              <a:ext uri="{FF2B5EF4-FFF2-40B4-BE49-F238E27FC236}">
                <a16:creationId xmlns:a16="http://schemas.microsoft.com/office/drawing/2014/main" id="{44A495AD-1D9F-6465-222E-5636F3AA3054}"/>
              </a:ext>
            </a:extLst>
          </p:cNvPr>
          <p:cNvSpPr txBox="1">
            <a:spLocks/>
          </p:cNvSpPr>
          <p:nvPr/>
        </p:nvSpPr>
        <p:spPr>
          <a:xfrm>
            <a:off x="614972" y="2835533"/>
            <a:ext cx="10515600" cy="23050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rgbClr val="004070"/>
                </a:solidFill>
                <a:latin typeface="DM Serif Display"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rPr>
              <a:t>What was the impact of the Reformation on York?</a:t>
            </a:r>
            <a:endParaRPr lang="en-GB" sz="40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endParaRPr>
          </a:p>
        </p:txBody>
      </p:sp>
      <p:pic>
        <p:nvPicPr>
          <p:cNvPr id="4" name="Picture 3" descr="A black background with white text&#10;&#10;AI-generated content may be incorrect.">
            <a:extLst>
              <a:ext uri="{FF2B5EF4-FFF2-40B4-BE49-F238E27FC236}">
                <a16:creationId xmlns:a16="http://schemas.microsoft.com/office/drawing/2014/main" id="{D61CBA1E-C0AF-EFA5-7AA5-86CE8EB365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5" name="Graphic 4">
            <a:extLst>
              <a:ext uri="{FF2B5EF4-FFF2-40B4-BE49-F238E27FC236}">
                <a16:creationId xmlns:a16="http://schemas.microsoft.com/office/drawing/2014/main" id="{93AAF655-C808-CD31-B305-8C6B56645F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97006" y="6283781"/>
            <a:ext cx="1659609" cy="521200"/>
          </a:xfrm>
          <a:prstGeom prst="rect">
            <a:avLst/>
          </a:prstGeom>
        </p:spPr>
      </p:pic>
      <p:pic>
        <p:nvPicPr>
          <p:cNvPr id="6" name="Picture 5" descr="A black and white logo&#10;&#10;AI-generated content may be incorrect.">
            <a:extLst>
              <a:ext uri="{FF2B5EF4-FFF2-40B4-BE49-F238E27FC236}">
                <a16:creationId xmlns:a16="http://schemas.microsoft.com/office/drawing/2014/main" id="{563CEB9D-650B-70BF-9164-EF1A8AB648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E819DC5B-FD50-CFF9-8AFD-2FB636E934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91197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21D77E-F7F6-2CFC-3A26-4C17E10A51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9DD76B-9D81-63F2-34D6-E4429AC049CB}"/>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People and place: Characters</a:t>
            </a:r>
            <a:endParaRPr lang="en-US"/>
          </a:p>
        </p:txBody>
      </p:sp>
      <p:sp>
        <p:nvSpPr>
          <p:cNvPr id="9" name="Text Placeholder 8">
            <a:extLst>
              <a:ext uri="{FF2B5EF4-FFF2-40B4-BE49-F238E27FC236}">
                <a16:creationId xmlns:a16="http://schemas.microsoft.com/office/drawing/2014/main" id="{2A8AD302-3278-2270-276F-58EDF93F94FD}"/>
              </a:ext>
            </a:extLst>
          </p:cNvPr>
          <p:cNvSpPr>
            <a:spLocks noGrp="1"/>
          </p:cNvSpPr>
          <p:nvPr>
            <p:ph type="body" sz="quarter" idx="12"/>
          </p:nvPr>
        </p:nvSpPr>
        <p:spPr/>
        <p:txBody>
          <a:bodyPr/>
          <a:lstStyle/>
          <a:p>
            <a:pPr algn="ctr"/>
            <a:r>
              <a:rPr lang="en-GB" b="1">
                <a:solidFill>
                  <a:schemeClr val="tx1">
                    <a:lumMod val="75000"/>
                    <a:lumOff val="25000"/>
                  </a:schemeClr>
                </a:solidFill>
                <a:latin typeface="Calibri"/>
                <a:ea typeface="Calibri"/>
                <a:cs typeface="Calibri"/>
              </a:rPr>
              <a:t>Edward Lee:</a:t>
            </a:r>
            <a:r>
              <a:rPr lang="en-GB">
                <a:solidFill>
                  <a:schemeClr val="tx1">
                    <a:lumMod val="75000"/>
                    <a:lumOff val="25000"/>
                  </a:schemeClr>
                </a:solidFill>
                <a:latin typeface="Calibri"/>
                <a:ea typeface="Calibri"/>
                <a:cs typeface="Calibri"/>
              </a:rPr>
              <a:t> Archbishop of York</a:t>
            </a:r>
            <a:endParaRPr lang="en-US"/>
          </a:p>
          <a:p>
            <a:pPr algn="ctr"/>
            <a:endParaRPr lang="en-GB" b="1">
              <a:solidFill>
                <a:schemeClr val="tx1">
                  <a:lumMod val="75000"/>
                  <a:lumOff val="25000"/>
                </a:schemeClr>
              </a:solidFill>
              <a:latin typeface="Calibri"/>
              <a:ea typeface="Calibri"/>
              <a:cs typeface="Calibri"/>
            </a:endParaRPr>
          </a:p>
          <a:p>
            <a:pPr algn="ctr"/>
            <a:r>
              <a:rPr lang="en-GB" b="1">
                <a:solidFill>
                  <a:schemeClr val="tx1">
                    <a:lumMod val="75000"/>
                    <a:lumOff val="25000"/>
                  </a:schemeClr>
                </a:solidFill>
                <a:latin typeface="Calibri"/>
                <a:ea typeface="Calibri"/>
                <a:cs typeface="Calibri"/>
              </a:rPr>
              <a:t>William Thornton:</a:t>
            </a:r>
            <a:r>
              <a:rPr lang="en-GB">
                <a:solidFill>
                  <a:schemeClr val="tx1">
                    <a:lumMod val="75000"/>
                    <a:lumOff val="25000"/>
                  </a:schemeClr>
                </a:solidFill>
                <a:latin typeface="Calibri"/>
                <a:ea typeface="Calibri"/>
                <a:cs typeface="Calibri"/>
              </a:rPr>
              <a:t> Abbot of St Mary’s Abbey </a:t>
            </a:r>
          </a:p>
          <a:p>
            <a:pPr algn="ctr"/>
            <a:endParaRPr lang="en-GB" b="1">
              <a:solidFill>
                <a:schemeClr val="tx1">
                  <a:lumMod val="75000"/>
                  <a:lumOff val="25000"/>
                </a:schemeClr>
              </a:solidFill>
              <a:latin typeface="Calibri"/>
              <a:ea typeface="Calibri"/>
              <a:cs typeface="Calibri"/>
            </a:endParaRPr>
          </a:p>
          <a:p>
            <a:pPr algn="ctr"/>
            <a:r>
              <a:rPr lang="en-GB" b="1">
                <a:solidFill>
                  <a:schemeClr val="tx1">
                    <a:lumMod val="75000"/>
                    <a:lumOff val="25000"/>
                  </a:schemeClr>
                </a:solidFill>
                <a:latin typeface="Calibri"/>
                <a:ea typeface="Calibri"/>
                <a:cs typeface="Calibri"/>
              </a:rPr>
              <a:t>Thomas Howard:</a:t>
            </a:r>
            <a:r>
              <a:rPr lang="en-GB">
                <a:solidFill>
                  <a:schemeClr val="tx1">
                    <a:lumMod val="75000"/>
                    <a:lumOff val="25000"/>
                  </a:schemeClr>
                </a:solidFill>
                <a:latin typeface="Calibri"/>
                <a:ea typeface="Calibri"/>
                <a:cs typeface="Calibri"/>
              </a:rPr>
              <a:t> Duke of Norfolk, uncle to Anne Boleyn</a:t>
            </a:r>
          </a:p>
          <a:p>
            <a:endParaRPr lang="en-GB" b="1">
              <a:solidFill>
                <a:schemeClr val="tx1">
                  <a:lumMod val="75000"/>
                  <a:lumOff val="25000"/>
                </a:schemeClr>
              </a:solidFill>
            </a:endParaRPr>
          </a:p>
          <a:p>
            <a:endParaRPr lang="en-GB" b="1">
              <a:solidFill>
                <a:schemeClr val="tx1">
                  <a:lumMod val="75000"/>
                  <a:lumOff val="25000"/>
                </a:schemeClr>
              </a:solidFill>
            </a:endParaRPr>
          </a:p>
          <a:p>
            <a:endParaRPr lang="en-GB">
              <a:solidFill>
                <a:schemeClr val="tx1">
                  <a:lumMod val="75000"/>
                  <a:lumOff val="25000"/>
                </a:schemeClr>
              </a:solidFill>
            </a:endParaRPr>
          </a:p>
        </p:txBody>
      </p:sp>
      <p:sp>
        <p:nvSpPr>
          <p:cNvPr id="3" name="Text Placeholder 2">
            <a:extLst>
              <a:ext uri="{FF2B5EF4-FFF2-40B4-BE49-F238E27FC236}">
                <a16:creationId xmlns:a16="http://schemas.microsoft.com/office/drawing/2014/main" id="{0E4F1D0F-FC45-4B0A-B9DA-C97F8A2F98BF}"/>
              </a:ext>
            </a:extLst>
          </p:cNvPr>
          <p:cNvSpPr>
            <a:spLocks noGrp="1"/>
          </p:cNvSpPr>
          <p:nvPr>
            <p:ph type="body" sz="quarter" idx="13"/>
          </p:nvPr>
        </p:nvSpPr>
        <p:spPr>
          <a:xfrm>
            <a:off x="6212540" y="1681200"/>
            <a:ext cx="5724763" cy="3962226"/>
          </a:xfrm>
        </p:spPr>
        <p:txBody>
          <a:bodyPr/>
          <a:lstStyle/>
          <a:p>
            <a:pPr algn="ctr"/>
            <a:r>
              <a:rPr lang="en-GB" b="1">
                <a:solidFill>
                  <a:schemeClr val="tx1">
                    <a:lumMod val="75000"/>
                    <a:lumOff val="25000"/>
                  </a:schemeClr>
                </a:solidFill>
                <a:latin typeface="Calibri"/>
                <a:ea typeface="Calibri"/>
                <a:cs typeface="Calibri"/>
              </a:rPr>
              <a:t>Robert Aske:</a:t>
            </a:r>
            <a:r>
              <a:rPr lang="en-GB">
                <a:solidFill>
                  <a:schemeClr val="tx1">
                    <a:lumMod val="75000"/>
                    <a:lumOff val="25000"/>
                  </a:schemeClr>
                </a:solidFill>
                <a:latin typeface="Calibri"/>
                <a:ea typeface="Calibri"/>
                <a:cs typeface="Calibri"/>
              </a:rPr>
              <a:t> Lawyer and son of a fairly wealthy landowner in Yorkshire</a:t>
            </a:r>
            <a:endParaRPr lang="en-US">
              <a:solidFill>
                <a:schemeClr val="tx1">
                  <a:lumMod val="75000"/>
                  <a:lumOff val="25000"/>
                </a:schemeClr>
              </a:solidFill>
            </a:endParaRPr>
          </a:p>
          <a:p>
            <a:pPr algn="ctr"/>
            <a:endParaRPr lang="en-GB">
              <a:solidFill>
                <a:schemeClr val="tx1">
                  <a:lumMod val="75000"/>
                  <a:lumOff val="25000"/>
                </a:schemeClr>
              </a:solidFill>
              <a:latin typeface="Calibri"/>
              <a:ea typeface="Calibri"/>
              <a:cs typeface="Calibri"/>
            </a:endParaRPr>
          </a:p>
          <a:p>
            <a:pPr algn="ctr"/>
            <a:r>
              <a:rPr lang="en-GB" b="1">
                <a:solidFill>
                  <a:schemeClr val="tx1">
                    <a:lumMod val="75000"/>
                    <a:lumOff val="25000"/>
                  </a:schemeClr>
                </a:solidFill>
                <a:latin typeface="Calibri"/>
                <a:ea typeface="Calibri"/>
                <a:cs typeface="Calibri"/>
              </a:rPr>
              <a:t>Sarah Harkness:</a:t>
            </a:r>
            <a:r>
              <a:rPr lang="en-GB">
                <a:solidFill>
                  <a:schemeClr val="tx1">
                    <a:lumMod val="75000"/>
                    <a:lumOff val="25000"/>
                  </a:schemeClr>
                </a:solidFill>
                <a:latin typeface="Calibri"/>
                <a:ea typeface="Calibri"/>
                <a:cs typeface="Calibri"/>
              </a:rPr>
              <a:t> A poor widow living in the city of York</a:t>
            </a:r>
          </a:p>
          <a:p>
            <a:pPr algn="ctr"/>
            <a:endParaRPr lang="en-GB">
              <a:solidFill>
                <a:schemeClr val="tx1">
                  <a:lumMod val="75000"/>
                  <a:lumOff val="25000"/>
                </a:schemeClr>
              </a:solidFill>
              <a:latin typeface="Calibri"/>
              <a:ea typeface="Calibri"/>
              <a:cs typeface="Calibri"/>
            </a:endParaRPr>
          </a:p>
          <a:p>
            <a:pPr algn="ctr"/>
            <a:r>
              <a:rPr lang="en-GB" b="1">
                <a:solidFill>
                  <a:schemeClr val="tx1">
                    <a:lumMod val="75000"/>
                    <a:lumOff val="25000"/>
                  </a:schemeClr>
                </a:solidFill>
                <a:latin typeface="Calibri"/>
                <a:ea typeface="Calibri"/>
                <a:cs typeface="Calibri"/>
              </a:rPr>
              <a:t>John Pickering:</a:t>
            </a:r>
            <a:r>
              <a:rPr lang="en-GB">
                <a:solidFill>
                  <a:schemeClr val="tx1">
                    <a:lumMod val="75000"/>
                    <a:lumOff val="25000"/>
                  </a:schemeClr>
                </a:solidFill>
                <a:latin typeface="Calibri"/>
                <a:ea typeface="Calibri"/>
                <a:cs typeface="Calibri"/>
              </a:rPr>
              <a:t> from Bridlington in Yorkshire, a friar (a monk) but not at St Mary’s Abbey</a:t>
            </a:r>
          </a:p>
          <a:p>
            <a:endParaRPr lang="en-GB">
              <a:solidFill>
                <a:schemeClr val="tx1">
                  <a:lumMod val="75000"/>
                  <a:lumOff val="25000"/>
                </a:schemeClr>
              </a:solidFill>
            </a:endParaRPr>
          </a:p>
          <a:p>
            <a:endParaRPr lang="en-GB">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968EB1D5-EC03-8B4B-CA24-F26206D86969}"/>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D4F9EA66-16B3-4708-B736-08F3757EC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600AEC12-3CE1-19A8-B85A-DA0A5E2F9D0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ACB40EF5-57E5-D0B4-AC73-FC52122EFB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76F2BE35-8277-EAF7-F2BD-B7C7A1BB90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07474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FA5FC1-E057-0170-1164-31B7D0D0DF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138F1D-A497-7DF9-FA5F-D3713DE9C0E8}"/>
              </a:ext>
            </a:extLst>
          </p:cNvPr>
          <p:cNvSpPr>
            <a:spLocks noGrp="1"/>
          </p:cNvSpPr>
          <p:nvPr>
            <p:ph type="body" sz="quarter" idx="11"/>
          </p:nvPr>
        </p:nvSpPr>
        <p:spPr>
          <a:xfrm>
            <a:off x="351922" y="198125"/>
            <a:ext cx="11175513" cy="1133850"/>
          </a:xfrm>
        </p:spPr>
        <p:txBody>
          <a:bodyPr/>
          <a:lstStyle/>
          <a:p>
            <a:pPr algn="ctr"/>
            <a:r>
              <a:rPr lang="en-GB" b="1">
                <a:solidFill>
                  <a:srgbClr val="8E2B25"/>
                </a:solidFill>
                <a:latin typeface="Calibri"/>
                <a:ea typeface="Calibri"/>
                <a:cs typeface="Calibri"/>
              </a:rPr>
              <a:t>People and place: How can we link them?</a:t>
            </a:r>
            <a:endParaRPr lang="en-US"/>
          </a:p>
        </p:txBody>
      </p:sp>
      <p:sp>
        <p:nvSpPr>
          <p:cNvPr id="3" name="Text Placeholder 2">
            <a:extLst>
              <a:ext uri="{FF2B5EF4-FFF2-40B4-BE49-F238E27FC236}">
                <a16:creationId xmlns:a16="http://schemas.microsoft.com/office/drawing/2014/main" id="{892A4AC8-EE47-96E1-8F21-0F7C073EB64B}"/>
              </a:ext>
            </a:extLst>
          </p:cNvPr>
          <p:cNvSpPr>
            <a:spLocks noGrp="1"/>
          </p:cNvSpPr>
          <p:nvPr>
            <p:ph type="body" sz="quarter" idx="12"/>
          </p:nvPr>
        </p:nvSpPr>
        <p:spPr>
          <a:xfrm>
            <a:off x="236177" y="1054819"/>
            <a:ext cx="11736972" cy="4589186"/>
          </a:xfrm>
        </p:spPr>
        <p:txBody>
          <a:bodyPr/>
          <a:lstStyle/>
          <a:p>
            <a:pPr algn="ctr"/>
            <a:r>
              <a:rPr lang="en-GB" sz="2300" i="1">
                <a:solidFill>
                  <a:schemeClr val="tx1">
                    <a:lumMod val="75000"/>
                    <a:lumOff val="25000"/>
                  </a:schemeClr>
                </a:solidFill>
                <a:latin typeface="Calibri"/>
                <a:ea typeface="Calibri"/>
                <a:cs typeface="Calibri"/>
              </a:rPr>
              <a:t>Translated from the Latin, this is part of the letter sent by </a:t>
            </a:r>
            <a:r>
              <a:rPr lang="en-GB" sz="2300" b="1" i="1">
                <a:solidFill>
                  <a:schemeClr val="tx1">
                    <a:lumMod val="75000"/>
                    <a:lumOff val="25000"/>
                  </a:schemeClr>
                </a:solidFill>
                <a:latin typeface="Calibri"/>
                <a:ea typeface="Calibri"/>
                <a:cs typeface="Calibri"/>
              </a:rPr>
              <a:t>Edward Lee</a:t>
            </a:r>
            <a:r>
              <a:rPr lang="en-GB" sz="2300" i="1">
                <a:solidFill>
                  <a:schemeClr val="tx1">
                    <a:lumMod val="75000"/>
                    <a:lumOff val="25000"/>
                  </a:schemeClr>
                </a:solidFill>
                <a:latin typeface="Calibri"/>
                <a:ea typeface="Calibri"/>
                <a:cs typeface="Calibri"/>
              </a:rPr>
              <a:t>, Archbishop of York, to the monastery of St Mary’s, York on 1 September 1534, announcing his planned visitation:</a:t>
            </a:r>
            <a:endParaRPr lang="en-GB" sz="2300">
              <a:solidFill>
                <a:schemeClr val="tx1">
                  <a:lumMod val="75000"/>
                  <a:lumOff val="25000"/>
                </a:schemeClr>
              </a:solidFill>
              <a:latin typeface="Calibri"/>
              <a:ea typeface="Calibri"/>
              <a:cs typeface="Calibri"/>
            </a:endParaRPr>
          </a:p>
          <a:p>
            <a:pPr algn="ctr"/>
            <a:br>
              <a:rPr lang="en-GB" sz="2300">
                <a:latin typeface="Calibri"/>
                <a:ea typeface="Calibri"/>
                <a:cs typeface="Calibri"/>
              </a:rPr>
            </a:br>
            <a:r>
              <a:rPr lang="en-GB" sz="2300">
                <a:latin typeface="Calibri"/>
                <a:ea typeface="Calibri"/>
                <a:cs typeface="Calibri"/>
              </a:rPr>
              <a:t>Because we intend, by the grace of God, on Thursday, namely the seventeenth day of the present month of September, to visit you in the chapter of your said monastery, for the correction of your souls, and to exercise the office of visitation among you with pious affections, we enjoin and command you by the terms of the present, and also… summon you, that you, all and each, on the said day and place, appear before us, or our commissioners... to undergo and receive our office of visitation and our salutary warnings, corrections and injunctions, with due and marked reverence, from which the Most High may produce fruit, which, as we piously desire, may benefit you to your salvation. Moreover, you shall inform your confreres [brother monks], now absent, if there be any… that on the said day and place they will attend with you, and will do and receive according to the quality of the aforesaid what justice will suggest.</a:t>
            </a:r>
            <a:endParaRPr lang="en-GB" sz="2300">
              <a:solidFill>
                <a:schemeClr val="tx1">
                  <a:lumMod val="75000"/>
                  <a:lumOff val="25000"/>
                </a:schemeClr>
              </a:solidFill>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A8BED5ED-BF85-FC16-5CBA-2FE9736A590B}"/>
              </a:ext>
            </a:extLst>
          </p:cNvPr>
          <p:cNvPicPr>
            <a:picLocks noChangeAspect="1"/>
          </p:cNvPicPr>
          <p:nvPr/>
        </p:nvPicPr>
        <p:blipFill>
          <a:blip r:embed="rId2"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8D066F81-6073-CB1F-473C-AA891EEE5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5F6B787A-9D9E-186B-3792-E80CB4C181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91D4417E-3996-FBD6-3165-8F0698B3C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30D7C9A7-E10C-C962-8334-B1FE8ADE80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98242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C50B7C-334F-2EBA-A470-22006267B7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DD39CC-9115-D7C4-6DC2-D7EA20F85628}"/>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People and place: Discuss (in character)</a:t>
            </a:r>
            <a:endParaRPr lang="en-US"/>
          </a:p>
        </p:txBody>
      </p:sp>
      <p:sp>
        <p:nvSpPr>
          <p:cNvPr id="3" name="Text Placeholder 2">
            <a:extLst>
              <a:ext uri="{FF2B5EF4-FFF2-40B4-BE49-F238E27FC236}">
                <a16:creationId xmlns:a16="http://schemas.microsoft.com/office/drawing/2014/main" id="{1B1D6ED1-A4FF-472E-297C-88187F71829A}"/>
              </a:ext>
            </a:extLst>
          </p:cNvPr>
          <p:cNvSpPr>
            <a:spLocks noGrp="1"/>
          </p:cNvSpPr>
          <p:nvPr>
            <p:ph type="body" sz="quarter" idx="12"/>
          </p:nvPr>
        </p:nvSpPr>
        <p:spPr>
          <a:xfrm>
            <a:off x="737744" y="1681779"/>
            <a:ext cx="10290140" cy="3962226"/>
          </a:xfrm>
        </p:spPr>
        <p:txBody>
          <a:bodyPr/>
          <a:lstStyle/>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Introduce yourself.</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In 1534, what is your opinion of the Abbey of St Mary’s in York?</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You know that Archbishop Lee is coming to York to carry out visitations (inspections) of the different religious institutions. What are your views on this?</a:t>
            </a:r>
          </a:p>
          <a:p>
            <a:endParaRPr lang="en-GB" sz="2300" i="1">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C6791B90-BA1D-5A3A-E7A9-86B01656F789}"/>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9CA870B0-29B0-2973-7C9E-750D8230E5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4133DF3A-1A4E-0024-8E78-A517AD2C64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3AA33461-B5CF-885B-70AE-9DF954A054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1C694CC8-E610-554F-D106-B3C072A235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07413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483261-B4D6-E7A6-948C-7ADC1E9FA3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9EE90A-CD11-3A49-3163-CA7FD01C53B2}"/>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People and place: Lee’s visitation of September 1534 and injunctions of 1535</a:t>
            </a:r>
            <a:endParaRPr lang="en-GB" sz="2300" b="1">
              <a:solidFill>
                <a:schemeClr val="tx1">
                  <a:lumMod val="75000"/>
                  <a:lumOff val="25000"/>
                </a:schemeClr>
              </a:solidFill>
              <a:latin typeface="Calibri"/>
              <a:ea typeface="Calibri"/>
              <a:cs typeface="Calibri"/>
            </a:endParaRPr>
          </a:p>
          <a:p>
            <a:endParaRPr lang="en-GB">
              <a:solidFill>
                <a:srgbClr val="8E2B25"/>
              </a:solidFill>
            </a:endParaRPr>
          </a:p>
        </p:txBody>
      </p:sp>
      <p:sp>
        <p:nvSpPr>
          <p:cNvPr id="3" name="Text Placeholder 2">
            <a:extLst>
              <a:ext uri="{FF2B5EF4-FFF2-40B4-BE49-F238E27FC236}">
                <a16:creationId xmlns:a16="http://schemas.microsoft.com/office/drawing/2014/main" id="{C592319C-FDCC-761D-A6A6-575A7C4B593E}"/>
              </a:ext>
            </a:extLst>
          </p:cNvPr>
          <p:cNvSpPr>
            <a:spLocks noGrp="1"/>
          </p:cNvSpPr>
          <p:nvPr>
            <p:ph type="body" sz="quarter" idx="12"/>
          </p:nvPr>
        </p:nvSpPr>
        <p:spPr>
          <a:xfrm>
            <a:off x="737743" y="1715396"/>
            <a:ext cx="10705089" cy="3928609"/>
          </a:xfrm>
        </p:spPr>
        <p:txBody>
          <a:bodyPr/>
          <a:lstStyle/>
          <a:p>
            <a:endParaRPr lang="en-GB" sz="2300">
              <a:solidFill>
                <a:schemeClr val="tx1">
                  <a:lumMod val="75000"/>
                  <a:lumOff val="25000"/>
                </a:schemeClr>
              </a:solidFill>
            </a:endParaRPr>
          </a:p>
          <a:p>
            <a:pPr algn="ctr"/>
            <a:r>
              <a:rPr lang="en-GB" sz="2300">
                <a:solidFill>
                  <a:schemeClr val="tx1">
                    <a:lumMod val="75000"/>
                    <a:lumOff val="25000"/>
                  </a:schemeClr>
                </a:solidFill>
                <a:latin typeface="Calibri"/>
                <a:ea typeface="Calibri"/>
                <a:cs typeface="Calibri"/>
              </a:rPr>
              <a:t>Lee visited the monasteries in his diocese, carrying out inspections (‘visitations’) to check the morality and behaviour of the monks. </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This was a very different approach from his predecessor, Cardinal Wolsey, who had rarely visited York.</a:t>
            </a:r>
          </a:p>
          <a:p>
            <a:pPr algn="ctr"/>
            <a:endParaRPr lang="en-GB" sz="2300">
              <a:solidFill>
                <a:schemeClr val="tx1">
                  <a:lumMod val="75000"/>
                  <a:lumOff val="25000"/>
                </a:schemeClr>
              </a:solidFill>
              <a:latin typeface="Calibri"/>
              <a:ea typeface="Calibri"/>
              <a:cs typeface="Calibri"/>
            </a:endParaRPr>
          </a:p>
          <a:p>
            <a:pPr algn="ctr"/>
            <a:r>
              <a:rPr lang="en-GB" sz="2300" b="1">
                <a:solidFill>
                  <a:schemeClr val="tx1">
                    <a:lumMod val="75000"/>
                    <a:lumOff val="25000"/>
                  </a:schemeClr>
                </a:solidFill>
                <a:latin typeface="Calibri"/>
                <a:ea typeface="Calibri"/>
                <a:cs typeface="Calibri"/>
              </a:rPr>
              <a:t>Why was Lee visiting? Was this the ‘pre-Ofsted’ health check?!</a:t>
            </a:r>
          </a:p>
        </p:txBody>
      </p:sp>
      <p:pic>
        <p:nvPicPr>
          <p:cNvPr id="4" name="Picture 3" descr="A painting of a castle&#10;&#10;AI-generated content may be incorrect.">
            <a:extLst>
              <a:ext uri="{FF2B5EF4-FFF2-40B4-BE49-F238E27FC236}">
                <a16:creationId xmlns:a16="http://schemas.microsoft.com/office/drawing/2014/main" id="{F0C21544-E6EA-3802-C1D5-139AA51E360D}"/>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47EE45E1-E577-143F-A750-58D8F1F364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78150527-A06E-AF73-7054-F51A0AD8D7A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F3392820-4631-19CD-8794-46A458AA19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D7ECF9EB-FAD6-BE1A-7E13-8E74BFB783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00776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99ECA53-DFD6-61CD-5C4E-39CFFE880B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E84F908-1D56-899A-BFC2-D3F54177AD61}"/>
              </a:ext>
            </a:extLst>
          </p:cNvPr>
          <p:cNvSpPr>
            <a:spLocks noGrp="1"/>
          </p:cNvSpPr>
          <p:nvPr>
            <p:ph type="body" sz="quarter" idx="11"/>
          </p:nvPr>
        </p:nvSpPr>
        <p:spPr/>
        <p:txBody>
          <a:bodyPr/>
          <a:lstStyle/>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sp>
        <p:nvSpPr>
          <p:cNvPr id="2" name="Text Placeholder 1">
            <a:extLst>
              <a:ext uri="{FF2B5EF4-FFF2-40B4-BE49-F238E27FC236}">
                <a16:creationId xmlns:a16="http://schemas.microsoft.com/office/drawing/2014/main" id="{E42AD23C-5790-FB77-F1B1-A005B09F172A}"/>
              </a:ext>
            </a:extLst>
          </p:cNvPr>
          <p:cNvSpPr>
            <a:spLocks noGrp="1"/>
          </p:cNvSpPr>
          <p:nvPr>
            <p:ph type="body" sz="quarter" idx="12"/>
          </p:nvPr>
        </p:nvSpPr>
        <p:spPr>
          <a:xfrm>
            <a:off x="641289" y="2173703"/>
            <a:ext cx="5367106" cy="3470302"/>
          </a:xfrm>
        </p:spPr>
        <p:txBody>
          <a:bodyPr/>
          <a:lstStyle/>
          <a:p>
            <a:pPr algn="ctr">
              <a:spcBef>
                <a:spcPts val="1000"/>
              </a:spcBef>
            </a:pPr>
            <a:r>
              <a:rPr lang="en-GB" sz="2300">
                <a:solidFill>
                  <a:schemeClr val="tx1">
                    <a:lumMod val="75000"/>
                    <a:lumOff val="25000"/>
                  </a:schemeClr>
                </a:solidFill>
                <a:latin typeface="Calibri"/>
                <a:ea typeface="Calibri"/>
                <a:cs typeface="Calibri"/>
              </a:rPr>
              <a:t>This requires all clergy to take an oath accepting Henry VIII as Head of the Church of England. Lee takes the oath, but the Imperial Ambassador, Eustace Chapuys, comments in a letter to the Spanish king that, like the Bishop of Winchester, Lee is uneasy in his conscience.</a:t>
            </a:r>
            <a:endParaRPr lang="en-US" sz="2300">
              <a:solidFill>
                <a:schemeClr val="tx1">
                  <a:lumMod val="75000"/>
                  <a:lumOff val="25000"/>
                </a:schemeClr>
              </a:solidFill>
              <a:latin typeface="Calibri"/>
              <a:ea typeface="Calibri"/>
              <a:cs typeface="Calibri"/>
            </a:endParaRPr>
          </a:p>
          <a:p>
            <a:endParaRPr lang="en-US"/>
          </a:p>
        </p:txBody>
      </p:sp>
      <p:sp>
        <p:nvSpPr>
          <p:cNvPr id="9" name="Text Placeholder 8">
            <a:extLst>
              <a:ext uri="{FF2B5EF4-FFF2-40B4-BE49-F238E27FC236}">
                <a16:creationId xmlns:a16="http://schemas.microsoft.com/office/drawing/2014/main" id="{A2151B79-2F1A-9F5B-8996-3E0F06572ED3}"/>
              </a:ext>
            </a:extLst>
          </p:cNvPr>
          <p:cNvSpPr>
            <a:spLocks noGrp="1"/>
          </p:cNvSpPr>
          <p:nvPr>
            <p:ph type="body" sz="quarter" idx="13"/>
          </p:nvPr>
        </p:nvSpPr>
        <p:spPr>
          <a:xfrm>
            <a:off x="338390" y="340465"/>
            <a:ext cx="6424134" cy="1251822"/>
          </a:xfrm>
        </p:spPr>
        <p:txBody>
          <a:bodyPr/>
          <a:lstStyle/>
          <a:p>
            <a:pPr algn="ctr"/>
            <a:r>
              <a:rPr lang="en-GB" sz="4000" b="1">
                <a:solidFill>
                  <a:srgbClr val="8E2B25"/>
                </a:solidFill>
                <a:latin typeface="Calibri"/>
                <a:ea typeface="Calibri"/>
                <a:cs typeface="Calibri"/>
              </a:rPr>
              <a:t>November 1534: Act of Supremacy</a:t>
            </a:r>
            <a:endParaRPr lang="en-GB" sz="2300" b="1">
              <a:solidFill>
                <a:schemeClr val="tx1">
                  <a:lumMod val="75000"/>
                  <a:lumOff val="25000"/>
                </a:schemeClr>
              </a:solidFill>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8F1EBA55-458D-9513-C946-2262C8C17EC6}"/>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5EE7335D-DD51-2B2D-1002-3B42E7B266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2C1FD16A-EA29-4E93-370B-6783961292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11B4EC87-5429-4943-D6D6-CCAFD87084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5CCC97E4-8D0D-C3F2-A1CC-B404FEF65F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12" name="TextBox 11">
            <a:extLst>
              <a:ext uri="{FF2B5EF4-FFF2-40B4-BE49-F238E27FC236}">
                <a16:creationId xmlns:a16="http://schemas.microsoft.com/office/drawing/2014/main" id="{A41B366E-F230-0D3A-BCBA-12415C0E25B9}"/>
              </a:ext>
            </a:extLst>
          </p:cNvPr>
          <p:cNvSpPr txBox="1"/>
          <p:nvPr/>
        </p:nvSpPr>
        <p:spPr>
          <a:xfrm>
            <a:off x="6872035" y="5349212"/>
            <a:ext cx="39981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latin typeface="Calibri"/>
                <a:ea typeface="Calibri"/>
                <a:cs typeface="Calibri"/>
              </a:rPr>
              <a:t>Henry VIII suppressing the Pope, taken from John Foxe’s </a:t>
            </a:r>
            <a:r>
              <a:rPr lang="en-US" sz="1600">
                <a:latin typeface="Calibri"/>
                <a:ea typeface="Calibri"/>
                <a:cs typeface="Calibri"/>
              </a:rPr>
              <a:t>Book of Martyrs</a:t>
            </a:r>
            <a:endParaRPr lang="en-US" sz="1600" i="1">
              <a:ea typeface="Calibri"/>
              <a:cs typeface="Calibri"/>
            </a:endParaRPr>
          </a:p>
        </p:txBody>
      </p:sp>
      <p:pic>
        <p:nvPicPr>
          <p:cNvPr id="14" name="Picture 13" descr="A drawing of a person being held by a crowd of people&#10;&#10;AI-generated content may be incorrect.">
            <a:extLst>
              <a:ext uri="{FF2B5EF4-FFF2-40B4-BE49-F238E27FC236}">
                <a16:creationId xmlns:a16="http://schemas.microsoft.com/office/drawing/2014/main" id="{A5F1FE57-E0EF-39A0-9F60-76268EE7AD6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53024" y="1337094"/>
            <a:ext cx="3606859" cy="3795623"/>
          </a:xfrm>
          <a:prstGeom prst="rect">
            <a:avLst/>
          </a:prstGeom>
        </p:spPr>
      </p:pic>
    </p:spTree>
    <p:extLst>
      <p:ext uri="{BB962C8B-B14F-4D97-AF65-F5344CB8AC3E}">
        <p14:creationId xmlns:p14="http://schemas.microsoft.com/office/powerpoint/2010/main" val="222419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C2E03A0-8BE1-052A-7554-2F132A8B6F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EA72CA-6C32-A3E8-5F40-7B5EEFB9AD43}"/>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People and place: Edward Lee</a:t>
            </a:r>
            <a:endParaRPr lang="en-US"/>
          </a:p>
        </p:txBody>
      </p:sp>
      <p:sp>
        <p:nvSpPr>
          <p:cNvPr id="3" name="Text Placeholder 2">
            <a:extLst>
              <a:ext uri="{FF2B5EF4-FFF2-40B4-BE49-F238E27FC236}">
                <a16:creationId xmlns:a16="http://schemas.microsoft.com/office/drawing/2014/main" id="{FA554578-F2D5-C1E7-195C-F32B9546E9C7}"/>
              </a:ext>
            </a:extLst>
          </p:cNvPr>
          <p:cNvSpPr>
            <a:spLocks noGrp="1"/>
          </p:cNvSpPr>
          <p:nvPr>
            <p:ph type="body" sz="quarter" idx="12"/>
          </p:nvPr>
        </p:nvSpPr>
        <p:spPr>
          <a:xfrm>
            <a:off x="737743" y="1681779"/>
            <a:ext cx="10548207" cy="3962226"/>
          </a:xfrm>
        </p:spPr>
        <p:txBody>
          <a:bodyPr/>
          <a:lstStyle/>
          <a:p>
            <a:pPr algn="ctr"/>
            <a:r>
              <a:rPr lang="en-GB" sz="2300" b="1">
                <a:solidFill>
                  <a:schemeClr val="tx1">
                    <a:lumMod val="75000"/>
                    <a:lumOff val="25000"/>
                  </a:schemeClr>
                </a:solidFill>
                <a:latin typeface="Calibri"/>
                <a:ea typeface="Calibri"/>
                <a:cs typeface="Calibri"/>
              </a:rPr>
              <a:t>READ</a:t>
            </a:r>
            <a:r>
              <a:rPr lang="en-GB" sz="2300">
                <a:solidFill>
                  <a:schemeClr val="tx1">
                    <a:lumMod val="75000"/>
                    <a:lumOff val="25000"/>
                  </a:schemeClr>
                </a:solidFill>
                <a:latin typeface="Calibri"/>
                <a:ea typeface="Calibri"/>
                <a:cs typeface="Calibri"/>
              </a:rPr>
              <a:t> the ‘injunctions’ (the report or set of orders) following the visitation of Archbishop Lee to St Mary’s Abbey, which were issued in 1535. </a:t>
            </a:r>
            <a:br>
              <a:rPr lang="en-GB" sz="2300">
                <a:latin typeface="Calibri"/>
                <a:ea typeface="Calibri"/>
                <a:cs typeface="Calibri"/>
              </a:rPr>
            </a:br>
            <a:br>
              <a:rPr lang="en-GB" sz="2300">
                <a:latin typeface="Calibri"/>
                <a:ea typeface="Calibri"/>
                <a:cs typeface="Calibri"/>
              </a:rPr>
            </a:br>
            <a:r>
              <a:rPr lang="en-GB" sz="2300" b="1">
                <a:solidFill>
                  <a:schemeClr val="tx1">
                    <a:lumMod val="75000"/>
                    <a:lumOff val="25000"/>
                  </a:schemeClr>
                </a:solidFill>
                <a:latin typeface="Calibri"/>
                <a:ea typeface="Calibri"/>
                <a:cs typeface="Calibri"/>
              </a:rPr>
              <a:t>DISCUSS: </a:t>
            </a:r>
            <a:r>
              <a:rPr lang="en-GB" sz="2300">
                <a:solidFill>
                  <a:schemeClr val="tx1">
                    <a:lumMod val="75000"/>
                    <a:lumOff val="25000"/>
                  </a:schemeClr>
                </a:solidFill>
                <a:latin typeface="Calibri"/>
                <a:ea typeface="Calibri"/>
                <a:cs typeface="Calibri"/>
              </a:rPr>
              <a:t>How would your different characters react?</a:t>
            </a:r>
            <a:endParaRPr lang="en-US">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87011829-47E8-49B7-1B76-8FDF96CCD70D}"/>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09EA8F2-31A6-BA78-495A-23307EDD6D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911879B7-B0F4-1738-CD71-D8A33F29633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EEFE7337-1A8C-DBFB-FF43-BD67391C7A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A9E20F31-97B4-7FBD-4F3B-B348B9AA66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80833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556CEF-D3BF-E005-2EB9-6E1EA323F0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A761AF-56CE-CE38-C6F7-3886E1C93156}"/>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People and place: Injunctions</a:t>
            </a:r>
            <a:endParaRPr lang="en-US"/>
          </a:p>
        </p:txBody>
      </p:sp>
      <p:sp>
        <p:nvSpPr>
          <p:cNvPr id="3" name="Text Placeholder 2">
            <a:extLst>
              <a:ext uri="{FF2B5EF4-FFF2-40B4-BE49-F238E27FC236}">
                <a16:creationId xmlns:a16="http://schemas.microsoft.com/office/drawing/2014/main" id="{F34E0C28-5F24-D1AA-2861-0087B3C98DAD}"/>
              </a:ext>
            </a:extLst>
          </p:cNvPr>
          <p:cNvSpPr>
            <a:spLocks noGrp="1"/>
          </p:cNvSpPr>
          <p:nvPr>
            <p:ph type="body" sz="quarter" idx="12"/>
          </p:nvPr>
        </p:nvSpPr>
        <p:spPr>
          <a:xfrm>
            <a:off x="737743" y="1716948"/>
            <a:ext cx="10688884" cy="3927057"/>
          </a:xfrm>
        </p:spPr>
        <p:txBody>
          <a:bodyPr/>
          <a:lstStyle/>
          <a:p>
            <a:pPr algn="ctr"/>
            <a:r>
              <a:rPr lang="en-GB" sz="2300" b="1">
                <a:solidFill>
                  <a:schemeClr val="tx1">
                    <a:lumMod val="75000"/>
                    <a:lumOff val="25000"/>
                  </a:schemeClr>
                </a:solidFill>
                <a:latin typeface="Calibri"/>
                <a:ea typeface="Calibri"/>
                <a:cs typeface="Calibri"/>
              </a:rPr>
              <a:t>Injunctions (orders) to the Abbot and monks of St Mary’s York, following the visitation, issued in 1535:</a:t>
            </a:r>
            <a:endParaRPr lang="en-US">
              <a:solidFill>
                <a:schemeClr val="tx1">
                  <a:lumMod val="75000"/>
                  <a:lumOff val="25000"/>
                </a:schemeClr>
              </a:solidFill>
            </a:endParaRPr>
          </a:p>
          <a:p>
            <a:pPr algn="ctr"/>
            <a:endParaRPr lang="en-GB" sz="2300" b="1">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Edward, etc., to his beloved sons, the abbot and convent of the monastery of Blessed Mary of York, greetings, grace and blessing.</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When we, having lately performed our office of visitation with pious affections at your... house, having found something to be reformed and corrected there, we, with paternal affection desiring to apply a suitable remedy, have resolved to observe the underwritten injunctions, for the salvation of your souls and the growth of your religion, and the usefulness of your monastery.</a:t>
            </a: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4BC4112D-2D90-0A9B-1D62-FB4A4BF31E73}"/>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E681C5F-9A97-4439-121F-201B6C9A3C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DA5AADBE-A128-183F-E023-ED080D0D8A0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AD4A3761-F646-4EF2-74AA-BABE7C76D1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42A05915-5A4B-09B8-F374-3D5A5736EB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58307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4E6C47-FABF-F867-7283-87FCEB19B33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7E5AAC-589D-DE7F-81E4-2B363E0E44BA}"/>
              </a:ext>
            </a:extLst>
          </p:cNvPr>
          <p:cNvSpPr>
            <a:spLocks noGrp="1"/>
          </p:cNvSpPr>
          <p:nvPr>
            <p:ph type="body" sz="quarter" idx="12"/>
          </p:nvPr>
        </p:nvSpPr>
        <p:spPr>
          <a:xfrm>
            <a:off x="737745" y="651466"/>
            <a:ext cx="10675526" cy="4992539"/>
          </a:xfrm>
        </p:spPr>
        <p:txBody>
          <a:bodyPr/>
          <a:lstStyle/>
          <a:p>
            <a:pPr algn="ctr"/>
            <a:r>
              <a:rPr lang="en-GB" sz="2300">
                <a:solidFill>
                  <a:schemeClr val="tx1">
                    <a:lumMod val="75000"/>
                    <a:lumOff val="25000"/>
                  </a:schemeClr>
                </a:solidFill>
                <a:latin typeface="Calibri"/>
                <a:ea typeface="Calibri"/>
                <a:cs typeface="Calibri"/>
              </a:rPr>
              <a:t>First of all, we charge you, abbots and the aforesaid interviewees, that each and every one of you will observe the order and rule of St Benedict, expressly professed by you, unfailingly, and that the brothers who wilfully violate the rule itself are punished according to the same strictness.</a:t>
            </a:r>
            <a:endParaRPr lang="en-US">
              <a:solidFill>
                <a:schemeClr val="tx1">
                  <a:lumMod val="75000"/>
                  <a:lumOff val="25000"/>
                </a:schemeClr>
              </a:solidFill>
              <a:latin typeface="Calibri"/>
              <a:ea typeface="Calibri"/>
              <a:cs typeface="Calibri"/>
            </a:endParaRPr>
          </a:p>
          <a:p>
            <a:pPr marL="342900" indent="-342900" algn="ctr">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And because, according to the public report, it has reached our hearing that you, John, abbot of the aforesaid monastery, contrary to the vow of your religion and – observance of the rule, had and still have a very familiar and suspicious conversation with a certain Elizabeth </a:t>
            </a:r>
            <a:r>
              <a:rPr lang="en-GB" sz="2300" err="1">
                <a:solidFill>
                  <a:schemeClr val="tx1">
                    <a:lumMod val="75000"/>
                    <a:lumOff val="25000"/>
                  </a:schemeClr>
                </a:solidFill>
                <a:latin typeface="Calibri"/>
                <a:ea typeface="Calibri"/>
                <a:cs typeface="Calibri"/>
              </a:rPr>
              <a:t>Robynson</a:t>
            </a:r>
            <a:r>
              <a:rPr lang="en-GB" sz="2300">
                <a:solidFill>
                  <a:schemeClr val="tx1">
                    <a:lumMod val="75000"/>
                    <a:lumOff val="25000"/>
                  </a:schemeClr>
                </a:solidFill>
                <a:latin typeface="Calibri"/>
                <a:ea typeface="Calibri"/>
                <a:cs typeface="Calibri"/>
              </a:rPr>
              <a:t>, a married women, of Overton, in our diocese of York...  therefore, in virtue of holy obedience, we charge you [to] abstain altogether from all company or approach to the said woman publicly or secretly, except in the public forum or church, in which places no evil suspicion can arise; nor let her, or any other suspect person, approach you.</a:t>
            </a:r>
            <a:r>
              <a:rPr lang="en-GB" sz="2300">
                <a:solidFill>
                  <a:schemeClr val="tx1">
                    <a:lumMod val="75000"/>
                    <a:lumOff val="25000"/>
                  </a:schemeClr>
                </a:solidFill>
                <a:latin typeface="Source Sans Pro"/>
                <a:ea typeface="Source Sans Pro"/>
              </a:rPr>
              <a:t> </a:t>
            </a: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6B2BC6FC-1CB7-D6A3-B2B5-4E436ECFF4AA}"/>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342391AD-AEB1-D2CD-83F1-0E1BB9BE30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65EE1FEA-3CE5-349D-C44A-59558C1934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587469BC-FE9E-544A-5D22-852E55A500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BE1DB7DA-241C-C4FD-1CEF-2CDC614F0F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12" name="TextBox 11">
            <a:extLst>
              <a:ext uri="{FF2B5EF4-FFF2-40B4-BE49-F238E27FC236}">
                <a16:creationId xmlns:a16="http://schemas.microsoft.com/office/drawing/2014/main" id="{E271465F-B533-7DD8-BFCB-4DE18A368496}"/>
              </a:ext>
            </a:extLst>
          </p:cNvPr>
          <p:cNvSpPr txBox="1"/>
          <p:nvPr/>
        </p:nvSpPr>
        <p:spPr>
          <a:xfrm>
            <a:off x="616648" y="5354003"/>
            <a:ext cx="109411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C00000"/>
                </a:solidFill>
                <a:latin typeface="Calibri"/>
                <a:ea typeface="Calibri"/>
                <a:cs typeface="Calibri"/>
              </a:rPr>
              <a:t>Note: The text refers to the abbot being called ‘John’, but this seems to be an error, as the abbot at this time was William Thornton.</a:t>
            </a:r>
            <a:endParaRPr lang="en-US"/>
          </a:p>
          <a:p>
            <a:endParaRPr lang="en-US" sz="200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9162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D4CB0-72B6-E205-A1F3-20D389784A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17DF9B2-4861-16B1-1A80-F75F16E818AE}"/>
              </a:ext>
            </a:extLst>
          </p:cNvPr>
          <p:cNvSpPr>
            <a:spLocks noGrp="1"/>
          </p:cNvSpPr>
          <p:nvPr>
            <p:ph type="body" sz="quarter" idx="12"/>
          </p:nvPr>
        </p:nvSpPr>
        <p:spPr>
          <a:xfrm>
            <a:off x="714299" y="252881"/>
            <a:ext cx="10757587" cy="4992539"/>
          </a:xfrm>
        </p:spPr>
        <p:txBody>
          <a:bodyPr/>
          <a:lstStyle/>
          <a:p>
            <a:pPr algn="ctr"/>
            <a:r>
              <a:rPr lang="en-GB" sz="2300">
                <a:solidFill>
                  <a:schemeClr val="tx1">
                    <a:lumMod val="75000"/>
                    <a:lumOff val="25000"/>
                  </a:schemeClr>
                </a:solidFill>
                <a:latin typeface="Calibri"/>
                <a:ea typeface="Calibri"/>
                <a:cs typeface="Calibri"/>
              </a:rPr>
              <a:t>We also enjoin you, abbot, that you always reside in the monastery where you are, unless you are prevented from being absent for a just cause, and that you be as often as possible in society with the brethren, keeping a watchful care and careful diligence about everything, that you may render to God a ration of the duty entrusted to you.</a:t>
            </a:r>
            <a:endParaRPr lang="en-US"/>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And because in your aforesaid monastery we found disparate robes among you, that is to say, some in worsted and other precious clothes, not without great offence to your religion, while others were mean, though honest, and having a habit more suited to religious men, whose custom we praise. Since you deserve one and the same regular life being professed, and for that one and the same habit, rejecting all disparity... we strictly forbid that any of the monks of the said monastery should wear the worsted or other precious clothes, but they should all wear clothes of the same colour and of low price, so that from the cheap habit, contempt is shown to the dress and exercise of the... secular world, because when all are equal, they show themselves and in clothes in the name of fraternity equals.</a:t>
            </a: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D3C0E97C-A761-0B3C-6EDC-79A8403470E0}"/>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23D59793-F762-404D-E483-14885069C9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27ED81B-5D65-8488-5A3F-BF91E7F3A7D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44B116A5-62D7-7E4E-D438-A19E543A08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99D04595-81FF-AEC7-19CC-4F1F2D4313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2" name="TextBox 1">
            <a:extLst>
              <a:ext uri="{FF2B5EF4-FFF2-40B4-BE49-F238E27FC236}">
                <a16:creationId xmlns:a16="http://schemas.microsoft.com/office/drawing/2014/main" id="{DEEA8019-28CB-8BE0-25DA-10C8E365FA64}"/>
              </a:ext>
            </a:extLst>
          </p:cNvPr>
          <p:cNvSpPr txBox="1"/>
          <p:nvPr/>
        </p:nvSpPr>
        <p:spPr>
          <a:xfrm>
            <a:off x="3676" y="5727844"/>
            <a:ext cx="12183811" cy="105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C00000"/>
                </a:solidFill>
                <a:latin typeface="Calibri"/>
                <a:ea typeface="Calibri"/>
                <a:cs typeface="Calibri"/>
              </a:rPr>
              <a:t>Note: ‘Worsted’ was a type of high-quality woollen cloth.</a:t>
            </a:r>
            <a:endParaRPr lang="en-US"/>
          </a:p>
          <a:p>
            <a:endParaRPr lang="en-US" sz="2000">
              <a:solidFill>
                <a:srgbClr val="C00000"/>
              </a:solidFill>
              <a:latin typeface="Source Sans Pro" panose="020B0503030403020204" pitchFamily="34" charset="0"/>
              <a:ea typeface="Source Sans Pro" panose="020B0503030403020204" pitchFamily="34" charset="0"/>
            </a:endParaRPr>
          </a:p>
          <a:p>
            <a:endParaRPr lang="en-US" sz="2000">
              <a:solidFill>
                <a:srgbClr val="C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5245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2ABB32-2A26-6330-0322-02D9CD18FE5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1296F94-DD69-6D9C-A431-00E68D1FB672}"/>
              </a:ext>
            </a:extLst>
          </p:cNvPr>
          <p:cNvSpPr>
            <a:spLocks noGrp="1"/>
          </p:cNvSpPr>
          <p:nvPr>
            <p:ph type="body" sz="quarter" idx="12"/>
          </p:nvPr>
        </p:nvSpPr>
        <p:spPr>
          <a:xfrm>
            <a:off x="737745" y="651466"/>
            <a:ext cx="10722418" cy="4992539"/>
          </a:xfrm>
        </p:spPr>
        <p:txBody>
          <a:bodyPr/>
          <a:lstStyle/>
          <a:p>
            <a:pPr algn="ctr"/>
            <a:r>
              <a:rPr lang="en-GB" sz="2300">
                <a:solidFill>
                  <a:schemeClr val="tx1">
                    <a:lumMod val="75000"/>
                    <a:lumOff val="25000"/>
                  </a:schemeClr>
                </a:solidFill>
                <a:latin typeface="Calibri"/>
                <a:ea typeface="Calibri"/>
                <a:cs typeface="Calibri"/>
              </a:rPr>
              <a:t>Also, according to the present tenor, we enjoin and command that the abbot of the aforesaid monastery once a year, in the presence of the whole council, or to some of the older and wiser men appointed for this purpose by the council or chapter of the same house, shall give a full account of the state of the monastery and its administration, under penalty of law.</a:t>
            </a:r>
            <a:endParaRPr lang="en-US"/>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Likewise, we enjoin the aforesaid abbot, that he shall not hereafter or hereafter, under the Cloister and precinct of his aforesaid monastery, sell wine to any of his brethren, or to any other place, or permit a wine-shop to continue there, under penalty of contempt.</a:t>
            </a: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1B09E297-02E9-EB8A-8B6F-7C1C56E31292}"/>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DA9F0665-9DC4-7EBD-EDB6-94D3FC3DC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653A2891-8C7B-09FB-496C-359C1A4888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843377A0-4047-4B8F-9F94-E7660AF133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2BBCAF45-F83D-8232-0CA7-8CA18A90C4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100443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46D2B7-717E-8B5F-610A-16459FB202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2EBA79-84C0-F811-67F1-E00E1727903F}"/>
              </a:ext>
            </a:extLst>
          </p:cNvPr>
          <p:cNvSpPr>
            <a:spLocks noGrp="1"/>
          </p:cNvSpPr>
          <p:nvPr>
            <p:ph type="body" sz="quarter" idx="11"/>
          </p:nvPr>
        </p:nvSpPr>
        <p:spPr>
          <a:xfrm>
            <a:off x="-2169" y="413472"/>
            <a:ext cx="12194169" cy="690154"/>
          </a:xfrm>
        </p:spPr>
        <p:txBody>
          <a:bodyPr/>
          <a:lstStyle/>
          <a:p>
            <a:pPr algn="ctr"/>
            <a:r>
              <a:rPr lang="en-GB" sz="3900" b="1">
                <a:solidFill>
                  <a:srgbClr val="8E2B25"/>
                </a:solidFill>
                <a:latin typeface="Calibri"/>
                <a:ea typeface="Calibri"/>
                <a:cs typeface="Calibri"/>
              </a:rPr>
              <a:t>What was the impact of the Reformation on York?  </a:t>
            </a:r>
            <a:endParaRPr lang="en-US"/>
          </a:p>
        </p:txBody>
      </p:sp>
      <p:sp>
        <p:nvSpPr>
          <p:cNvPr id="3" name="Text Placeholder 2">
            <a:extLst>
              <a:ext uri="{FF2B5EF4-FFF2-40B4-BE49-F238E27FC236}">
                <a16:creationId xmlns:a16="http://schemas.microsoft.com/office/drawing/2014/main" id="{CF19E926-AEDA-28FA-ED78-3475FECED8DD}"/>
              </a:ext>
            </a:extLst>
          </p:cNvPr>
          <p:cNvSpPr>
            <a:spLocks noGrp="1"/>
          </p:cNvSpPr>
          <p:nvPr>
            <p:ph type="body" sz="quarter" idx="12"/>
          </p:nvPr>
        </p:nvSpPr>
        <p:spPr>
          <a:xfrm>
            <a:off x="207658" y="1954059"/>
            <a:ext cx="5612255" cy="3689945"/>
          </a:xfrm>
        </p:spPr>
        <p:txBody>
          <a:bodyPr/>
          <a:lstStyle/>
          <a:p>
            <a:pPr algn="ctr"/>
            <a:r>
              <a:rPr lang="en-GB" sz="2300">
                <a:solidFill>
                  <a:schemeClr val="tx1">
                    <a:lumMod val="75000"/>
                    <a:lumOff val="25000"/>
                  </a:schemeClr>
                </a:solidFill>
                <a:latin typeface="Calibri"/>
                <a:ea typeface="Calibri"/>
                <a:cs typeface="Calibri"/>
              </a:rPr>
              <a:t>Aims:</a:t>
            </a:r>
            <a:endParaRPr lang="en-US"/>
          </a:p>
          <a:p>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To develop an understanding of the key events of the Reformation and reactions to it</a:t>
            </a: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To evaluate the responses of different groups to the Reformation, using York as a case study</a:t>
            </a: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2BD4D5F9-5C1A-C0D3-555A-41D9266603BB}"/>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317FA36B-4E8A-FA74-C36D-40238EFC1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FF9BAB6D-5D99-44C0-A7D5-814BD8D4552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7F48CD71-B03F-551C-70E2-E17F9B54EE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17B50DA8-D3BD-17FB-E56D-7E45BE2FCD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10" name="Picture 9">
            <a:extLst>
              <a:ext uri="{FF2B5EF4-FFF2-40B4-BE49-F238E27FC236}">
                <a16:creationId xmlns:a16="http://schemas.microsoft.com/office/drawing/2014/main" id="{D3942AA9-8A72-3EB5-E9BC-1BA085ACBC7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096000" y="1609511"/>
            <a:ext cx="5881491" cy="4439948"/>
          </a:xfrm>
          <a:prstGeom prst="rect">
            <a:avLst/>
          </a:prstGeom>
        </p:spPr>
      </p:pic>
    </p:spTree>
    <p:extLst>
      <p:ext uri="{BB962C8B-B14F-4D97-AF65-F5344CB8AC3E}">
        <p14:creationId xmlns:p14="http://schemas.microsoft.com/office/powerpoint/2010/main" val="999631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240779-16F7-729C-0BB5-2B820B60216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C756371-9C98-8282-37CD-778271F1EC67}"/>
              </a:ext>
            </a:extLst>
          </p:cNvPr>
          <p:cNvSpPr>
            <a:spLocks noGrp="1"/>
          </p:cNvSpPr>
          <p:nvPr>
            <p:ph type="body" sz="quarter" idx="12"/>
          </p:nvPr>
        </p:nvSpPr>
        <p:spPr>
          <a:xfrm>
            <a:off x="737745" y="651466"/>
            <a:ext cx="10663802" cy="4992539"/>
          </a:xfrm>
        </p:spPr>
        <p:txBody>
          <a:bodyPr/>
          <a:lstStyle/>
          <a:p>
            <a:pPr algn="ctr"/>
            <a:r>
              <a:rPr lang="en-GB" sz="2300">
                <a:solidFill>
                  <a:schemeClr val="tx1">
                    <a:lumMod val="75000"/>
                    <a:lumOff val="25000"/>
                  </a:schemeClr>
                </a:solidFill>
                <a:latin typeface="Calibri"/>
                <a:ea typeface="Calibri"/>
                <a:cs typeface="Calibri"/>
              </a:rPr>
              <a:t>Since everyone’s outward behaviour shows the intrinsic honesty of behaviour through decency, and also because we know that monks are forbidden all disorderly or elaborate worship and adornment in clothes; I say to you, John, the abbot, in virtue of obedience and under penalty of contempt, we charge and command that you do not in any way wear silk on your hood or sleeves, or in any of your clothes, inside or outside...  in whatever clothing you wear, and that you do not wear gilded shoes [sic], nor horse saddles or bridles with any silk equipment... under penalty of contempt.</a:t>
            </a:r>
            <a:endParaRPr lang="en-US">
              <a:solidFill>
                <a:schemeClr val="tx1">
                  <a:lumMod val="75000"/>
                  <a:lumOff val="25000"/>
                </a:schemeClr>
              </a:solidFill>
            </a:endParaRP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All and every one of these injunctions we enjoin upon you, the abbot and the interlocutor, and command in virtue of holy obedience, as far as they respectively touch and concern you, you will unfailingly observe, since you wish to escape and avoid the punishment due in this respect</a:t>
            </a:r>
            <a:r>
              <a:rPr lang="en-GB" sz="2300">
                <a:solidFill>
                  <a:schemeClr val="tx1">
                    <a:lumMod val="75000"/>
                    <a:lumOff val="25000"/>
                  </a:schemeClr>
                </a:solidFill>
                <a:latin typeface="Source Sans Pro"/>
                <a:ea typeface="Source Sans Pro"/>
              </a:rPr>
              <a:t>.</a:t>
            </a: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6D3B539B-399A-FA7D-E4F5-2D0AC38E69A6}"/>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53CDAFFD-FD80-66A4-3457-0C47DF73BA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D0A89A8A-6773-8020-18F7-CC5C1F72933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EF0D8271-553A-E24F-8817-65F988FE2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5AB6E77E-4DEE-55AA-6814-8C1C4F15D0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99596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A843FD-7E0E-36A8-F932-404A7A5859D5}"/>
            </a:ext>
          </a:extLst>
        </p:cNvPr>
        <p:cNvGrpSpPr/>
        <p:nvPr/>
      </p:nvGrpSpPr>
      <p:grpSpPr>
        <a:xfrm>
          <a:off x="0" y="0"/>
          <a:ext cx="0" cy="0"/>
          <a:chOff x="0" y="0"/>
          <a:chExt cx="0" cy="0"/>
        </a:xfrm>
      </p:grpSpPr>
      <p:pic>
        <p:nvPicPr>
          <p:cNvPr id="10" name="Content Placeholder 9" descr="A couple of people in bed&#10;&#10;AI-generated content may be incorrect.">
            <a:extLst>
              <a:ext uri="{FF2B5EF4-FFF2-40B4-BE49-F238E27FC236}">
                <a16:creationId xmlns:a16="http://schemas.microsoft.com/office/drawing/2014/main" id="{049FCF09-8F36-2C5C-07E8-9CA7666CC031}"/>
              </a:ext>
            </a:extLst>
          </p:cNvPr>
          <p:cNvPicPr>
            <a:picLocks noGrp="1" noChangeAspect="1"/>
          </p:cNvPicPr>
          <p:nvPr>
            <p:ph idx="1"/>
          </p:nvPr>
        </p:nvPicPr>
        <p:blipFill>
          <a:blip r:embed="rId3"/>
          <a:stretch>
            <a:fillRect/>
          </a:stretch>
        </p:blipFill>
        <p:spPr>
          <a:xfrm>
            <a:off x="4842109" y="1862984"/>
            <a:ext cx="6858000" cy="3863050"/>
          </a:xfrm>
        </p:spPr>
      </p:pic>
      <p:sp>
        <p:nvSpPr>
          <p:cNvPr id="3" name="Text Placeholder 2">
            <a:extLst>
              <a:ext uri="{FF2B5EF4-FFF2-40B4-BE49-F238E27FC236}">
                <a16:creationId xmlns:a16="http://schemas.microsoft.com/office/drawing/2014/main" id="{85EE9D7C-594B-571E-8566-1D6CA2D54694}"/>
              </a:ext>
            </a:extLst>
          </p:cNvPr>
          <p:cNvSpPr>
            <a:spLocks noGrp="1"/>
          </p:cNvSpPr>
          <p:nvPr>
            <p:ph type="body" sz="half" idx="2"/>
          </p:nvPr>
        </p:nvSpPr>
        <p:spPr/>
        <p:txBody>
          <a:bodyPr/>
          <a:lstStyle/>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sp>
        <p:nvSpPr>
          <p:cNvPr id="2" name="Text Placeholder 1">
            <a:extLst>
              <a:ext uri="{FF2B5EF4-FFF2-40B4-BE49-F238E27FC236}">
                <a16:creationId xmlns:a16="http://schemas.microsoft.com/office/drawing/2014/main" id="{04021F49-1A3E-E139-6B90-1C4030C80242}"/>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1535 newsflash!</a:t>
            </a:r>
            <a:endParaRPr lang="en-US" b="1">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85E7D13E-C59C-7845-7F3D-D284592069F4}"/>
              </a:ext>
            </a:extLst>
          </p:cNvPr>
          <p:cNvPicPr>
            <a:picLocks noChangeAspect="1"/>
          </p:cNvPicPr>
          <p:nvPr/>
        </p:nvPicPr>
        <p:blipFill>
          <a:blip r:embed="rId4"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B7F51163-F039-0A3D-5B20-57CF772322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9CF2D6CD-0A8D-74F0-FCE1-A9CF1D7F95B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E763E52A-BE63-E3C7-8FAE-6287667A98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363CCC84-D610-16E6-6C4C-BFDCEF1126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11" name="TextBox 10">
            <a:extLst>
              <a:ext uri="{FF2B5EF4-FFF2-40B4-BE49-F238E27FC236}">
                <a16:creationId xmlns:a16="http://schemas.microsoft.com/office/drawing/2014/main" id="{A0D874DD-9B07-339D-6E11-056F8A41B847}"/>
              </a:ext>
            </a:extLst>
          </p:cNvPr>
          <p:cNvSpPr txBox="1"/>
          <p:nvPr/>
        </p:nvSpPr>
        <p:spPr>
          <a:xfrm>
            <a:off x="556029" y="1662896"/>
            <a:ext cx="3717402"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latin typeface="Calibri"/>
                <a:ea typeface="Calibri"/>
                <a:cs typeface="Calibri"/>
              </a:rPr>
              <a:t>Abbot’s sexual misconduct with married woman implied</a:t>
            </a:r>
            <a:endParaRPr lang="en-US">
              <a:latin typeface="Calibri"/>
            </a:endParaRPr>
          </a:p>
          <a:p>
            <a:pPr marL="342900" indent="-342900">
              <a:buFont typeface="Arial"/>
              <a:buChar char="•"/>
            </a:pPr>
            <a:endParaRPr lang="en-US" sz="2000">
              <a:latin typeface="Calibri"/>
              <a:ea typeface="Calibri"/>
              <a:cs typeface="Calibri"/>
            </a:endParaRPr>
          </a:p>
          <a:p>
            <a:pPr marL="342900" indent="-342900">
              <a:buFont typeface="Arial"/>
              <a:buChar char="•"/>
            </a:pPr>
            <a:r>
              <a:rPr lang="en-US" sz="2000">
                <a:latin typeface="Calibri"/>
                <a:ea typeface="Calibri"/>
                <a:cs typeface="Calibri"/>
              </a:rPr>
              <a:t>Criticism of abbot and monks for lavish clothing</a:t>
            </a:r>
          </a:p>
          <a:p>
            <a:pPr marL="342900" indent="-342900">
              <a:buFont typeface="Arial"/>
              <a:buChar char="•"/>
            </a:pPr>
            <a:endParaRPr lang="en-US" sz="2000">
              <a:latin typeface="Calibri"/>
              <a:ea typeface="Calibri"/>
              <a:cs typeface="Calibri"/>
            </a:endParaRPr>
          </a:p>
          <a:p>
            <a:pPr marL="342900" indent="-342900">
              <a:buFont typeface="Arial"/>
              <a:buChar char="•"/>
            </a:pPr>
            <a:r>
              <a:rPr lang="en-US" sz="2000">
                <a:latin typeface="Calibri"/>
                <a:ea typeface="Calibri"/>
                <a:cs typeface="Calibri"/>
              </a:rPr>
              <a:t>Ban on the sale of wine from the monastery</a:t>
            </a:r>
          </a:p>
          <a:p>
            <a:pPr marL="342900" indent="-342900">
              <a:buFont typeface="Arial"/>
              <a:buChar char="•"/>
            </a:pPr>
            <a:endParaRPr lang="en-US" sz="2000">
              <a:latin typeface="Calibri"/>
              <a:ea typeface="Calibri"/>
              <a:cs typeface="Calibri"/>
            </a:endParaRPr>
          </a:p>
          <a:p>
            <a:pPr marL="342900" indent="-342900">
              <a:buFont typeface="Arial"/>
              <a:buChar char="•"/>
            </a:pPr>
            <a:r>
              <a:rPr lang="en-US" sz="2000">
                <a:latin typeface="Calibri"/>
                <a:ea typeface="Calibri"/>
                <a:cs typeface="Calibri"/>
              </a:rPr>
              <a:t>No travelling from the monastery without good cause</a:t>
            </a:r>
          </a:p>
          <a:p>
            <a:endParaRPr lang="en-US" sz="2000">
              <a:latin typeface="Source Sans Pro"/>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526590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0F4CFD-856D-9850-1B7C-AAC01E4E636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B42EA63-8674-3D76-EFE3-F785E827A164}"/>
              </a:ext>
            </a:extLst>
          </p:cNvPr>
          <p:cNvSpPr>
            <a:spLocks noGrp="1"/>
          </p:cNvSpPr>
          <p:nvPr>
            <p:ph type="title"/>
          </p:nvPr>
        </p:nvSpPr>
        <p:spPr/>
        <p:txBody>
          <a:bodyPr/>
          <a:lstStyle/>
          <a:p>
            <a:pPr algn="ctr"/>
            <a:r>
              <a:rPr lang="en-GB" b="1">
                <a:solidFill>
                  <a:srgbClr val="8E2B25"/>
                </a:solidFill>
                <a:latin typeface="Calibri"/>
                <a:ea typeface="Calibri"/>
                <a:cs typeface="Calibri"/>
              </a:rPr>
              <a:t>GROUP ACTIVITY 4</a:t>
            </a:r>
          </a:p>
        </p:txBody>
      </p:sp>
      <p:sp>
        <p:nvSpPr>
          <p:cNvPr id="10" name="Text Placeholder 9">
            <a:extLst>
              <a:ext uri="{FF2B5EF4-FFF2-40B4-BE49-F238E27FC236}">
                <a16:creationId xmlns:a16="http://schemas.microsoft.com/office/drawing/2014/main" id="{94F1B990-1DEE-AB7E-5763-29CAE12161EB}"/>
              </a:ext>
            </a:extLst>
          </p:cNvPr>
          <p:cNvSpPr>
            <a:spLocks noGrp="1"/>
          </p:cNvSpPr>
          <p:nvPr>
            <p:ph type="body" idx="1"/>
          </p:nvPr>
        </p:nvSpPr>
        <p:spPr/>
        <p:txBody>
          <a:bodyPr vert="horz" lIns="91440" tIns="45720" rIns="91440" bIns="45720" rtlCol="0" anchor="t">
            <a:noAutofit/>
          </a:bodyPr>
          <a:lstStyle/>
          <a:p>
            <a:pPr algn="ctr"/>
            <a:r>
              <a:rPr lang="en-GB">
                <a:latin typeface="Calibri"/>
                <a:ea typeface="Calibri"/>
                <a:cs typeface="Calibri"/>
              </a:rPr>
              <a:t>Character reactions</a:t>
            </a:r>
          </a:p>
        </p:txBody>
      </p:sp>
      <p:pic>
        <p:nvPicPr>
          <p:cNvPr id="4" name="Picture 3" descr="A painting of a castle&#10;&#10;AI-generated content may be incorrect.">
            <a:extLst>
              <a:ext uri="{FF2B5EF4-FFF2-40B4-BE49-F238E27FC236}">
                <a16:creationId xmlns:a16="http://schemas.microsoft.com/office/drawing/2014/main" id="{F878352A-1E18-6FA3-9F9B-D80762AAAEA8}"/>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39942DD6-E89E-9478-F8EA-6BD4F9EF03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D4AECDDE-6129-1AC0-5DC7-4B61C3B4D85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3610BA37-D87F-1F0A-06F9-9AE3C3C8D7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F209CAB9-C963-5223-6094-232FAD8F6E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171788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23AC59-9423-47D2-A4A7-8FF8310780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37238A-8A55-2E7E-A367-15F33E6F687A}"/>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People and place: The story continues...</a:t>
            </a:r>
            <a:endParaRPr lang="en-US"/>
          </a:p>
        </p:txBody>
      </p:sp>
      <p:sp>
        <p:nvSpPr>
          <p:cNvPr id="3" name="Text Placeholder 2">
            <a:extLst>
              <a:ext uri="{FF2B5EF4-FFF2-40B4-BE49-F238E27FC236}">
                <a16:creationId xmlns:a16="http://schemas.microsoft.com/office/drawing/2014/main" id="{6344CB70-DFC5-80A0-AA4B-EF05BE27165C}"/>
              </a:ext>
            </a:extLst>
          </p:cNvPr>
          <p:cNvSpPr>
            <a:spLocks noGrp="1"/>
          </p:cNvSpPr>
          <p:nvPr>
            <p:ph type="body" sz="quarter" idx="12"/>
          </p:nvPr>
        </p:nvSpPr>
        <p:spPr>
          <a:xfrm>
            <a:off x="294047" y="1710716"/>
            <a:ext cx="11609219" cy="4145491"/>
          </a:xfrm>
        </p:spPr>
        <p:txBody>
          <a:bodyPr/>
          <a:lstStyle/>
          <a:p>
            <a:pPr algn="ctr"/>
            <a:r>
              <a:rPr lang="en-GB" sz="2000">
                <a:solidFill>
                  <a:schemeClr val="tx1">
                    <a:lumMod val="75000"/>
                    <a:lumOff val="25000"/>
                  </a:schemeClr>
                </a:solidFill>
                <a:latin typeface="Calibri"/>
                <a:ea typeface="Calibri"/>
                <a:cs typeface="Calibri"/>
              </a:rPr>
              <a:t>Rumours whispered through cloisters and over altar stones – of agents, cruel and calculating, descending from the South, bearing scrolls signed not with the cross but with Cromwell’s name. Archbishop Edward Lee had heard their names before: </a:t>
            </a:r>
            <a:r>
              <a:rPr lang="en-GB" sz="2000" b="1">
                <a:solidFill>
                  <a:schemeClr val="tx1">
                    <a:lumMod val="75000"/>
                    <a:lumOff val="25000"/>
                  </a:schemeClr>
                </a:solidFill>
                <a:latin typeface="Calibri"/>
                <a:ea typeface="Calibri"/>
                <a:cs typeface="Calibri"/>
              </a:rPr>
              <a:t>Richard Layton</a:t>
            </a:r>
            <a:r>
              <a:rPr lang="en-GB" sz="2000">
                <a:solidFill>
                  <a:schemeClr val="tx1">
                    <a:lumMod val="75000"/>
                    <a:lumOff val="25000"/>
                  </a:schemeClr>
                </a:solidFill>
                <a:latin typeface="Calibri"/>
                <a:ea typeface="Calibri"/>
                <a:cs typeface="Calibri"/>
              </a:rPr>
              <a:t>, sharp-tongued and relentless, and </a:t>
            </a:r>
            <a:r>
              <a:rPr lang="en-GB" sz="2000" b="1">
                <a:solidFill>
                  <a:schemeClr val="tx1">
                    <a:lumMod val="75000"/>
                    <a:lumOff val="25000"/>
                  </a:schemeClr>
                </a:solidFill>
                <a:latin typeface="Calibri"/>
                <a:ea typeface="Calibri"/>
                <a:cs typeface="Calibri"/>
              </a:rPr>
              <a:t>Thomas Legh</a:t>
            </a:r>
            <a:r>
              <a:rPr lang="en-GB" sz="2000">
                <a:solidFill>
                  <a:schemeClr val="tx1">
                    <a:lumMod val="75000"/>
                    <a:lumOff val="25000"/>
                  </a:schemeClr>
                </a:solidFill>
                <a:latin typeface="Calibri"/>
                <a:ea typeface="Calibri"/>
                <a:cs typeface="Calibri"/>
              </a:rPr>
              <a:t>, the younger of the two, whose soft manner belied a merciless eye for heresy and wealth. These were inquisitors of a new order. Knowing that time was slipping through his fingers, Lee issued one final set of injunctions – his last command to the monastic houses of his diocese. With trembling quill, it was a  final attempt to preserve the sanctity of the old ways before Cromwell’s wolves could sink their teeth into the northern abbeys.</a:t>
            </a:r>
            <a:endParaRPr lang="en-US" sz="2000">
              <a:solidFill>
                <a:schemeClr val="tx1">
                  <a:lumMod val="75000"/>
                  <a:lumOff val="25000"/>
                </a:schemeClr>
              </a:solidFill>
              <a:latin typeface="Calibri"/>
              <a:ea typeface="Calibri"/>
              <a:cs typeface="Calibri"/>
            </a:endParaRPr>
          </a:p>
          <a:p>
            <a:pPr algn="ctr"/>
            <a:endParaRPr lang="en-GB" sz="2000">
              <a:solidFill>
                <a:schemeClr val="tx1">
                  <a:lumMod val="75000"/>
                  <a:lumOff val="25000"/>
                </a:schemeClr>
              </a:solidFill>
              <a:latin typeface="Calibri"/>
              <a:ea typeface="Calibri"/>
              <a:cs typeface="Calibri"/>
            </a:endParaRPr>
          </a:p>
          <a:p>
            <a:pPr algn="ctr"/>
            <a:r>
              <a:rPr lang="en-GB" sz="2000">
                <a:solidFill>
                  <a:schemeClr val="tx1">
                    <a:lumMod val="75000"/>
                    <a:lumOff val="25000"/>
                  </a:schemeClr>
                </a:solidFill>
                <a:latin typeface="Calibri"/>
                <a:ea typeface="Calibri"/>
                <a:cs typeface="Calibri"/>
              </a:rPr>
              <a:t>Exactly </a:t>
            </a:r>
            <a:r>
              <a:rPr lang="en-GB" sz="2000" b="1">
                <a:solidFill>
                  <a:schemeClr val="tx1">
                    <a:lumMod val="75000"/>
                    <a:lumOff val="25000"/>
                  </a:schemeClr>
                </a:solidFill>
                <a:latin typeface="Calibri"/>
                <a:ea typeface="Calibri"/>
                <a:cs typeface="Calibri"/>
              </a:rPr>
              <a:t>one week later</a:t>
            </a:r>
            <a:r>
              <a:rPr lang="en-GB" sz="2000">
                <a:solidFill>
                  <a:schemeClr val="tx1">
                    <a:lumMod val="75000"/>
                    <a:lumOff val="25000"/>
                  </a:schemeClr>
                </a:solidFill>
                <a:latin typeface="Calibri"/>
                <a:ea typeface="Calibri"/>
                <a:cs typeface="Calibri"/>
              </a:rPr>
              <a:t>, the authority to inspect the monasteries was ripped from Lee’s hands. Cromwell’s men crossed into the North like a tide of judgement, beginning their tour in the bleak chill of </a:t>
            </a:r>
            <a:r>
              <a:rPr lang="en-GB" sz="2000" b="1">
                <a:solidFill>
                  <a:schemeClr val="tx1">
                    <a:lumMod val="75000"/>
                    <a:lumOff val="25000"/>
                  </a:schemeClr>
                </a:solidFill>
                <a:latin typeface="Calibri"/>
                <a:ea typeface="Calibri"/>
                <a:cs typeface="Calibri"/>
              </a:rPr>
              <a:t>January 1536</a:t>
            </a:r>
            <a:r>
              <a:rPr lang="en-GB" sz="2000">
                <a:solidFill>
                  <a:schemeClr val="tx1">
                    <a:lumMod val="75000"/>
                    <a:lumOff val="25000"/>
                  </a:schemeClr>
                </a:solidFill>
                <a:latin typeface="Calibri"/>
                <a:ea typeface="Calibri"/>
                <a:cs typeface="Calibri"/>
              </a:rPr>
              <a:t>. Their arrival marked not only the end of Lee’s jurisdiction but also the beginning of a campaign that would leave</a:t>
            </a:r>
            <a:r>
              <a:rPr lang="en-GB" sz="2300">
                <a:solidFill>
                  <a:schemeClr val="tx1">
                    <a:lumMod val="75000"/>
                    <a:lumOff val="25000"/>
                  </a:schemeClr>
                </a:solidFill>
                <a:latin typeface="Calibri"/>
                <a:ea typeface="Calibri"/>
                <a:cs typeface="Calibri"/>
              </a:rPr>
              <a:t> </a:t>
            </a:r>
            <a:r>
              <a:rPr lang="en-GB" sz="2000">
                <a:solidFill>
                  <a:schemeClr val="tx1">
                    <a:lumMod val="75000"/>
                    <a:lumOff val="25000"/>
                  </a:schemeClr>
                </a:solidFill>
                <a:latin typeface="Calibri"/>
                <a:ea typeface="Calibri"/>
                <a:cs typeface="Calibri"/>
              </a:rPr>
              <a:t>monasteries burning, relics shattered and secrets uncovered that could shake even the strongest faith.</a:t>
            </a:r>
            <a:endParaRPr lang="en-US" sz="2000">
              <a:solidFill>
                <a:schemeClr val="tx1">
                  <a:lumMod val="75000"/>
                  <a:lumOff val="25000"/>
                </a:schemeClr>
              </a:solidFill>
              <a:latin typeface="Calibri"/>
              <a:ea typeface="Calibri"/>
              <a:cs typeface="Calibri"/>
            </a:endParaRPr>
          </a:p>
          <a:p>
            <a:endParaRPr lang="en-GB" sz="20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57A3C7D3-121B-0B36-7FA9-882310C96A9B}"/>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C383F61A-47EC-E4AB-F059-BABB743D7D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B691E9C6-D477-B9D9-660A-B33B3AD83F7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67CDCEFA-ED1C-30C4-5CDB-C712F9EEAB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180046FD-85CE-4941-D7BA-8D0B9CD689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190831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48227D-6A13-1C95-E2EB-63F1ADBB93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273AE3-CBCB-8ADF-FA45-B52AFDB94148}"/>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What are the key sources of visitations by Cromwell’s men?</a:t>
            </a:r>
            <a:endParaRPr lang="en-US"/>
          </a:p>
        </p:txBody>
      </p:sp>
      <p:sp>
        <p:nvSpPr>
          <p:cNvPr id="3" name="Text Placeholder 2">
            <a:extLst>
              <a:ext uri="{FF2B5EF4-FFF2-40B4-BE49-F238E27FC236}">
                <a16:creationId xmlns:a16="http://schemas.microsoft.com/office/drawing/2014/main" id="{0FC75B06-CD4A-0FBB-7471-E0A72946F23B}"/>
              </a:ext>
            </a:extLst>
          </p:cNvPr>
          <p:cNvSpPr>
            <a:spLocks noGrp="1"/>
          </p:cNvSpPr>
          <p:nvPr>
            <p:ph type="body" sz="quarter" idx="12"/>
          </p:nvPr>
        </p:nvSpPr>
        <p:spPr>
          <a:xfrm>
            <a:off x="597067" y="2057183"/>
            <a:ext cx="7166180" cy="3962226"/>
          </a:xfrm>
        </p:spPr>
        <p:txBody>
          <a:bodyPr/>
          <a:lstStyle/>
          <a:p>
            <a:pPr algn="ctr"/>
            <a:r>
              <a:rPr lang="en-GB" sz="2300" b="1" i="1" err="1">
                <a:solidFill>
                  <a:schemeClr val="tx1">
                    <a:lumMod val="75000"/>
                    <a:lumOff val="25000"/>
                  </a:schemeClr>
                </a:solidFill>
                <a:latin typeface="Calibri"/>
                <a:ea typeface="Calibri"/>
                <a:cs typeface="Calibri"/>
              </a:rPr>
              <a:t>Comperta</a:t>
            </a:r>
            <a:r>
              <a:rPr lang="en-GB" sz="2300" b="1" i="1">
                <a:solidFill>
                  <a:schemeClr val="tx1">
                    <a:lumMod val="75000"/>
                    <a:lumOff val="25000"/>
                  </a:schemeClr>
                </a:solidFill>
                <a:latin typeface="Calibri"/>
                <a:ea typeface="Calibri"/>
                <a:cs typeface="Calibri"/>
              </a:rPr>
              <a:t> </a:t>
            </a:r>
            <a:r>
              <a:rPr lang="en-GB" sz="2300" b="1" i="1" err="1">
                <a:solidFill>
                  <a:schemeClr val="tx1">
                    <a:lumMod val="75000"/>
                    <a:lumOff val="25000"/>
                  </a:schemeClr>
                </a:solidFill>
                <a:latin typeface="Calibri"/>
                <a:ea typeface="Calibri"/>
                <a:cs typeface="Calibri"/>
              </a:rPr>
              <a:t>Monastica</a:t>
            </a:r>
            <a:r>
              <a:rPr lang="en-GB" sz="2300" b="1">
                <a:solidFill>
                  <a:schemeClr val="tx1">
                    <a:lumMod val="75000"/>
                    <a:lumOff val="25000"/>
                  </a:schemeClr>
                </a:solidFill>
                <a:latin typeface="Calibri"/>
                <a:ea typeface="Calibri"/>
                <a:cs typeface="Calibri"/>
              </a:rPr>
              <a:t> </a:t>
            </a:r>
            <a:r>
              <a:rPr lang="en-GB" sz="2300">
                <a:solidFill>
                  <a:schemeClr val="tx1">
                    <a:lumMod val="75000"/>
                    <a:lumOff val="25000"/>
                  </a:schemeClr>
                </a:solidFill>
                <a:latin typeface="Calibri"/>
                <a:ea typeface="Calibri"/>
                <a:cs typeface="Calibri"/>
              </a:rPr>
              <a:t>(or ‘Black Book’) was compiled by Cromwell’s staff, notably Layton and Legh, to document the scandalous details of life in England’s monastic houses. Its aim was to discredit them. The returns only partially survive for the North of England.</a:t>
            </a:r>
            <a:endParaRPr lang="en-US">
              <a:solidFill>
                <a:schemeClr val="tx1">
                  <a:lumMod val="75000"/>
                  <a:lumOff val="25000"/>
                </a:schemeClr>
              </a:solidFill>
            </a:endParaRPr>
          </a:p>
          <a:p>
            <a:pPr algn="ctr"/>
            <a:endParaRPr lang="en-GB" sz="2300">
              <a:solidFill>
                <a:schemeClr val="tx1">
                  <a:lumMod val="75000"/>
                  <a:lumOff val="25000"/>
                </a:schemeClr>
              </a:solidFill>
              <a:latin typeface="Calibri"/>
              <a:ea typeface="Calibri"/>
              <a:cs typeface="Calibri"/>
            </a:endParaRPr>
          </a:p>
          <a:p>
            <a:pPr algn="ctr"/>
            <a:r>
              <a:rPr lang="en-GB" sz="2300" b="1" i="1">
                <a:solidFill>
                  <a:schemeClr val="tx1">
                    <a:lumMod val="75000"/>
                    <a:lumOff val="25000"/>
                  </a:schemeClr>
                </a:solidFill>
                <a:latin typeface="Calibri"/>
                <a:ea typeface="Calibri"/>
                <a:cs typeface="Calibri"/>
              </a:rPr>
              <a:t>Valor Ecclesiasticus</a:t>
            </a:r>
            <a:r>
              <a:rPr lang="en-GB" sz="2300" b="1">
                <a:solidFill>
                  <a:schemeClr val="tx1">
                    <a:lumMod val="75000"/>
                    <a:lumOff val="25000"/>
                  </a:schemeClr>
                </a:solidFill>
                <a:latin typeface="Calibri"/>
                <a:ea typeface="Calibri"/>
                <a:cs typeface="Calibri"/>
              </a:rPr>
              <a:t> </a:t>
            </a:r>
            <a:r>
              <a:rPr lang="en-GB" sz="2300">
                <a:solidFill>
                  <a:schemeClr val="tx1">
                    <a:lumMod val="75000"/>
                    <a:lumOff val="25000"/>
                  </a:schemeClr>
                </a:solidFill>
                <a:latin typeface="Calibri"/>
                <a:ea typeface="Calibri"/>
                <a:cs typeface="Calibri"/>
              </a:rPr>
              <a:t>was a financial account of the land and assets in monasteries, compiled by the government just prior to the dissolution.</a:t>
            </a:r>
            <a:br>
              <a:rPr lang="en-GB" sz="2300">
                <a:latin typeface="Calibri"/>
                <a:ea typeface="Calibri"/>
                <a:cs typeface="Calibri"/>
              </a:rPr>
            </a:br>
            <a:br>
              <a:rPr lang="en-GB" sz="2300">
                <a:latin typeface="Calibri"/>
                <a:ea typeface="Calibri"/>
                <a:cs typeface="Calibri"/>
              </a:rPr>
            </a:br>
            <a:r>
              <a:rPr lang="en-GB" sz="2300">
                <a:solidFill>
                  <a:schemeClr val="tx1">
                    <a:lumMod val="75000"/>
                    <a:lumOff val="25000"/>
                  </a:schemeClr>
                </a:solidFill>
                <a:latin typeface="Calibri"/>
                <a:ea typeface="Calibri"/>
                <a:cs typeface="Calibri"/>
              </a:rPr>
              <a:t>Both were commissioned by Henry VIII in 1535.</a:t>
            </a: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B4B13E60-EF21-745A-589B-462DEDB9D4D4}"/>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1FE0B24B-D1A7-0461-6A32-6E04896FF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A8D2B93C-6413-7654-9B31-996DB15E771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8690BAF-6BE7-65F1-F5B4-F1083E4CA9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A3E91FFF-3ED2-DA82-84B8-D166FF669F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Picture 8" descr="Thomas Cromwell and the ‘ungoodly’ executioner - The History Press">
            <a:extLst>
              <a:ext uri="{FF2B5EF4-FFF2-40B4-BE49-F238E27FC236}">
                <a16:creationId xmlns:a16="http://schemas.microsoft.com/office/drawing/2014/main" id="{1C828E30-257A-D2D0-4A01-13E32F6B2BD2}"/>
              </a:ext>
            </a:extLst>
          </p:cNvPr>
          <p:cNvPicPr>
            <a:picLocks noChangeAspect="1"/>
          </p:cNvPicPr>
          <p:nvPr/>
        </p:nvPicPr>
        <p:blipFill>
          <a:blip r:embed="rId8"/>
          <a:stretch>
            <a:fillRect/>
          </a:stretch>
        </p:blipFill>
        <p:spPr>
          <a:xfrm>
            <a:off x="8411899" y="2052945"/>
            <a:ext cx="3294448" cy="3962226"/>
          </a:xfrm>
          <a:prstGeom prst="rect">
            <a:avLst/>
          </a:prstGeom>
        </p:spPr>
      </p:pic>
    </p:spTree>
    <p:extLst>
      <p:ext uri="{BB962C8B-B14F-4D97-AF65-F5344CB8AC3E}">
        <p14:creationId xmlns:p14="http://schemas.microsoft.com/office/powerpoint/2010/main" val="3141996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1F85CC-F3AC-6591-130C-6302ED9A2D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ABAF82-EB35-0C41-32E3-69B5550CCCD4}"/>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GROUP WORK: Examine the sources</a:t>
            </a:r>
            <a:endParaRPr lang="en-US"/>
          </a:p>
        </p:txBody>
      </p:sp>
      <p:sp>
        <p:nvSpPr>
          <p:cNvPr id="3" name="Text Placeholder 2">
            <a:extLst>
              <a:ext uri="{FF2B5EF4-FFF2-40B4-BE49-F238E27FC236}">
                <a16:creationId xmlns:a16="http://schemas.microsoft.com/office/drawing/2014/main" id="{8C629D27-28FD-8C3A-E4B3-2C89CDEC6DB5}"/>
              </a:ext>
            </a:extLst>
          </p:cNvPr>
          <p:cNvSpPr>
            <a:spLocks noGrp="1"/>
          </p:cNvSpPr>
          <p:nvPr>
            <p:ph type="body" sz="quarter" idx="12"/>
          </p:nvPr>
        </p:nvSpPr>
        <p:spPr>
          <a:xfrm>
            <a:off x="737743" y="1712259"/>
            <a:ext cx="10680287" cy="3931746"/>
          </a:xfrm>
        </p:spPr>
        <p:txBody>
          <a:bodyPr/>
          <a:lstStyle/>
          <a:p>
            <a:pPr algn="ctr"/>
            <a:r>
              <a:rPr lang="en-GB" sz="2300" b="1">
                <a:solidFill>
                  <a:schemeClr val="tx1">
                    <a:lumMod val="75000"/>
                    <a:lumOff val="25000"/>
                  </a:schemeClr>
                </a:solidFill>
                <a:latin typeface="Calibri"/>
                <a:ea typeface="Calibri"/>
                <a:cs typeface="Calibri"/>
              </a:rPr>
              <a:t>DISCUSS:</a:t>
            </a:r>
            <a:br>
              <a:rPr lang="en-GB" sz="2300">
                <a:latin typeface="Calibri"/>
                <a:ea typeface="Calibri"/>
                <a:cs typeface="Calibri"/>
              </a:rPr>
            </a:b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How would your character react to the visitations of Legh and Layton?</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How would they view the charitable work of the monastery?</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What is the Archbishop of York, Edward Lee, worried about?</a:t>
            </a:r>
          </a:p>
          <a:p>
            <a:endParaRPr lang="en-GB" sz="2300">
              <a:solidFill>
                <a:schemeClr val="tx1">
                  <a:lumMod val="75000"/>
                  <a:lumOff val="25000"/>
                </a:schemeClr>
              </a:solidFill>
            </a:endParaRPr>
          </a:p>
          <a:p>
            <a:br>
              <a:rPr lang="en-GB" sz="2300">
                <a:solidFill>
                  <a:schemeClr val="tx1">
                    <a:lumMod val="75000"/>
                    <a:lumOff val="25000"/>
                  </a:schemeClr>
                </a:solidFill>
              </a:rPr>
            </a:br>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0CF84CAE-84C7-0026-5052-0B5436CCFB29}"/>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C664D132-4CAC-A78E-ACBD-F68723280C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EBA5C896-556A-3CDD-DA78-982CA6917B8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A9BA6261-F61A-5DF4-1161-3512506EBF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0CE05463-928B-AF9A-6AD4-5FBBA8C783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639007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2F3BB8E-1259-4488-BB6A-79C6D45208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7BD295-8A30-4797-265A-2599C3D9C281}"/>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Source 1</a:t>
            </a:r>
            <a:endParaRPr lang="en-US"/>
          </a:p>
        </p:txBody>
      </p:sp>
      <p:sp>
        <p:nvSpPr>
          <p:cNvPr id="3" name="Text Placeholder 2">
            <a:extLst>
              <a:ext uri="{FF2B5EF4-FFF2-40B4-BE49-F238E27FC236}">
                <a16:creationId xmlns:a16="http://schemas.microsoft.com/office/drawing/2014/main" id="{C1819046-08B6-8F26-3A3D-5354A1D0C19B}"/>
              </a:ext>
            </a:extLst>
          </p:cNvPr>
          <p:cNvSpPr>
            <a:spLocks noGrp="1"/>
          </p:cNvSpPr>
          <p:nvPr>
            <p:ph type="body" sz="quarter" idx="12"/>
          </p:nvPr>
        </p:nvSpPr>
        <p:spPr>
          <a:xfrm>
            <a:off x="737743" y="1681779"/>
            <a:ext cx="10548207" cy="3962226"/>
          </a:xfrm>
        </p:spPr>
        <p:txBody>
          <a:bodyPr/>
          <a:lstStyle/>
          <a:p>
            <a:pPr algn="ctr"/>
            <a:r>
              <a:rPr lang="en-GB" sz="2300" b="1" i="1">
                <a:solidFill>
                  <a:schemeClr val="tx1">
                    <a:lumMod val="75000"/>
                    <a:lumOff val="25000"/>
                  </a:schemeClr>
                </a:solidFill>
                <a:latin typeface="Calibri"/>
                <a:ea typeface="Calibri"/>
                <a:cs typeface="Calibri"/>
              </a:rPr>
              <a:t>Richard Layton</a:t>
            </a:r>
            <a:r>
              <a:rPr lang="en-GB" sz="2300" i="1">
                <a:solidFill>
                  <a:schemeClr val="tx1">
                    <a:lumMod val="75000"/>
                    <a:lumOff val="25000"/>
                  </a:schemeClr>
                </a:solidFill>
                <a:latin typeface="Calibri"/>
                <a:ea typeface="Calibri"/>
                <a:cs typeface="Calibri"/>
              </a:rPr>
              <a:t>, writing to Thomas Cromwell on 13 January 1536, describing his visitations in Yorkshire to inspect the monasteries:</a:t>
            </a:r>
            <a:br>
              <a:rPr lang="en-GB" sz="2300">
                <a:latin typeface="Calibri"/>
                <a:ea typeface="Calibri"/>
                <a:cs typeface="Calibri"/>
              </a:rPr>
            </a:b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Here in Yorkshire we find great corruption amongst religious persons, even as we did in the South, and worse, if worse may be in kinds of knavery [such] as withdrawing the penis just prior to ejaculation to prevent reproduction and nuns taking drinks to prevent conception. Today we begin with St Mary’s Abbey, where we expect to find much evil disposition both in the abbot and convent.  </a:t>
            </a:r>
          </a:p>
          <a:p>
            <a:endParaRPr lang="en-GB" sz="2300">
              <a:solidFill>
                <a:schemeClr val="tx1">
                  <a:lumMod val="75000"/>
                  <a:lumOff val="25000"/>
                </a:schemeClr>
              </a:solidFill>
            </a:endParaRPr>
          </a:p>
          <a:p>
            <a:endParaRPr lang="en-GB" sz="2300">
              <a:solidFill>
                <a:schemeClr val="tx1">
                  <a:lumMod val="75000"/>
                  <a:lumOff val="25000"/>
                </a:schemeClr>
              </a:solidFill>
            </a:endParaRPr>
          </a:p>
          <a:p>
            <a:br>
              <a:rPr lang="en-GB" sz="2300">
                <a:solidFill>
                  <a:schemeClr val="tx1">
                    <a:lumMod val="75000"/>
                    <a:lumOff val="25000"/>
                  </a:schemeClr>
                </a:solidFill>
              </a:rPr>
            </a:br>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1998EA84-D66E-9627-E35C-B28577916C4E}"/>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D784F113-E21F-4FAD-6ED8-9A270A0F84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B7A6CA73-DF06-DF4F-68D2-5E30A93DF8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7F11C778-7AE5-4BBA-F406-7FE369E686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9639E820-A756-67AA-56C7-24285601D8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42871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55DAE2-263E-2F43-CFD9-DBB83DA4330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B24F8566-A64D-B875-F1BD-7C7B0C8D9C33}"/>
              </a:ext>
            </a:extLst>
          </p:cNvPr>
          <p:cNvSpPr/>
          <p:nvPr/>
        </p:nvSpPr>
        <p:spPr>
          <a:xfrm>
            <a:off x="9160624" y="2337419"/>
            <a:ext cx="2631757" cy="2042488"/>
          </a:xfrm>
          <a:prstGeom prst="rect">
            <a:avLst/>
          </a:prstGeom>
          <a:solidFill>
            <a:srgbClr val="1C352A">
              <a:alpha val="2930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C2F31EB-24D9-BEFE-A26A-0F870F19F3ED}"/>
              </a:ext>
            </a:extLst>
          </p:cNvPr>
          <p:cNvSpPr/>
          <p:nvPr/>
        </p:nvSpPr>
        <p:spPr>
          <a:xfrm>
            <a:off x="3325896" y="2384992"/>
            <a:ext cx="5521012" cy="772700"/>
          </a:xfrm>
          <a:prstGeom prst="rect">
            <a:avLst/>
          </a:prstGeom>
          <a:solidFill>
            <a:srgbClr val="8B0B0B">
              <a:alpha val="288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17917EE-3786-3D89-B2E0-2D4EBC06C69C}"/>
              </a:ext>
            </a:extLst>
          </p:cNvPr>
          <p:cNvSpPr/>
          <p:nvPr/>
        </p:nvSpPr>
        <p:spPr>
          <a:xfrm>
            <a:off x="3325896" y="3161100"/>
            <a:ext cx="5521012" cy="2849686"/>
          </a:xfrm>
          <a:prstGeom prst="rect">
            <a:avLst/>
          </a:prstGeom>
          <a:solidFill>
            <a:srgbClr val="8B0B0B">
              <a:alpha val="288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2BFFE38-C7EF-7CB3-F94C-8DCC49F7FE6E}"/>
              </a:ext>
            </a:extLst>
          </p:cNvPr>
          <p:cNvSpPr/>
          <p:nvPr/>
        </p:nvSpPr>
        <p:spPr>
          <a:xfrm>
            <a:off x="421220" y="2030728"/>
            <a:ext cx="2631757" cy="2419517"/>
          </a:xfrm>
          <a:prstGeom prst="rect">
            <a:avLst/>
          </a:prstGeom>
          <a:solidFill>
            <a:srgbClr val="B29457">
              <a:alpha val="288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FCD177CD-C174-904E-48CE-8B2FC11EB360}"/>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Source 2: Poor relief at St Mary’s Abbey </a:t>
            </a:r>
            <a:endParaRPr lang="en-US"/>
          </a:p>
        </p:txBody>
      </p:sp>
      <p:pic>
        <p:nvPicPr>
          <p:cNvPr id="4" name="Picture 3" descr="A painting of a castle&#10;&#10;AI-generated content may be incorrect.">
            <a:extLst>
              <a:ext uri="{FF2B5EF4-FFF2-40B4-BE49-F238E27FC236}">
                <a16:creationId xmlns:a16="http://schemas.microsoft.com/office/drawing/2014/main" id="{0678252A-2F00-B9DA-B65E-85651EB4A2FE}"/>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DB94489D-A2BA-7416-E263-D6DBCE4567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1CC7124-1027-39AA-5C29-0B7D1DD33A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DDE190FF-CCE3-5AF6-9B33-66D02BFE40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BC81C945-EBD7-CEB5-6179-8D1B4E749E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10" name="Text Placeholder 9">
            <a:extLst>
              <a:ext uri="{FF2B5EF4-FFF2-40B4-BE49-F238E27FC236}">
                <a16:creationId xmlns:a16="http://schemas.microsoft.com/office/drawing/2014/main" id="{045D6C4D-99E9-C9FF-6F26-804545722BD2}"/>
              </a:ext>
            </a:extLst>
          </p:cNvPr>
          <p:cNvSpPr>
            <a:spLocks noGrp="1"/>
          </p:cNvSpPr>
          <p:nvPr>
            <p:ph type="body" sz="quarter" idx="12"/>
          </p:nvPr>
        </p:nvSpPr>
        <p:spPr>
          <a:xfrm>
            <a:off x="421221" y="2385794"/>
            <a:ext cx="2622944" cy="2086413"/>
          </a:xfrm>
        </p:spPr>
        <p:txBody>
          <a:bodyPr/>
          <a:lstStyle/>
          <a:p>
            <a:pPr algn="ctr"/>
            <a:r>
              <a:rPr lang="en-GB" sz="2000">
                <a:solidFill>
                  <a:schemeClr val="tx1">
                    <a:lumMod val="75000"/>
                    <a:lumOff val="25000"/>
                  </a:schemeClr>
                </a:solidFill>
                <a:latin typeface="Calibri"/>
                <a:ea typeface="Calibri"/>
                <a:cs typeface="Calibri"/>
              </a:rPr>
              <a:t>A daily distribution made to three poor people at the time of the high mass, for the soul of William Nesfield and of his foundation. </a:t>
            </a:r>
            <a:endParaRPr lang="en-US"/>
          </a:p>
          <a:p>
            <a:endParaRPr lang="en-GB" sz="2000"/>
          </a:p>
        </p:txBody>
      </p:sp>
      <p:sp>
        <p:nvSpPr>
          <p:cNvPr id="11" name="Text Placeholder 9">
            <a:extLst>
              <a:ext uri="{FF2B5EF4-FFF2-40B4-BE49-F238E27FC236}">
                <a16:creationId xmlns:a16="http://schemas.microsoft.com/office/drawing/2014/main" id="{5275CFC7-E705-6844-015E-6C9A17A7F3B1}"/>
              </a:ext>
            </a:extLst>
          </p:cNvPr>
          <p:cNvSpPr txBox="1">
            <a:spLocks/>
          </p:cNvSpPr>
          <p:nvPr/>
        </p:nvSpPr>
        <p:spPr>
          <a:xfrm>
            <a:off x="3325897" y="2409799"/>
            <a:ext cx="5530339" cy="75961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800" b="0" i="0" kern="1200">
                <a:solidFill>
                  <a:srgbClr val="00406E"/>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solidFill>
                  <a:schemeClr val="tx1">
                    <a:lumMod val="75000"/>
                    <a:lumOff val="25000"/>
                  </a:schemeClr>
                </a:solidFill>
                <a:latin typeface="Calibri"/>
                <a:ea typeface="Calibri"/>
                <a:cs typeface="Calibri"/>
              </a:rPr>
              <a:t>A ' widow-right’ was distributed every Sunday to ten widows, each receiving 1 penny. </a:t>
            </a:r>
            <a:endParaRPr lang="en-US"/>
          </a:p>
          <a:p>
            <a:endParaRPr lang="en-GB" sz="2000"/>
          </a:p>
        </p:txBody>
      </p:sp>
      <p:sp>
        <p:nvSpPr>
          <p:cNvPr id="12" name="Text Placeholder 9">
            <a:extLst>
              <a:ext uri="{FF2B5EF4-FFF2-40B4-BE49-F238E27FC236}">
                <a16:creationId xmlns:a16="http://schemas.microsoft.com/office/drawing/2014/main" id="{075A1D4A-CA27-5CB8-6428-9D1A14D3AC6B}"/>
              </a:ext>
            </a:extLst>
          </p:cNvPr>
          <p:cNvSpPr txBox="1">
            <a:spLocks/>
          </p:cNvSpPr>
          <p:nvPr/>
        </p:nvSpPr>
        <p:spPr>
          <a:xfrm>
            <a:off x="3325896" y="3161277"/>
            <a:ext cx="5521012" cy="284968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800" b="0" i="0" kern="1200">
                <a:solidFill>
                  <a:srgbClr val="00406E"/>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tx1">
                    <a:lumMod val="75000"/>
                    <a:lumOff val="25000"/>
                  </a:schemeClr>
                </a:solidFill>
                <a:latin typeface="Calibri"/>
                <a:ea typeface="Calibri"/>
                <a:cs typeface="Calibri"/>
              </a:rPr>
              <a:t>The same ten widows and other poor people received ‘</a:t>
            </a:r>
            <a:r>
              <a:rPr lang="en-GB" sz="2000" b="1" dirty="0" err="1">
                <a:solidFill>
                  <a:schemeClr val="tx1">
                    <a:lumMod val="75000"/>
                    <a:lumOff val="25000"/>
                  </a:schemeClr>
                </a:solidFill>
                <a:latin typeface="Calibri"/>
                <a:ea typeface="Calibri"/>
                <a:cs typeface="Calibri"/>
              </a:rPr>
              <a:t>Frereright</a:t>
            </a:r>
            <a:r>
              <a:rPr lang="en-GB" sz="2000" dirty="0">
                <a:solidFill>
                  <a:schemeClr val="tx1">
                    <a:lumMod val="75000"/>
                    <a:lumOff val="25000"/>
                  </a:schemeClr>
                </a:solidFill>
                <a:latin typeface="Calibri"/>
                <a:ea typeface="Calibri"/>
                <a:cs typeface="Calibri"/>
              </a:rPr>
              <a:t>’, rations of food and drink. </a:t>
            </a:r>
            <a:endParaRPr lang="en-US" dirty="0">
              <a:solidFill>
                <a:schemeClr val="tx1">
                  <a:lumMod val="75000"/>
                  <a:lumOff val="25000"/>
                </a:schemeClr>
              </a:solidFill>
            </a:endParaRPr>
          </a:p>
          <a:p>
            <a:pPr algn="ctr"/>
            <a:r>
              <a:rPr lang="en-GB" sz="2000" dirty="0">
                <a:solidFill>
                  <a:schemeClr val="tx1">
                    <a:lumMod val="75000"/>
                    <a:lumOff val="25000"/>
                  </a:schemeClr>
                </a:solidFill>
                <a:latin typeface="Calibri"/>
                <a:ea typeface="Calibri"/>
                <a:cs typeface="Calibri"/>
              </a:rPr>
              <a:t>This was distributed every Wednesday and Saturday (if they came to the monastery). </a:t>
            </a:r>
            <a:br>
              <a:rPr lang="en-GB" sz="2000" dirty="0">
                <a:latin typeface="Calibri"/>
                <a:ea typeface="Calibri"/>
                <a:cs typeface="Calibri"/>
              </a:rPr>
            </a:br>
            <a:br>
              <a:rPr lang="en-GB" sz="2000" dirty="0">
                <a:latin typeface="Calibri"/>
                <a:ea typeface="Calibri"/>
                <a:cs typeface="Calibri"/>
              </a:rPr>
            </a:br>
            <a:r>
              <a:rPr lang="en-GB" sz="2000" dirty="0">
                <a:solidFill>
                  <a:schemeClr val="tx1">
                    <a:lumMod val="75000"/>
                    <a:lumOff val="25000"/>
                  </a:schemeClr>
                </a:solidFill>
                <a:latin typeface="Calibri"/>
                <a:ea typeface="Calibri"/>
                <a:cs typeface="Calibri"/>
              </a:rPr>
              <a:t>Rations consisted of:</a:t>
            </a:r>
          </a:p>
          <a:p>
            <a:pPr marL="185420" indent="-185420" algn="ctr">
              <a:buFont typeface="Arial" panose="020B0604020202020204" pitchFamily="34" charset="0"/>
              <a:buChar char="•"/>
            </a:pPr>
            <a:r>
              <a:rPr lang="en-GB" sz="2000" dirty="0">
                <a:solidFill>
                  <a:schemeClr val="tx1">
                    <a:lumMod val="75000"/>
                    <a:lumOff val="25000"/>
                  </a:schemeClr>
                </a:solidFill>
                <a:latin typeface="Calibri"/>
                <a:ea typeface="Calibri"/>
                <a:cs typeface="Calibri"/>
              </a:rPr>
              <a:t>bread and ale</a:t>
            </a:r>
          </a:p>
          <a:p>
            <a:pPr marL="185420" indent="-185420" algn="ctr">
              <a:buFont typeface="Arial" panose="020B0604020202020204" pitchFamily="34" charset="0"/>
              <a:buChar char="•"/>
            </a:pPr>
            <a:r>
              <a:rPr lang="en-GB" sz="2000" dirty="0">
                <a:solidFill>
                  <a:schemeClr val="tx1">
                    <a:lumMod val="75000"/>
                    <a:lumOff val="25000"/>
                  </a:schemeClr>
                </a:solidFill>
                <a:latin typeface="Calibri"/>
                <a:ea typeface="Calibri"/>
                <a:cs typeface="Calibri"/>
              </a:rPr>
              <a:t>105 quarters of wheat, at 5 shillings per quarter</a:t>
            </a:r>
          </a:p>
          <a:p>
            <a:pPr marL="185420" indent="-185420" algn="ctr">
              <a:buFont typeface="Arial" panose="020B0604020202020204" pitchFamily="34" charset="0"/>
              <a:buChar char="•"/>
            </a:pPr>
            <a:r>
              <a:rPr lang="en-GB" sz="2000" dirty="0">
                <a:solidFill>
                  <a:schemeClr val="tx1">
                    <a:lumMod val="75000"/>
                    <a:lumOff val="25000"/>
                  </a:schemeClr>
                </a:solidFill>
                <a:latin typeface="Calibri"/>
                <a:ea typeface="Calibri"/>
                <a:cs typeface="Calibri"/>
              </a:rPr>
              <a:t>135 quarters of barley malt</a:t>
            </a:r>
            <a:endParaRPr lang="en-GB" sz="2000" dirty="0"/>
          </a:p>
        </p:txBody>
      </p:sp>
      <p:sp>
        <p:nvSpPr>
          <p:cNvPr id="13" name="Text Placeholder 9">
            <a:extLst>
              <a:ext uri="{FF2B5EF4-FFF2-40B4-BE49-F238E27FC236}">
                <a16:creationId xmlns:a16="http://schemas.microsoft.com/office/drawing/2014/main" id="{7512B572-174D-8441-6470-43227F06A7DD}"/>
              </a:ext>
            </a:extLst>
          </p:cNvPr>
          <p:cNvSpPr txBox="1">
            <a:spLocks/>
          </p:cNvSpPr>
          <p:nvPr/>
        </p:nvSpPr>
        <p:spPr>
          <a:xfrm>
            <a:off x="9113732" y="2408437"/>
            <a:ext cx="2740174" cy="396222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800" b="0" i="0" kern="1200">
                <a:solidFill>
                  <a:srgbClr val="00406E"/>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a:solidFill>
                  <a:schemeClr val="tx1">
                    <a:lumMod val="75000"/>
                    <a:lumOff val="25000"/>
                  </a:schemeClr>
                </a:solidFill>
                <a:latin typeface="Calibri"/>
                <a:ea typeface="Calibri"/>
                <a:cs typeface="Calibri"/>
              </a:rPr>
              <a:t>Similar alms (charity) were distributed on the anniversary of William Wells, formerly Bishop of Rochester. </a:t>
            </a:r>
            <a:endParaRPr lang="en-US"/>
          </a:p>
          <a:p>
            <a:endParaRPr lang="en-GB" sz="2000"/>
          </a:p>
        </p:txBody>
      </p:sp>
      <p:sp>
        <p:nvSpPr>
          <p:cNvPr id="14" name="Rectangle 13">
            <a:extLst>
              <a:ext uri="{FF2B5EF4-FFF2-40B4-BE49-F238E27FC236}">
                <a16:creationId xmlns:a16="http://schemas.microsoft.com/office/drawing/2014/main" id="{F8781CC1-6987-925B-F46F-A5169D619B7A}"/>
              </a:ext>
            </a:extLst>
          </p:cNvPr>
          <p:cNvSpPr/>
          <p:nvPr/>
        </p:nvSpPr>
        <p:spPr>
          <a:xfrm>
            <a:off x="421220" y="1670508"/>
            <a:ext cx="2631757" cy="703563"/>
          </a:xfrm>
          <a:prstGeom prst="rect">
            <a:avLst/>
          </a:prstGeom>
          <a:solidFill>
            <a:srgbClr val="B2945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latin typeface="Calibri"/>
                <a:ea typeface="Calibri"/>
                <a:cs typeface="Calibri"/>
              </a:rPr>
              <a:t>DAILY</a:t>
            </a:r>
          </a:p>
        </p:txBody>
      </p:sp>
      <p:sp>
        <p:nvSpPr>
          <p:cNvPr id="15" name="Rectangle 14">
            <a:extLst>
              <a:ext uri="{FF2B5EF4-FFF2-40B4-BE49-F238E27FC236}">
                <a16:creationId xmlns:a16="http://schemas.microsoft.com/office/drawing/2014/main" id="{B728D269-9233-4FA4-ECA8-F05DAFCD8648}"/>
              </a:ext>
            </a:extLst>
          </p:cNvPr>
          <p:cNvSpPr/>
          <p:nvPr/>
        </p:nvSpPr>
        <p:spPr>
          <a:xfrm>
            <a:off x="3325896" y="1680748"/>
            <a:ext cx="5521012" cy="703563"/>
          </a:xfrm>
          <a:prstGeom prst="rect">
            <a:avLst/>
          </a:prstGeom>
          <a:solidFill>
            <a:srgbClr val="8B0B0B">
              <a:alpha val="817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latin typeface="Calibri"/>
                <a:ea typeface="Calibri"/>
                <a:cs typeface="Calibri"/>
              </a:rPr>
              <a:t>WEEKLY</a:t>
            </a:r>
          </a:p>
        </p:txBody>
      </p:sp>
      <p:sp>
        <p:nvSpPr>
          <p:cNvPr id="16" name="Rectangle 15">
            <a:extLst>
              <a:ext uri="{FF2B5EF4-FFF2-40B4-BE49-F238E27FC236}">
                <a16:creationId xmlns:a16="http://schemas.microsoft.com/office/drawing/2014/main" id="{2D679F65-CDF1-D87B-6CB6-476B2FDEDBC3}"/>
              </a:ext>
            </a:extLst>
          </p:cNvPr>
          <p:cNvSpPr/>
          <p:nvPr/>
        </p:nvSpPr>
        <p:spPr>
          <a:xfrm>
            <a:off x="9160626" y="1680748"/>
            <a:ext cx="2631757" cy="703563"/>
          </a:xfrm>
          <a:prstGeom prst="rect">
            <a:avLst/>
          </a:prstGeom>
          <a:solidFill>
            <a:srgbClr val="1C352A">
              <a:alpha val="817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latin typeface="Calibri"/>
                <a:ea typeface="Calibri"/>
                <a:cs typeface="Calibri"/>
              </a:rPr>
              <a:t>YEARLY</a:t>
            </a:r>
          </a:p>
        </p:txBody>
      </p:sp>
      <p:sp>
        <p:nvSpPr>
          <p:cNvPr id="21" name="TextBox 20">
            <a:extLst>
              <a:ext uri="{FF2B5EF4-FFF2-40B4-BE49-F238E27FC236}">
                <a16:creationId xmlns:a16="http://schemas.microsoft.com/office/drawing/2014/main" id="{946220C3-4429-3F5F-3BF7-1637428C6F67}"/>
              </a:ext>
            </a:extLst>
          </p:cNvPr>
          <p:cNvSpPr txBox="1"/>
          <p:nvPr/>
        </p:nvSpPr>
        <p:spPr>
          <a:xfrm>
            <a:off x="9160624" y="4743073"/>
            <a:ext cx="263175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i="1">
                <a:solidFill>
                  <a:schemeClr val="tx1">
                    <a:lumMod val="75000"/>
                    <a:lumOff val="25000"/>
                  </a:schemeClr>
                </a:solidFill>
                <a:latin typeface="Calibri"/>
                <a:ea typeface="Calibri"/>
                <a:cs typeface="Calibri"/>
              </a:rPr>
              <a:t>Modern summary from </a:t>
            </a:r>
            <a:r>
              <a:rPr lang="en-GB" sz="1400" b="1">
                <a:solidFill>
                  <a:schemeClr val="tx1">
                    <a:lumMod val="75000"/>
                    <a:lumOff val="25000"/>
                  </a:schemeClr>
                </a:solidFill>
                <a:latin typeface="Calibri"/>
                <a:ea typeface="Calibri"/>
                <a:cs typeface="Calibri"/>
              </a:rPr>
              <a:t>A History of the County of York</a:t>
            </a:r>
            <a:r>
              <a:rPr lang="en-GB" sz="1400" b="1" i="1">
                <a:solidFill>
                  <a:schemeClr val="tx1">
                    <a:lumMod val="75000"/>
                    <a:lumOff val="25000"/>
                  </a:schemeClr>
                </a:solidFill>
                <a:latin typeface="Calibri"/>
                <a:ea typeface="Calibri"/>
                <a:cs typeface="Calibri"/>
              </a:rPr>
              <a:t> </a:t>
            </a:r>
            <a:r>
              <a:rPr lang="en-GB" sz="1400" i="1">
                <a:solidFill>
                  <a:schemeClr val="tx1">
                    <a:lumMod val="75000"/>
                    <a:lumOff val="25000"/>
                  </a:schemeClr>
                </a:solidFill>
                <a:latin typeface="Calibri"/>
                <a:ea typeface="Calibri"/>
                <a:cs typeface="Calibri"/>
              </a:rPr>
              <a:t>of the arrangements made for poor relief by the Abbey of St Mary’s in York at the time of the visitation of Layton and Legh</a:t>
            </a:r>
            <a:br>
              <a:rPr lang="en-GB" sz="1400" i="1">
                <a:latin typeface="Calibri"/>
                <a:ea typeface="Calibri"/>
                <a:cs typeface="Calibri"/>
              </a:rPr>
            </a:br>
            <a:endParaRPr lang="en-GB" sz="1400" i="1">
              <a:solidFill>
                <a:schemeClr val="tx1">
                  <a:lumMod val="75000"/>
                  <a:lumOff val="25000"/>
                </a:schemeClr>
              </a:solidFill>
            </a:endParaRPr>
          </a:p>
          <a:p>
            <a:endParaRPr lang="en-GB" sz="1400"/>
          </a:p>
        </p:txBody>
      </p:sp>
    </p:spTree>
    <p:extLst>
      <p:ext uri="{BB962C8B-B14F-4D97-AF65-F5344CB8AC3E}">
        <p14:creationId xmlns:p14="http://schemas.microsoft.com/office/powerpoint/2010/main" val="1811402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6B42B4-40A3-C8EC-13B9-47AE620BC2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A4311A-249D-1E6B-4894-5E28837F42C9}"/>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Source 3</a:t>
            </a:r>
            <a:endParaRPr lang="en-US"/>
          </a:p>
        </p:txBody>
      </p:sp>
      <p:sp>
        <p:nvSpPr>
          <p:cNvPr id="3" name="Text Placeholder 2">
            <a:extLst>
              <a:ext uri="{FF2B5EF4-FFF2-40B4-BE49-F238E27FC236}">
                <a16:creationId xmlns:a16="http://schemas.microsoft.com/office/drawing/2014/main" id="{DC487A20-D60A-4A8A-DAB8-D417FEE7DB3C}"/>
              </a:ext>
            </a:extLst>
          </p:cNvPr>
          <p:cNvSpPr>
            <a:spLocks noGrp="1"/>
          </p:cNvSpPr>
          <p:nvPr>
            <p:ph type="body" sz="quarter" idx="12"/>
          </p:nvPr>
        </p:nvSpPr>
        <p:spPr/>
        <p:txBody>
          <a:bodyPr/>
          <a:lstStyle/>
          <a:p>
            <a:pPr algn="ctr"/>
            <a:r>
              <a:rPr lang="en-GB" sz="2300" b="1" i="1">
                <a:solidFill>
                  <a:schemeClr val="tx1">
                    <a:lumMod val="75000"/>
                    <a:lumOff val="25000"/>
                  </a:schemeClr>
                </a:solidFill>
                <a:latin typeface="Calibri"/>
                <a:ea typeface="Calibri"/>
                <a:cs typeface="Calibri"/>
              </a:rPr>
              <a:t>Archbishop Lee, </a:t>
            </a:r>
            <a:r>
              <a:rPr lang="en-GB" sz="2300" i="1">
                <a:solidFill>
                  <a:schemeClr val="tx1">
                    <a:lumMod val="75000"/>
                    <a:lumOff val="25000"/>
                  </a:schemeClr>
                </a:solidFill>
                <a:latin typeface="Calibri"/>
                <a:ea typeface="Calibri"/>
                <a:cs typeface="Calibri"/>
              </a:rPr>
              <a:t>writing to Henry VIII on 14 January 1536 (the ‘Syon’ referred to in the source was another monastery in the area)</a:t>
            </a: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When Drs. Layton and </a:t>
            </a:r>
            <a:r>
              <a:rPr lang="en-GB" sz="2300" err="1">
                <a:solidFill>
                  <a:schemeClr val="tx1">
                    <a:lumMod val="75000"/>
                    <a:lumOff val="25000"/>
                  </a:schemeClr>
                </a:solidFill>
                <a:latin typeface="Calibri"/>
                <a:ea typeface="Calibri"/>
                <a:cs typeface="Calibri"/>
              </a:rPr>
              <a:t>Leghe</a:t>
            </a:r>
            <a:r>
              <a:rPr lang="en-GB" sz="2300">
                <a:solidFill>
                  <a:schemeClr val="tx1">
                    <a:lumMod val="75000"/>
                    <a:lumOff val="25000"/>
                  </a:schemeClr>
                </a:solidFill>
                <a:latin typeface="Calibri"/>
                <a:ea typeface="Calibri"/>
                <a:cs typeface="Calibri"/>
              </a:rPr>
              <a:t> were with me as your visitors on Jan. 13, they very straitly examined me concerning words that I was supposed to have spoken to the general confessor of Syon or to one sent by him, viz., that I would stand against your title of Supreme Head even to the death, if I thought that I might prevail. Never </a:t>
            </a:r>
            <a:r>
              <a:rPr lang="en-GB" sz="2300" err="1">
                <a:solidFill>
                  <a:schemeClr val="tx1">
                    <a:lumMod val="75000"/>
                    <a:lumOff val="25000"/>
                  </a:schemeClr>
                </a:solidFill>
                <a:latin typeface="Calibri"/>
                <a:ea typeface="Calibri"/>
                <a:cs typeface="Calibri"/>
              </a:rPr>
              <a:t>spake</a:t>
            </a:r>
            <a:r>
              <a:rPr lang="en-GB" sz="2300">
                <a:solidFill>
                  <a:schemeClr val="tx1">
                    <a:lumMod val="75000"/>
                    <a:lumOff val="25000"/>
                  </a:schemeClr>
                </a:solidFill>
                <a:latin typeface="Calibri"/>
                <a:ea typeface="Calibri"/>
                <a:cs typeface="Calibri"/>
              </a:rPr>
              <a:t> with the said confessor, nor sent any counsel to him, nor received any messenger from him or any one at Syon in matters concerning your Highness.</a:t>
            </a:r>
          </a:p>
          <a:p>
            <a:pPr algn="ctr"/>
            <a:endParaRPr lang="en-GB" sz="2300">
              <a:solidFill>
                <a:schemeClr val="tx1">
                  <a:lumMod val="75000"/>
                  <a:lumOff val="25000"/>
                </a:schemeClr>
              </a:solidFill>
              <a:latin typeface="Calibri"/>
              <a:ea typeface="Calibri"/>
              <a:cs typeface="Calibri"/>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br>
              <a:rPr lang="en-GB" sz="2300">
                <a:solidFill>
                  <a:schemeClr val="tx1">
                    <a:lumMod val="75000"/>
                    <a:lumOff val="25000"/>
                  </a:schemeClr>
                </a:solidFill>
              </a:rPr>
            </a:br>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618E0608-B577-3779-A2C4-8866E1770922}"/>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F44298C6-BB70-5BF9-4AB5-7AF127C68F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AC02C378-D6AE-049F-934B-E01FF34846A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06BC853-44AC-879B-154C-8028D0DF65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4943386E-08A7-F279-49BC-C56E497C69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88656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5AECE2-DEFA-BF45-D097-A0F214F1089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5915EDD-D95B-71B8-09C2-F1C32AA9231C}"/>
              </a:ext>
            </a:extLst>
          </p:cNvPr>
          <p:cNvSpPr>
            <a:spLocks noGrp="1"/>
          </p:cNvSpPr>
          <p:nvPr>
            <p:ph type="title"/>
          </p:nvPr>
        </p:nvSpPr>
        <p:spPr/>
        <p:txBody>
          <a:bodyPr/>
          <a:lstStyle/>
          <a:p>
            <a:pPr algn="ctr"/>
            <a:r>
              <a:rPr lang="en-GB" b="1">
                <a:solidFill>
                  <a:srgbClr val="8E2B25"/>
                </a:solidFill>
                <a:latin typeface="Calibri"/>
                <a:ea typeface="Calibri"/>
                <a:cs typeface="Calibri"/>
              </a:rPr>
              <a:t>Activity 5: Pilgrimage of Grace</a:t>
            </a:r>
          </a:p>
        </p:txBody>
      </p:sp>
      <p:pic>
        <p:nvPicPr>
          <p:cNvPr id="4" name="Picture 3" descr="A painting of a castle&#10;&#10;AI-generated content may be incorrect.">
            <a:extLst>
              <a:ext uri="{FF2B5EF4-FFF2-40B4-BE49-F238E27FC236}">
                <a16:creationId xmlns:a16="http://schemas.microsoft.com/office/drawing/2014/main" id="{A5257A2D-7E60-3DB2-7A92-28220EBED444}"/>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571B0EB3-516A-EB21-ED1D-43B9975B3A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74E81C5A-65E1-497F-7573-A3217E0338F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1CC8915-7FA0-BC9B-67CE-6629AD5A90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F85D7492-25BE-2276-B7B3-C940CF1C0D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3" name="Text Placeholder 2">
            <a:extLst>
              <a:ext uri="{FF2B5EF4-FFF2-40B4-BE49-F238E27FC236}">
                <a16:creationId xmlns:a16="http://schemas.microsoft.com/office/drawing/2014/main" id="{D2CF51F6-C5A3-ECD8-A179-35092BA5F730}"/>
              </a:ext>
            </a:extLst>
          </p:cNvPr>
          <p:cNvSpPr>
            <a:spLocks noGrp="1"/>
          </p:cNvSpPr>
          <p:nvPr>
            <p:ph type="body" idx="1"/>
          </p:nvPr>
        </p:nvSpPr>
        <p:spPr/>
        <p:txBody>
          <a:bodyPr vert="horz" lIns="91440" tIns="45720" rIns="91440" bIns="45720" rtlCol="0" anchor="t">
            <a:noAutofit/>
          </a:bodyPr>
          <a:lstStyle/>
          <a:p>
            <a:pPr algn="ctr"/>
            <a:r>
              <a:rPr lang="en-GB">
                <a:latin typeface="Calibri"/>
                <a:ea typeface="Calibri"/>
                <a:cs typeface="Calibri"/>
              </a:rPr>
              <a:t>Where did our characters’ loyalties lie? Did heads roll?</a:t>
            </a:r>
          </a:p>
        </p:txBody>
      </p:sp>
    </p:spTree>
    <p:extLst>
      <p:ext uri="{BB962C8B-B14F-4D97-AF65-F5344CB8AC3E}">
        <p14:creationId xmlns:p14="http://schemas.microsoft.com/office/powerpoint/2010/main" val="134349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7A0625-39C3-FF14-529E-86858B37B5D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81BDEBD-09B3-62E4-00A0-27B9E163EB18}"/>
              </a:ext>
            </a:extLst>
          </p:cNvPr>
          <p:cNvSpPr>
            <a:spLocks noGrp="1"/>
          </p:cNvSpPr>
          <p:nvPr>
            <p:ph type="title"/>
          </p:nvPr>
        </p:nvSpPr>
        <p:spPr/>
        <p:txBody>
          <a:bodyPr/>
          <a:lstStyle/>
          <a:p>
            <a:pPr algn="ctr"/>
            <a:r>
              <a:rPr lang="en-GB" b="1">
                <a:solidFill>
                  <a:srgbClr val="8E2B25"/>
                </a:solidFill>
                <a:latin typeface="Calibri"/>
                <a:ea typeface="Calibri"/>
                <a:cs typeface="Calibri"/>
              </a:rPr>
              <a:t>GROUP ACTIVITY 1</a:t>
            </a:r>
          </a:p>
        </p:txBody>
      </p:sp>
      <p:sp>
        <p:nvSpPr>
          <p:cNvPr id="10" name="Text Placeholder 9">
            <a:extLst>
              <a:ext uri="{FF2B5EF4-FFF2-40B4-BE49-F238E27FC236}">
                <a16:creationId xmlns:a16="http://schemas.microsoft.com/office/drawing/2014/main" id="{D71D8423-916F-1CE2-5FB5-96DD5B799E4C}"/>
              </a:ext>
            </a:extLst>
          </p:cNvPr>
          <p:cNvSpPr>
            <a:spLocks noGrp="1"/>
          </p:cNvSpPr>
          <p:nvPr>
            <p:ph type="body" idx="1"/>
          </p:nvPr>
        </p:nvSpPr>
        <p:spPr/>
        <p:txBody>
          <a:bodyPr vert="horz" lIns="91440" tIns="45720" rIns="91440" bIns="45720" rtlCol="0" anchor="t">
            <a:noAutofit/>
          </a:bodyPr>
          <a:lstStyle/>
          <a:p>
            <a:pPr algn="ctr"/>
            <a:r>
              <a:rPr lang="en-GB">
                <a:latin typeface="Calibri"/>
                <a:ea typeface="Calibri"/>
                <a:cs typeface="Calibri"/>
              </a:rPr>
              <a:t>Questioning narratives</a:t>
            </a:r>
          </a:p>
        </p:txBody>
      </p:sp>
      <p:pic>
        <p:nvPicPr>
          <p:cNvPr id="4" name="Picture 3" descr="A painting of a castle&#10;&#10;AI-generated content may be incorrect.">
            <a:extLst>
              <a:ext uri="{FF2B5EF4-FFF2-40B4-BE49-F238E27FC236}">
                <a16:creationId xmlns:a16="http://schemas.microsoft.com/office/drawing/2014/main" id="{06152B1C-2365-9A6A-1469-B1ED197FFAA7}"/>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B651D04F-8A57-E43F-34E4-F3FE49D612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6FA48AC3-5EF1-2AE0-7142-983BF9BBF5B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0465887F-55EA-AA52-E02A-D15AEE16F3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B53ADB51-6AD1-7D45-D037-27F842949E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469851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E62406-CBDA-4F20-BD34-AFED21EAD0B2}"/>
            </a:ext>
          </a:extLst>
        </p:cNvPr>
        <p:cNvGrpSpPr/>
        <p:nvPr/>
      </p:nvGrpSpPr>
      <p:grpSpPr>
        <a:xfrm>
          <a:off x="0" y="0"/>
          <a:ext cx="0" cy="0"/>
          <a:chOff x="0" y="0"/>
          <a:chExt cx="0" cy="0"/>
        </a:xfrm>
      </p:grpSpPr>
      <p:pic>
        <p:nvPicPr>
          <p:cNvPr id="4" name="Picture 3" descr="A painting of a castle&#10;&#10;AI-generated content may be incorrect.">
            <a:extLst>
              <a:ext uri="{FF2B5EF4-FFF2-40B4-BE49-F238E27FC236}">
                <a16:creationId xmlns:a16="http://schemas.microsoft.com/office/drawing/2014/main" id="{DC2AA8C6-B75A-CABF-3483-82F8635394A9}"/>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72738FB7-F57E-6DDF-0A3E-3C0603F10A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A9257ABB-F069-9B2C-65D2-A06B3EB4894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C156CB3D-4A9A-BC27-79D8-5C9ADC3647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2505CD1C-E436-5D7C-5E96-B0D6FCB639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cxnSp>
        <p:nvCxnSpPr>
          <p:cNvPr id="25" name="Straight Arrow Connector 24">
            <a:extLst>
              <a:ext uri="{FF2B5EF4-FFF2-40B4-BE49-F238E27FC236}">
                <a16:creationId xmlns:a16="http://schemas.microsoft.com/office/drawing/2014/main" id="{AFD2E952-38F6-790B-E6AF-4C832CB19ED0}"/>
              </a:ext>
            </a:extLst>
          </p:cNvPr>
          <p:cNvCxnSpPr>
            <a:cxnSpLocks/>
          </p:cNvCxnSpPr>
          <p:nvPr/>
        </p:nvCxnSpPr>
        <p:spPr>
          <a:xfrm>
            <a:off x="1127342" y="3429000"/>
            <a:ext cx="10108505" cy="0"/>
          </a:xfrm>
          <a:prstGeom prst="straightConnector1">
            <a:avLst/>
          </a:prstGeom>
          <a:ln w="44450">
            <a:solidFill>
              <a:srgbClr val="8B0B0B"/>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1D7BC17-1316-714F-732D-A35142DE3068}"/>
              </a:ext>
            </a:extLst>
          </p:cNvPr>
          <p:cNvCxnSpPr>
            <a:cxnSpLocks/>
          </p:cNvCxnSpPr>
          <p:nvPr/>
        </p:nvCxnSpPr>
        <p:spPr>
          <a:xfrm>
            <a:off x="1175656" y="3410496"/>
            <a:ext cx="0" cy="667011"/>
          </a:xfrm>
          <a:prstGeom prst="line">
            <a:avLst/>
          </a:prstGeom>
          <a:ln>
            <a:solidFill>
              <a:srgbClr val="8B0B0B"/>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59E73A3-1FD6-DC84-8DF2-92A6653EDC9A}"/>
              </a:ext>
            </a:extLst>
          </p:cNvPr>
          <p:cNvCxnSpPr>
            <a:cxnSpLocks/>
          </p:cNvCxnSpPr>
          <p:nvPr/>
        </p:nvCxnSpPr>
        <p:spPr>
          <a:xfrm>
            <a:off x="5826691" y="2780778"/>
            <a:ext cx="0" cy="648222"/>
          </a:xfrm>
          <a:prstGeom prst="line">
            <a:avLst/>
          </a:prstGeom>
          <a:ln>
            <a:solidFill>
              <a:srgbClr val="8B0B0B"/>
            </a:solidFill>
          </a:ln>
        </p:spPr>
        <p:style>
          <a:lnRef idx="2">
            <a:schemeClr val="accent1"/>
          </a:lnRef>
          <a:fillRef idx="0">
            <a:schemeClr val="accent1"/>
          </a:fillRef>
          <a:effectRef idx="1">
            <a:schemeClr val="accent1"/>
          </a:effectRef>
          <a:fontRef idx="minor">
            <a:schemeClr val="tx1"/>
          </a:fontRef>
        </p:style>
      </p:cxnSp>
      <p:sp>
        <p:nvSpPr>
          <p:cNvPr id="33" name="Text Placeholder 2">
            <a:extLst>
              <a:ext uri="{FF2B5EF4-FFF2-40B4-BE49-F238E27FC236}">
                <a16:creationId xmlns:a16="http://schemas.microsoft.com/office/drawing/2014/main" id="{AF60ABCB-C753-2489-CBB7-B07A7FB479BA}"/>
              </a:ext>
            </a:extLst>
          </p:cNvPr>
          <p:cNvSpPr>
            <a:spLocks noGrp="1"/>
          </p:cNvSpPr>
          <p:nvPr>
            <p:ph type="body" sz="quarter" idx="12"/>
          </p:nvPr>
        </p:nvSpPr>
        <p:spPr>
          <a:xfrm>
            <a:off x="1239156" y="3492773"/>
            <a:ext cx="3755839" cy="3312208"/>
          </a:xfrm>
        </p:spPr>
        <p:txBody>
          <a:bodyPr/>
          <a:lstStyle/>
          <a:p>
            <a:pPr algn="ctr"/>
            <a:r>
              <a:rPr lang="en-GB" sz="2000" b="1">
                <a:solidFill>
                  <a:schemeClr val="tx1">
                    <a:lumMod val="75000"/>
                    <a:lumOff val="25000"/>
                  </a:schemeClr>
                </a:solidFill>
                <a:latin typeface="Calibri"/>
                <a:ea typeface="Calibri"/>
                <a:cs typeface="Calibri"/>
              </a:rPr>
              <a:t>JANUARY</a:t>
            </a:r>
            <a:br>
              <a:rPr lang="en-GB" sz="2000" b="1">
                <a:latin typeface="Calibri"/>
                <a:ea typeface="Calibri"/>
                <a:cs typeface="Calibri"/>
              </a:rPr>
            </a:br>
            <a:r>
              <a:rPr lang="en-GB" sz="2000">
                <a:solidFill>
                  <a:schemeClr val="tx1">
                    <a:lumMod val="75000"/>
                    <a:lumOff val="25000"/>
                  </a:schemeClr>
                </a:solidFill>
                <a:latin typeface="Calibri"/>
                <a:ea typeface="Calibri"/>
                <a:cs typeface="Calibri"/>
              </a:rPr>
              <a:t>Visitations begin of monasteries in York, including St Mary’s, carried out by Layton and Legh on Thomas Cromwell’s orders.  </a:t>
            </a:r>
            <a:br>
              <a:rPr lang="en-GB" sz="2000">
                <a:latin typeface="Calibri"/>
                <a:ea typeface="Calibri"/>
                <a:cs typeface="Calibri"/>
              </a:rPr>
            </a:br>
            <a:r>
              <a:rPr lang="en-GB" sz="2000">
                <a:solidFill>
                  <a:schemeClr val="tx1">
                    <a:lumMod val="75000"/>
                    <a:lumOff val="25000"/>
                  </a:schemeClr>
                </a:solidFill>
                <a:latin typeface="Calibri"/>
                <a:ea typeface="Calibri"/>
                <a:cs typeface="Calibri"/>
              </a:rPr>
              <a:t>Edward Lee no longer has the power to inspect his own diocese.</a:t>
            </a:r>
            <a:endParaRPr lang="en-US">
              <a:solidFill>
                <a:schemeClr val="tx1">
                  <a:lumMod val="75000"/>
                  <a:lumOff val="25000"/>
                </a:schemeClr>
              </a:solidFill>
            </a:endParaRPr>
          </a:p>
        </p:txBody>
      </p:sp>
      <p:sp>
        <p:nvSpPr>
          <p:cNvPr id="34" name="Text Placeholder 2">
            <a:extLst>
              <a:ext uri="{FF2B5EF4-FFF2-40B4-BE49-F238E27FC236}">
                <a16:creationId xmlns:a16="http://schemas.microsoft.com/office/drawing/2014/main" id="{7E106769-7DCC-0DEE-BD4F-CD26F59FBD3F}"/>
              </a:ext>
            </a:extLst>
          </p:cNvPr>
          <p:cNvSpPr txBox="1">
            <a:spLocks/>
          </p:cNvSpPr>
          <p:nvPr/>
        </p:nvSpPr>
        <p:spPr>
          <a:xfrm>
            <a:off x="4283154" y="1442663"/>
            <a:ext cx="3258177" cy="191057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800" b="0" i="0" kern="1200">
                <a:solidFill>
                  <a:srgbClr val="00406E"/>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a:solidFill>
                  <a:schemeClr val="tx1">
                    <a:lumMod val="75000"/>
                    <a:lumOff val="25000"/>
                  </a:schemeClr>
                </a:solidFill>
                <a:latin typeface="Calibri"/>
                <a:ea typeface="Calibri"/>
                <a:cs typeface="Calibri"/>
              </a:rPr>
              <a:t>MAY</a:t>
            </a:r>
            <a:endParaRPr lang="en-US"/>
          </a:p>
          <a:p>
            <a:pPr algn="ctr"/>
            <a:r>
              <a:rPr lang="en-GB" sz="2000">
                <a:solidFill>
                  <a:schemeClr val="tx1">
                    <a:lumMod val="75000"/>
                    <a:lumOff val="25000"/>
                  </a:schemeClr>
                </a:solidFill>
                <a:latin typeface="Calibri"/>
                <a:ea typeface="Calibri"/>
                <a:cs typeface="Calibri"/>
              </a:rPr>
              <a:t>Anne Boleyn executed. </a:t>
            </a:r>
            <a:br>
              <a:rPr lang="en-GB" sz="2000">
                <a:latin typeface="Calibri"/>
                <a:ea typeface="Calibri"/>
                <a:cs typeface="Calibri"/>
              </a:rPr>
            </a:br>
            <a:r>
              <a:rPr lang="en-GB" sz="2000">
                <a:solidFill>
                  <a:schemeClr val="tx1">
                    <a:lumMod val="75000"/>
                    <a:lumOff val="25000"/>
                  </a:schemeClr>
                </a:solidFill>
                <a:latin typeface="Calibri"/>
                <a:ea typeface="Calibri"/>
                <a:cs typeface="Calibri"/>
              </a:rPr>
              <a:t>Her uncle, Thomas Howard, Duke of Norfolk, presides at her trial.</a:t>
            </a:r>
          </a:p>
        </p:txBody>
      </p:sp>
      <p:sp>
        <p:nvSpPr>
          <p:cNvPr id="35" name="Text Placeholder 2">
            <a:extLst>
              <a:ext uri="{FF2B5EF4-FFF2-40B4-BE49-F238E27FC236}">
                <a16:creationId xmlns:a16="http://schemas.microsoft.com/office/drawing/2014/main" id="{4A133AF4-B007-CCDA-F3E1-DBB7A98CE099}"/>
              </a:ext>
            </a:extLst>
          </p:cNvPr>
          <p:cNvSpPr txBox="1">
            <a:spLocks/>
          </p:cNvSpPr>
          <p:nvPr/>
        </p:nvSpPr>
        <p:spPr>
          <a:xfrm>
            <a:off x="7544788" y="116791"/>
            <a:ext cx="4161559" cy="331220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800" b="0" i="0" kern="1200">
                <a:solidFill>
                  <a:srgbClr val="00406E"/>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a:solidFill>
                  <a:schemeClr val="tx1">
                    <a:lumMod val="75000"/>
                    <a:lumOff val="25000"/>
                  </a:schemeClr>
                </a:solidFill>
                <a:latin typeface="Calibri"/>
                <a:ea typeface="Calibri"/>
                <a:cs typeface="Calibri"/>
              </a:rPr>
              <a:t>OCTOBER</a:t>
            </a:r>
            <a:endParaRPr lang="en-US"/>
          </a:p>
          <a:p>
            <a:pPr algn="ctr"/>
            <a:r>
              <a:rPr lang="en-GB" sz="2000" b="1">
                <a:solidFill>
                  <a:schemeClr val="tx1">
                    <a:lumMod val="75000"/>
                    <a:lumOff val="25000"/>
                  </a:schemeClr>
                </a:solidFill>
                <a:latin typeface="Calibri"/>
                <a:ea typeface="Calibri"/>
                <a:cs typeface="Calibri"/>
              </a:rPr>
              <a:t>Robert Aske </a:t>
            </a:r>
            <a:r>
              <a:rPr lang="en-GB" sz="2000">
                <a:solidFill>
                  <a:schemeClr val="tx1">
                    <a:lumMod val="75000"/>
                    <a:lumOff val="25000"/>
                  </a:schemeClr>
                </a:solidFill>
                <a:latin typeface="Calibri"/>
                <a:ea typeface="Calibri"/>
                <a:cs typeface="Calibri"/>
              </a:rPr>
              <a:t>begins a journey to London for work. He travels through Lincolnshire and meets a group of rebels in Louth, protesting against church property being confiscated by royal officials in the area. </a:t>
            </a:r>
          </a:p>
          <a:p>
            <a:pPr algn="ctr"/>
            <a:r>
              <a:rPr lang="en-GB" sz="2000" b="1">
                <a:solidFill>
                  <a:schemeClr val="tx1">
                    <a:lumMod val="75000"/>
                    <a:lumOff val="25000"/>
                  </a:schemeClr>
                </a:solidFill>
                <a:latin typeface="Calibri"/>
                <a:ea typeface="Calibri"/>
                <a:cs typeface="Calibri"/>
              </a:rPr>
              <a:t>Aske</a:t>
            </a:r>
            <a:r>
              <a:rPr lang="en-GB" sz="2000">
                <a:solidFill>
                  <a:schemeClr val="tx1">
                    <a:lumMod val="75000"/>
                    <a:lumOff val="25000"/>
                  </a:schemeClr>
                </a:solidFill>
                <a:latin typeface="Calibri"/>
                <a:ea typeface="Calibri"/>
                <a:cs typeface="Calibri"/>
              </a:rPr>
              <a:t> takes an oath of loyalty to the rebels and returns to Yorkshire.</a:t>
            </a:r>
          </a:p>
          <a:p>
            <a:endParaRPr lang="en-GB" sz="2000">
              <a:solidFill>
                <a:schemeClr val="tx1">
                  <a:lumMod val="75000"/>
                  <a:lumOff val="25000"/>
                </a:schemeClr>
              </a:solidFill>
            </a:endParaRPr>
          </a:p>
          <a:p>
            <a:endParaRPr lang="en-GB" sz="2000">
              <a:solidFill>
                <a:schemeClr val="tx1">
                  <a:lumMod val="75000"/>
                  <a:lumOff val="25000"/>
                </a:schemeClr>
              </a:solidFill>
            </a:endParaRPr>
          </a:p>
        </p:txBody>
      </p:sp>
      <p:sp>
        <p:nvSpPr>
          <p:cNvPr id="36" name="Text Placeholder 1">
            <a:extLst>
              <a:ext uri="{FF2B5EF4-FFF2-40B4-BE49-F238E27FC236}">
                <a16:creationId xmlns:a16="http://schemas.microsoft.com/office/drawing/2014/main" id="{71C7D826-DC92-F4C8-69A0-301B8BCDE14B}"/>
              </a:ext>
            </a:extLst>
          </p:cNvPr>
          <p:cNvSpPr txBox="1">
            <a:spLocks/>
          </p:cNvSpPr>
          <p:nvPr/>
        </p:nvSpPr>
        <p:spPr>
          <a:xfrm>
            <a:off x="-96422" y="3055663"/>
            <a:ext cx="1233236" cy="6901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rgbClr val="00406E"/>
                </a:solidFill>
                <a:latin typeface="DM Serif Display"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8B0B0B"/>
                </a:solidFill>
                <a:latin typeface="Calibri"/>
                <a:ea typeface="Calibri"/>
                <a:cs typeface="Calibri"/>
              </a:rPr>
              <a:t>1536</a:t>
            </a:r>
          </a:p>
        </p:txBody>
      </p:sp>
      <p:sp>
        <p:nvSpPr>
          <p:cNvPr id="37" name="Text Placeholder 1">
            <a:extLst>
              <a:ext uri="{FF2B5EF4-FFF2-40B4-BE49-F238E27FC236}">
                <a16:creationId xmlns:a16="http://schemas.microsoft.com/office/drawing/2014/main" id="{1C81DCA5-5F15-09C8-64BD-6A8EC7183A7A}"/>
              </a:ext>
            </a:extLst>
          </p:cNvPr>
          <p:cNvSpPr txBox="1">
            <a:spLocks/>
          </p:cNvSpPr>
          <p:nvPr/>
        </p:nvSpPr>
        <p:spPr>
          <a:xfrm>
            <a:off x="11118020" y="3076002"/>
            <a:ext cx="1233236" cy="69015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4000" kern="1200">
                <a:solidFill>
                  <a:srgbClr val="00406E"/>
                </a:solidFill>
                <a:latin typeface="DM Serif Display"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8E2B25"/>
                </a:solidFill>
                <a:latin typeface="Calibri"/>
                <a:ea typeface="Calibri"/>
                <a:cs typeface="Calibri"/>
              </a:rPr>
              <a:t>1537</a:t>
            </a:r>
          </a:p>
        </p:txBody>
      </p:sp>
      <p:sp>
        <p:nvSpPr>
          <p:cNvPr id="40" name="Text Placeholder 2">
            <a:extLst>
              <a:ext uri="{FF2B5EF4-FFF2-40B4-BE49-F238E27FC236}">
                <a16:creationId xmlns:a16="http://schemas.microsoft.com/office/drawing/2014/main" id="{B5D5D58B-E875-746C-7878-11FBBA1C4BAF}"/>
              </a:ext>
            </a:extLst>
          </p:cNvPr>
          <p:cNvSpPr txBox="1">
            <a:spLocks/>
          </p:cNvSpPr>
          <p:nvPr/>
        </p:nvSpPr>
        <p:spPr>
          <a:xfrm>
            <a:off x="7541331" y="4097330"/>
            <a:ext cx="4167670" cy="1680605"/>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800" b="0" i="0" kern="1200">
                <a:solidFill>
                  <a:srgbClr val="00406E"/>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b="1">
                <a:solidFill>
                  <a:schemeClr val="tx1">
                    <a:lumMod val="75000"/>
                    <a:lumOff val="25000"/>
                  </a:schemeClr>
                </a:solidFill>
                <a:latin typeface="Calibri"/>
                <a:ea typeface="Calibri"/>
                <a:cs typeface="Calibri"/>
              </a:rPr>
              <a:t>Aske</a:t>
            </a:r>
            <a:r>
              <a:rPr lang="en-GB" sz="2000">
                <a:solidFill>
                  <a:schemeClr val="tx1">
                    <a:lumMod val="75000"/>
                    <a:lumOff val="25000"/>
                  </a:schemeClr>
                </a:solidFill>
                <a:latin typeface="Calibri"/>
                <a:ea typeface="Calibri"/>
                <a:cs typeface="Calibri"/>
              </a:rPr>
              <a:t> encourages rebellion in Yorkshire, and his supporters march through the city of York, calling for the rights of the religious houses to be restored.</a:t>
            </a:r>
            <a:endParaRPr lang="en-US">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endParaRPr lang="en-GB" sz="2000">
              <a:solidFill>
                <a:schemeClr val="tx1">
                  <a:lumMod val="75000"/>
                  <a:lumOff val="25000"/>
                </a:schemeClr>
              </a:solidFill>
            </a:endParaRPr>
          </a:p>
          <a:p>
            <a:endParaRPr lang="en-GB" sz="2000">
              <a:solidFill>
                <a:schemeClr val="tx1">
                  <a:lumMod val="75000"/>
                  <a:lumOff val="25000"/>
                </a:schemeClr>
              </a:solidFill>
            </a:endParaRPr>
          </a:p>
          <a:p>
            <a:br>
              <a:rPr lang="en-GB" sz="2000">
                <a:solidFill>
                  <a:schemeClr val="tx1">
                    <a:lumMod val="75000"/>
                    <a:lumOff val="25000"/>
                  </a:schemeClr>
                </a:solidFill>
              </a:rPr>
            </a:br>
            <a:endParaRPr lang="en-GB" sz="2000">
              <a:solidFill>
                <a:schemeClr val="tx1">
                  <a:lumMod val="75000"/>
                  <a:lumOff val="25000"/>
                </a:schemeClr>
              </a:solidFill>
            </a:endParaRPr>
          </a:p>
          <a:p>
            <a:endParaRPr lang="en-GB" sz="2000">
              <a:solidFill>
                <a:schemeClr val="tx1">
                  <a:lumMod val="75000"/>
                  <a:lumOff val="25000"/>
                </a:schemeClr>
              </a:solidFill>
            </a:endParaRPr>
          </a:p>
          <a:p>
            <a:endParaRPr lang="en-GB" sz="2000">
              <a:solidFill>
                <a:schemeClr val="tx1">
                  <a:lumMod val="75000"/>
                  <a:lumOff val="25000"/>
                </a:schemeClr>
              </a:solidFill>
            </a:endParaRPr>
          </a:p>
          <a:p>
            <a:endParaRPr lang="en-GB" sz="2000">
              <a:solidFill>
                <a:schemeClr val="tx1">
                  <a:lumMod val="75000"/>
                  <a:lumOff val="25000"/>
                </a:schemeClr>
              </a:solidFill>
            </a:endParaRPr>
          </a:p>
        </p:txBody>
      </p:sp>
      <p:cxnSp>
        <p:nvCxnSpPr>
          <p:cNvPr id="43" name="Straight Connector 42">
            <a:extLst>
              <a:ext uri="{FF2B5EF4-FFF2-40B4-BE49-F238E27FC236}">
                <a16:creationId xmlns:a16="http://schemas.microsoft.com/office/drawing/2014/main" id="{C1F10B01-A304-C406-AF6C-501CF9B0C0BA}"/>
              </a:ext>
            </a:extLst>
          </p:cNvPr>
          <p:cNvCxnSpPr>
            <a:cxnSpLocks/>
          </p:cNvCxnSpPr>
          <p:nvPr/>
        </p:nvCxnSpPr>
        <p:spPr>
          <a:xfrm>
            <a:off x="8230767" y="3432650"/>
            <a:ext cx="0" cy="667011"/>
          </a:xfrm>
          <a:prstGeom prst="line">
            <a:avLst/>
          </a:prstGeom>
          <a:ln>
            <a:solidFill>
              <a:srgbClr val="8B0B0B"/>
            </a:solidFill>
          </a:ln>
        </p:spPr>
        <p:style>
          <a:lnRef idx="2">
            <a:schemeClr val="accent1"/>
          </a:lnRef>
          <a:fillRef idx="0">
            <a:schemeClr val="accent1"/>
          </a:fillRef>
          <a:effectRef idx="1">
            <a:schemeClr val="accent1"/>
          </a:effectRef>
          <a:fontRef idx="minor">
            <a:schemeClr val="tx1"/>
          </a:fontRef>
        </p:style>
      </p:cxnSp>
      <p:sp>
        <p:nvSpPr>
          <p:cNvPr id="44" name="Text Placeholder 1">
            <a:extLst>
              <a:ext uri="{FF2B5EF4-FFF2-40B4-BE49-F238E27FC236}">
                <a16:creationId xmlns:a16="http://schemas.microsoft.com/office/drawing/2014/main" id="{3B5AED39-AF9F-93EE-0506-C0183F927477}"/>
              </a:ext>
            </a:extLst>
          </p:cNvPr>
          <p:cNvSpPr>
            <a:spLocks noGrp="1"/>
          </p:cNvSpPr>
          <p:nvPr>
            <p:ph type="body" sz="quarter" idx="11"/>
          </p:nvPr>
        </p:nvSpPr>
        <p:spPr>
          <a:xfrm>
            <a:off x="219161" y="408049"/>
            <a:ext cx="7159608" cy="690154"/>
          </a:xfrm>
        </p:spPr>
        <p:txBody>
          <a:bodyPr/>
          <a:lstStyle/>
          <a:p>
            <a:pPr algn="ctr"/>
            <a:r>
              <a:rPr lang="en-GB" b="1">
                <a:solidFill>
                  <a:srgbClr val="8E2B25"/>
                </a:solidFill>
                <a:latin typeface="Calibri"/>
                <a:ea typeface="Calibri"/>
                <a:cs typeface="Calibri"/>
              </a:rPr>
              <a:t>Situation in 1536</a:t>
            </a:r>
            <a:endParaRPr lang="en-US"/>
          </a:p>
        </p:txBody>
      </p:sp>
    </p:spTree>
    <p:extLst>
      <p:ext uri="{BB962C8B-B14F-4D97-AF65-F5344CB8AC3E}">
        <p14:creationId xmlns:p14="http://schemas.microsoft.com/office/powerpoint/2010/main" val="3727043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1FE597-A4E5-D1F4-AF19-09492BE3BE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1EC457-4B7D-986B-CEF6-12FD0A455AFE}"/>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Pilgrimage of Grace, 1536</a:t>
            </a:r>
            <a:endParaRPr lang="en-US"/>
          </a:p>
        </p:txBody>
      </p:sp>
      <p:sp>
        <p:nvSpPr>
          <p:cNvPr id="3" name="Text Placeholder 2">
            <a:extLst>
              <a:ext uri="{FF2B5EF4-FFF2-40B4-BE49-F238E27FC236}">
                <a16:creationId xmlns:a16="http://schemas.microsoft.com/office/drawing/2014/main" id="{615DCBFB-A373-2F18-6314-C30E3AC2CBE0}"/>
              </a:ext>
            </a:extLst>
          </p:cNvPr>
          <p:cNvSpPr>
            <a:spLocks noGrp="1"/>
          </p:cNvSpPr>
          <p:nvPr>
            <p:ph type="body" sz="quarter" idx="12"/>
          </p:nvPr>
        </p:nvSpPr>
        <p:spPr>
          <a:xfrm>
            <a:off x="265112" y="1711069"/>
            <a:ext cx="11629170" cy="3932936"/>
          </a:xfrm>
        </p:spPr>
        <p:txBody>
          <a:bodyPr/>
          <a:lstStyle/>
          <a:p>
            <a:pPr algn="ctr"/>
            <a:r>
              <a:rPr lang="en-GB" sz="2300" b="1">
                <a:solidFill>
                  <a:schemeClr val="tx1">
                    <a:lumMod val="75000"/>
                    <a:lumOff val="25000"/>
                  </a:schemeClr>
                </a:solidFill>
                <a:latin typeface="Calibri"/>
                <a:ea typeface="Calibri"/>
                <a:cs typeface="Calibri"/>
              </a:rPr>
              <a:t>Proclamation made by Aske about the rebels’ aims in Yorkshire </a:t>
            </a:r>
            <a:br>
              <a:rPr lang="en-GB" sz="2300" b="1">
                <a:latin typeface="Calibri"/>
                <a:ea typeface="Calibri"/>
                <a:cs typeface="Calibri"/>
              </a:rPr>
            </a:br>
            <a:r>
              <a:rPr lang="en-GB" sz="2300" b="1">
                <a:solidFill>
                  <a:schemeClr val="tx1">
                    <a:lumMod val="75000"/>
                    <a:lumOff val="25000"/>
                  </a:schemeClr>
                </a:solidFill>
                <a:latin typeface="Calibri"/>
                <a:ea typeface="Calibri"/>
                <a:cs typeface="Calibri"/>
              </a:rPr>
              <a:t>(the Pilgrimage of Grace):</a:t>
            </a:r>
            <a:endParaRPr lang="en-US">
              <a:solidFill>
                <a:schemeClr val="tx1">
                  <a:lumMod val="75000"/>
                  <a:lumOff val="25000"/>
                </a:schemeClr>
              </a:solidFill>
            </a:endParaRPr>
          </a:p>
          <a:p>
            <a:pPr algn="ctr"/>
            <a:endParaRPr lang="en-GB" sz="2300" b="1">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For </a:t>
            </a:r>
            <a:r>
              <a:rPr lang="en-GB" sz="2300" err="1">
                <a:solidFill>
                  <a:schemeClr val="tx1">
                    <a:lumMod val="75000"/>
                    <a:lumOff val="25000"/>
                  </a:schemeClr>
                </a:solidFill>
                <a:latin typeface="Calibri"/>
                <a:ea typeface="Calibri"/>
                <a:cs typeface="Calibri"/>
              </a:rPr>
              <a:t>thys</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pylgrymage</a:t>
            </a:r>
            <a:r>
              <a:rPr lang="en-GB" sz="2300">
                <a:solidFill>
                  <a:schemeClr val="tx1">
                    <a:lumMod val="75000"/>
                    <a:lumOff val="25000"/>
                  </a:schemeClr>
                </a:solidFill>
                <a:latin typeface="Calibri"/>
                <a:ea typeface="Calibri"/>
                <a:cs typeface="Calibri"/>
              </a:rPr>
              <a:t> we have taken </a:t>
            </a:r>
            <a:r>
              <a:rPr lang="en-GB" sz="2300" err="1">
                <a:solidFill>
                  <a:schemeClr val="tx1">
                    <a:lumMod val="75000"/>
                    <a:lumOff val="25000"/>
                  </a:schemeClr>
                </a:solidFill>
                <a:latin typeface="Calibri"/>
                <a:ea typeface="Calibri"/>
                <a:cs typeface="Calibri"/>
              </a:rPr>
              <a:t>hyt</a:t>
            </a:r>
            <a:r>
              <a:rPr lang="en-GB" sz="2300">
                <a:solidFill>
                  <a:schemeClr val="tx1">
                    <a:lumMod val="75000"/>
                    <a:lumOff val="25000"/>
                  </a:schemeClr>
                </a:solidFill>
                <a:latin typeface="Calibri"/>
                <a:ea typeface="Calibri"/>
                <a:cs typeface="Calibri"/>
              </a:rPr>
              <a:t> for the </a:t>
            </a:r>
            <a:r>
              <a:rPr lang="en-GB" sz="2300" err="1">
                <a:solidFill>
                  <a:schemeClr val="tx1">
                    <a:lumMod val="75000"/>
                    <a:lumOff val="25000"/>
                  </a:schemeClr>
                </a:solidFill>
                <a:latin typeface="Calibri"/>
                <a:ea typeface="Calibri"/>
                <a:cs typeface="Calibri"/>
              </a:rPr>
              <a:t>presevacyon</a:t>
            </a:r>
            <a:r>
              <a:rPr lang="en-GB" sz="2300">
                <a:solidFill>
                  <a:schemeClr val="tx1">
                    <a:lumMod val="75000"/>
                    <a:lumOff val="25000"/>
                  </a:schemeClr>
                </a:solidFill>
                <a:latin typeface="Calibri"/>
                <a:ea typeface="Calibri"/>
                <a:cs typeface="Calibri"/>
              </a:rPr>
              <a:t> of </a:t>
            </a:r>
            <a:r>
              <a:rPr lang="en-GB" sz="2300" err="1">
                <a:solidFill>
                  <a:schemeClr val="tx1">
                    <a:lumMod val="75000"/>
                    <a:lumOff val="25000"/>
                  </a:schemeClr>
                </a:solidFill>
                <a:latin typeface="Calibri"/>
                <a:ea typeface="Calibri"/>
                <a:cs typeface="Calibri"/>
              </a:rPr>
              <a:t>Crystes</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churche</a:t>
            </a:r>
            <a:r>
              <a:rPr lang="en-GB" sz="2300">
                <a:solidFill>
                  <a:schemeClr val="tx1">
                    <a:lumMod val="75000"/>
                    <a:lumOff val="25000"/>
                  </a:schemeClr>
                </a:solidFill>
                <a:latin typeface="Calibri"/>
                <a:ea typeface="Calibri"/>
                <a:cs typeface="Calibri"/>
              </a:rPr>
              <a:t>, of </a:t>
            </a:r>
            <a:r>
              <a:rPr lang="en-GB" sz="2300" err="1">
                <a:solidFill>
                  <a:schemeClr val="tx1">
                    <a:lumMod val="75000"/>
                    <a:lumOff val="25000"/>
                  </a:schemeClr>
                </a:solidFill>
                <a:latin typeface="Calibri"/>
                <a:ea typeface="Calibri"/>
                <a:cs typeface="Calibri"/>
              </a:rPr>
              <a:t>thys</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realme</a:t>
            </a:r>
            <a:r>
              <a:rPr lang="en-GB" sz="2300">
                <a:solidFill>
                  <a:schemeClr val="tx1">
                    <a:lumMod val="75000"/>
                    <a:lumOff val="25000"/>
                  </a:schemeClr>
                </a:solidFill>
                <a:latin typeface="Calibri"/>
                <a:ea typeface="Calibri"/>
                <a:cs typeface="Calibri"/>
              </a:rPr>
              <a:t> of England, the </a:t>
            </a:r>
            <a:r>
              <a:rPr lang="en-GB" sz="2300" err="1">
                <a:solidFill>
                  <a:schemeClr val="tx1">
                    <a:lumMod val="75000"/>
                    <a:lumOff val="25000"/>
                  </a:schemeClr>
                </a:solidFill>
                <a:latin typeface="Calibri"/>
                <a:ea typeface="Calibri"/>
                <a:cs typeface="Calibri"/>
              </a:rPr>
              <a:t>kynge</a:t>
            </a:r>
            <a:r>
              <a:rPr lang="en-GB" sz="2300">
                <a:solidFill>
                  <a:schemeClr val="tx1">
                    <a:lumMod val="75000"/>
                    <a:lumOff val="25000"/>
                  </a:schemeClr>
                </a:solidFill>
                <a:latin typeface="Calibri"/>
                <a:ea typeface="Calibri"/>
                <a:cs typeface="Calibri"/>
              </a:rPr>
              <a:t> our </a:t>
            </a:r>
            <a:r>
              <a:rPr lang="en-GB" sz="2300" err="1">
                <a:solidFill>
                  <a:schemeClr val="tx1">
                    <a:lumMod val="75000"/>
                    <a:lumOff val="25000"/>
                  </a:schemeClr>
                </a:solidFill>
                <a:latin typeface="Calibri"/>
                <a:ea typeface="Calibri"/>
                <a:cs typeface="Calibri"/>
              </a:rPr>
              <a:t>soverayne</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lorde</a:t>
            </a:r>
            <a:r>
              <a:rPr lang="en-GB" sz="2300">
                <a:solidFill>
                  <a:schemeClr val="tx1">
                    <a:lumMod val="75000"/>
                    <a:lumOff val="25000"/>
                  </a:schemeClr>
                </a:solidFill>
                <a:latin typeface="Calibri"/>
                <a:ea typeface="Calibri"/>
                <a:cs typeface="Calibri"/>
              </a:rPr>
              <a:t>, the </a:t>
            </a:r>
            <a:r>
              <a:rPr lang="en-GB" sz="2300" err="1">
                <a:solidFill>
                  <a:schemeClr val="tx1">
                    <a:lumMod val="75000"/>
                    <a:lumOff val="25000"/>
                  </a:schemeClr>
                </a:solidFill>
                <a:latin typeface="Calibri"/>
                <a:ea typeface="Calibri"/>
                <a:cs typeface="Calibri"/>
              </a:rPr>
              <a:t>nobylytie</a:t>
            </a:r>
            <a:r>
              <a:rPr lang="en-GB" sz="2300">
                <a:solidFill>
                  <a:schemeClr val="tx1">
                    <a:lumMod val="75000"/>
                    <a:lumOff val="25000"/>
                  </a:schemeClr>
                </a:solidFill>
                <a:latin typeface="Calibri"/>
                <a:ea typeface="Calibri"/>
                <a:cs typeface="Calibri"/>
              </a:rPr>
              <a:t> and </a:t>
            </a:r>
            <a:r>
              <a:rPr lang="en-GB" sz="2300" err="1">
                <a:solidFill>
                  <a:schemeClr val="tx1">
                    <a:lumMod val="75000"/>
                    <a:lumOff val="25000"/>
                  </a:schemeClr>
                </a:solidFill>
                <a:latin typeface="Calibri"/>
                <a:ea typeface="Calibri"/>
                <a:cs typeface="Calibri"/>
              </a:rPr>
              <a:t>comyns</a:t>
            </a:r>
            <a:r>
              <a:rPr lang="en-GB" sz="2300">
                <a:solidFill>
                  <a:schemeClr val="tx1">
                    <a:lumMod val="75000"/>
                    <a:lumOff val="25000"/>
                  </a:schemeClr>
                </a:solidFill>
                <a:latin typeface="Calibri"/>
                <a:ea typeface="Calibri"/>
                <a:cs typeface="Calibri"/>
              </a:rPr>
              <a:t> of the same, and to the </a:t>
            </a:r>
            <a:r>
              <a:rPr lang="en-GB" sz="2300" err="1">
                <a:solidFill>
                  <a:schemeClr val="tx1">
                    <a:lumMod val="75000"/>
                    <a:lumOff val="25000"/>
                  </a:schemeClr>
                </a:solidFill>
                <a:latin typeface="Calibri"/>
                <a:ea typeface="Calibri"/>
                <a:cs typeface="Calibri"/>
              </a:rPr>
              <a:t>entent</a:t>
            </a:r>
            <a:r>
              <a:rPr lang="en-GB" sz="2300">
                <a:solidFill>
                  <a:schemeClr val="tx1">
                    <a:lumMod val="75000"/>
                    <a:lumOff val="25000"/>
                  </a:schemeClr>
                </a:solidFill>
                <a:latin typeface="Calibri"/>
                <a:ea typeface="Calibri"/>
                <a:cs typeface="Calibri"/>
              </a:rPr>
              <a:t> to </a:t>
            </a:r>
            <a:r>
              <a:rPr lang="en-GB" sz="2300" err="1">
                <a:solidFill>
                  <a:schemeClr val="tx1">
                    <a:lumMod val="75000"/>
                    <a:lumOff val="25000"/>
                  </a:schemeClr>
                </a:solidFill>
                <a:latin typeface="Calibri"/>
                <a:ea typeface="Calibri"/>
                <a:cs typeface="Calibri"/>
              </a:rPr>
              <a:t>macke</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petycion</a:t>
            </a:r>
            <a:r>
              <a:rPr lang="en-GB" sz="2300">
                <a:solidFill>
                  <a:schemeClr val="tx1">
                    <a:lumMod val="75000"/>
                    <a:lumOff val="25000"/>
                  </a:schemeClr>
                </a:solidFill>
                <a:latin typeface="Calibri"/>
                <a:ea typeface="Calibri"/>
                <a:cs typeface="Calibri"/>
              </a:rPr>
              <a:t> to the </a:t>
            </a:r>
            <a:r>
              <a:rPr lang="en-GB" sz="2300" err="1">
                <a:solidFill>
                  <a:schemeClr val="tx1">
                    <a:lumMod val="75000"/>
                    <a:lumOff val="25000"/>
                  </a:schemeClr>
                </a:solidFill>
                <a:latin typeface="Calibri"/>
                <a:ea typeface="Calibri"/>
                <a:cs typeface="Calibri"/>
              </a:rPr>
              <a:t>kinges</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highnes</a:t>
            </a:r>
            <a:r>
              <a:rPr lang="en-GB" sz="2300">
                <a:solidFill>
                  <a:schemeClr val="tx1">
                    <a:lumMod val="75000"/>
                    <a:lumOff val="25000"/>
                  </a:schemeClr>
                </a:solidFill>
                <a:latin typeface="Calibri"/>
                <a:ea typeface="Calibri"/>
                <a:cs typeface="Calibri"/>
              </a:rPr>
              <a:t> for the </a:t>
            </a:r>
            <a:r>
              <a:rPr lang="en-GB" sz="2300" err="1">
                <a:solidFill>
                  <a:schemeClr val="tx1">
                    <a:lumMod val="75000"/>
                    <a:lumOff val="25000"/>
                  </a:schemeClr>
                </a:solidFill>
                <a:latin typeface="Calibri"/>
                <a:ea typeface="Calibri"/>
                <a:cs typeface="Calibri"/>
              </a:rPr>
              <a:t>reformacyon</a:t>
            </a:r>
            <a:r>
              <a:rPr lang="en-GB" sz="2300">
                <a:solidFill>
                  <a:schemeClr val="tx1">
                    <a:lumMod val="75000"/>
                    <a:lumOff val="25000"/>
                  </a:schemeClr>
                </a:solidFill>
                <a:latin typeface="Calibri"/>
                <a:ea typeface="Calibri"/>
                <a:cs typeface="Calibri"/>
              </a:rPr>
              <a:t> of that </a:t>
            </a:r>
            <a:r>
              <a:rPr lang="en-GB" sz="2300" err="1">
                <a:solidFill>
                  <a:schemeClr val="tx1">
                    <a:lumMod val="75000"/>
                    <a:lumOff val="25000"/>
                  </a:schemeClr>
                </a:solidFill>
                <a:latin typeface="Calibri"/>
                <a:ea typeface="Calibri"/>
                <a:cs typeface="Calibri"/>
              </a:rPr>
              <a:t>whyche</a:t>
            </a:r>
            <a:r>
              <a:rPr lang="en-GB" sz="2300">
                <a:solidFill>
                  <a:schemeClr val="tx1">
                    <a:lumMod val="75000"/>
                    <a:lumOff val="25000"/>
                  </a:schemeClr>
                </a:solidFill>
                <a:latin typeface="Calibri"/>
                <a:ea typeface="Calibri"/>
                <a:cs typeface="Calibri"/>
              </a:rPr>
              <a:t> is </a:t>
            </a:r>
            <a:r>
              <a:rPr lang="en-GB" sz="2300" err="1">
                <a:solidFill>
                  <a:schemeClr val="tx1">
                    <a:lumMod val="75000"/>
                    <a:lumOff val="25000"/>
                  </a:schemeClr>
                </a:solidFill>
                <a:latin typeface="Calibri"/>
                <a:ea typeface="Calibri"/>
                <a:cs typeface="Calibri"/>
              </a:rPr>
              <a:t>amysse</a:t>
            </a:r>
            <a:r>
              <a:rPr lang="en-GB" sz="2300">
                <a:solidFill>
                  <a:schemeClr val="tx1">
                    <a:lumMod val="75000"/>
                    <a:lumOff val="25000"/>
                  </a:schemeClr>
                </a:solidFill>
                <a:latin typeface="Calibri"/>
                <a:ea typeface="Calibri"/>
                <a:cs typeface="Calibri"/>
              </a:rPr>
              <a:t> within </a:t>
            </a:r>
            <a:r>
              <a:rPr lang="en-GB" sz="2300" err="1">
                <a:solidFill>
                  <a:schemeClr val="tx1">
                    <a:lumMod val="75000"/>
                    <a:lumOff val="25000"/>
                  </a:schemeClr>
                </a:solidFill>
                <a:latin typeface="Calibri"/>
                <a:ea typeface="Calibri"/>
                <a:cs typeface="Calibri"/>
              </a:rPr>
              <a:t>thys</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hys</a:t>
            </a:r>
            <a:r>
              <a:rPr lang="en-GB" sz="2300">
                <a:solidFill>
                  <a:schemeClr val="tx1">
                    <a:lumMod val="75000"/>
                    <a:lumOff val="25000"/>
                  </a:schemeClr>
                </a:solidFill>
                <a:latin typeface="Calibri"/>
                <a:ea typeface="Calibri"/>
                <a:cs typeface="Calibri"/>
              </a:rPr>
              <a:t> </a:t>
            </a:r>
            <a:r>
              <a:rPr lang="en-GB" sz="2300" err="1">
                <a:solidFill>
                  <a:schemeClr val="tx1">
                    <a:lumMod val="75000"/>
                    <a:lumOff val="25000"/>
                  </a:schemeClr>
                </a:solidFill>
                <a:latin typeface="Calibri"/>
                <a:ea typeface="Calibri"/>
                <a:cs typeface="Calibri"/>
              </a:rPr>
              <a:t>realme</a:t>
            </a:r>
            <a:r>
              <a:rPr lang="en-GB" sz="2300">
                <a:solidFill>
                  <a:schemeClr val="tx1">
                    <a:lumMod val="75000"/>
                    <a:lumOff val="25000"/>
                  </a:schemeClr>
                </a:solidFill>
                <a:latin typeface="Calibri"/>
                <a:ea typeface="Calibri"/>
                <a:cs typeface="Calibri"/>
              </a:rPr>
              <a:t>.</a:t>
            </a:r>
          </a:p>
          <a:p>
            <a:pPr algn="ctr"/>
            <a:endParaRPr lang="en-GB" sz="2300" b="1">
              <a:solidFill>
                <a:schemeClr val="tx1">
                  <a:lumMod val="75000"/>
                  <a:lumOff val="25000"/>
                </a:schemeClr>
              </a:solidFill>
              <a:latin typeface="Calibri"/>
              <a:ea typeface="Calibri"/>
              <a:cs typeface="Calibri"/>
            </a:endParaRPr>
          </a:p>
          <a:p>
            <a:pPr algn="ctr"/>
            <a:r>
              <a:rPr lang="en-GB" sz="2300" b="1">
                <a:solidFill>
                  <a:schemeClr val="tx1">
                    <a:lumMod val="75000"/>
                    <a:lumOff val="25000"/>
                  </a:schemeClr>
                </a:solidFill>
                <a:latin typeface="Calibri"/>
                <a:ea typeface="Calibri"/>
                <a:cs typeface="Calibri"/>
              </a:rPr>
              <a:t>Aske seems to have been the first rebel to call the rebellion the ‘Pilgrimage of Grace’.</a:t>
            </a:r>
          </a:p>
          <a:p>
            <a:pPr algn="ctr"/>
            <a:r>
              <a:rPr lang="en-GB" sz="2300">
                <a:solidFill>
                  <a:schemeClr val="tx1">
                    <a:lumMod val="75000"/>
                    <a:lumOff val="25000"/>
                  </a:schemeClr>
                </a:solidFill>
                <a:latin typeface="Calibri"/>
                <a:ea typeface="Calibri"/>
                <a:cs typeface="Calibri"/>
              </a:rPr>
              <a:t>The rebellion is supported by many leaders of religious houses in the area, including John Pickering, although some, like Abbot William Thornton, desperately try to remain loyal to the Crown.</a:t>
            </a:r>
            <a:endParaRPr lang="en-GB">
              <a:solidFill>
                <a:schemeClr val="tx1">
                  <a:lumMod val="75000"/>
                  <a:lumOff val="25000"/>
                </a:schemeClr>
              </a:solidFill>
              <a:latin typeface="Calibri"/>
              <a:ea typeface="Calibri"/>
              <a:cs typeface="Calibri"/>
            </a:endParaRPr>
          </a:p>
          <a:p>
            <a:pPr algn="ctr"/>
            <a:endParaRPr lang="en-GB" sz="2300" b="1">
              <a:solidFill>
                <a:schemeClr val="tx1">
                  <a:lumMod val="75000"/>
                  <a:lumOff val="25000"/>
                </a:schemeClr>
              </a:solidFill>
              <a:latin typeface="Calibri"/>
              <a:ea typeface="Calibri"/>
              <a:cs typeface="Calibri"/>
            </a:endParaRPr>
          </a:p>
          <a:p>
            <a:pPr algn="ctr"/>
            <a:endParaRPr lang="en-GB" sz="2300" b="1">
              <a:solidFill>
                <a:schemeClr val="tx1">
                  <a:lumMod val="75000"/>
                  <a:lumOff val="25000"/>
                </a:schemeClr>
              </a:solidFill>
              <a:latin typeface="Calibri"/>
              <a:ea typeface="Calibri"/>
              <a:cs typeface="Calibri"/>
            </a:endParaRPr>
          </a:p>
          <a:p>
            <a:endParaRPr lang="en-GB" sz="2300" b="1">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655FE7AF-C380-6EE2-26A3-FA3080C24CC1}"/>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20BD7BFA-EBED-F7A2-3FCF-D8CC2B7DAE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FC432845-7BA3-3ECD-402B-810875B09D1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571BCF4F-B3C3-4DD5-21C8-AD8A98F825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27832195-54FE-32AA-9193-C9423B802B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001693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447974-261C-C580-0C92-DDC44C29B8E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FC397F-CE2F-24D3-C7BA-D05AC61893C4}"/>
              </a:ext>
            </a:extLst>
          </p:cNvPr>
          <p:cNvSpPr>
            <a:spLocks noGrp="1"/>
          </p:cNvSpPr>
          <p:nvPr>
            <p:ph type="body" sz="quarter" idx="12"/>
          </p:nvPr>
        </p:nvSpPr>
        <p:spPr>
          <a:xfrm>
            <a:off x="564124" y="1162681"/>
            <a:ext cx="11537691" cy="4741754"/>
          </a:xfrm>
        </p:spPr>
        <p:txBody>
          <a:bodyPr/>
          <a:lstStyle/>
          <a:p>
            <a:endParaRPr lang="en-GB" sz="2300">
              <a:solidFill>
                <a:schemeClr val="tx1">
                  <a:lumMod val="75000"/>
                  <a:lumOff val="25000"/>
                </a:schemeClr>
              </a:solidFill>
              <a:latin typeface="Source Sans Pro"/>
              <a:ea typeface="Source Sans Pro"/>
            </a:endParaRPr>
          </a:p>
          <a:p>
            <a:pPr algn="ctr"/>
            <a:r>
              <a:rPr lang="en-GB" sz="2300">
                <a:solidFill>
                  <a:schemeClr val="tx1">
                    <a:lumMod val="75000"/>
                    <a:lumOff val="25000"/>
                  </a:schemeClr>
                </a:solidFill>
                <a:latin typeface="Calibri"/>
                <a:ea typeface="Calibri"/>
                <a:cs typeface="Calibri"/>
              </a:rPr>
              <a:t>Aske heads with his rebels to Pontefract Castle, where Edward Lee is based with a number of local Yorkshire dignitaries.  </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The rebels seize the castle.  Lee and the others agree to support the rebels and take oaths of loyalty to them, although it is likely that they were forced to do this.</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Thomas Howard, Duke of Norfolk, travels north to stop the rebels. He realises quickly that force alone will not succeed and seeks to negotiate with them, but tells the King to ‘take in </a:t>
            </a:r>
            <a:r>
              <a:rPr lang="en-GB" sz="2300" err="1">
                <a:solidFill>
                  <a:schemeClr val="tx1">
                    <a:lumMod val="75000"/>
                    <a:lumOff val="25000"/>
                  </a:schemeClr>
                </a:solidFill>
                <a:latin typeface="Calibri"/>
                <a:ea typeface="Calibri"/>
                <a:cs typeface="Calibri"/>
              </a:rPr>
              <a:t>gode</a:t>
            </a:r>
            <a:r>
              <a:rPr lang="en-GB" sz="2300">
                <a:solidFill>
                  <a:schemeClr val="tx1">
                    <a:lumMod val="75000"/>
                    <a:lumOff val="25000"/>
                  </a:schemeClr>
                </a:solidFill>
                <a:latin typeface="Calibri"/>
                <a:ea typeface="Calibri"/>
                <a:cs typeface="Calibri"/>
              </a:rPr>
              <a:t> part what so ever </a:t>
            </a:r>
            <a:r>
              <a:rPr lang="en-GB" sz="2300" err="1">
                <a:solidFill>
                  <a:schemeClr val="tx1">
                    <a:lumMod val="75000"/>
                    <a:lumOff val="25000"/>
                  </a:schemeClr>
                </a:solidFill>
                <a:latin typeface="Calibri"/>
                <a:ea typeface="Calibri"/>
                <a:cs typeface="Calibri"/>
              </a:rPr>
              <a:t>promes</a:t>
            </a:r>
            <a:r>
              <a:rPr lang="en-GB" sz="2300">
                <a:solidFill>
                  <a:schemeClr val="tx1">
                    <a:lumMod val="75000"/>
                    <a:lumOff val="25000"/>
                  </a:schemeClr>
                </a:solidFill>
                <a:latin typeface="Calibri"/>
                <a:ea typeface="Calibri"/>
                <a:cs typeface="Calibri"/>
              </a:rPr>
              <a:t> I shall make unto the </a:t>
            </a:r>
            <a:r>
              <a:rPr lang="en-GB" sz="2300" err="1">
                <a:solidFill>
                  <a:schemeClr val="tx1">
                    <a:lumMod val="75000"/>
                    <a:lumOff val="25000"/>
                  </a:schemeClr>
                </a:solidFill>
                <a:latin typeface="Calibri"/>
                <a:ea typeface="Calibri"/>
                <a:cs typeface="Calibri"/>
              </a:rPr>
              <a:t>rebells</a:t>
            </a:r>
            <a:r>
              <a:rPr lang="en-GB" sz="2300">
                <a:solidFill>
                  <a:schemeClr val="tx1">
                    <a:lumMod val="75000"/>
                    <a:lumOff val="25000"/>
                  </a:schemeClr>
                </a:solidFill>
                <a:latin typeface="Calibri"/>
                <a:ea typeface="Calibri"/>
                <a:cs typeface="Calibri"/>
              </a:rPr>
              <a:t>... for </a:t>
            </a:r>
            <a:r>
              <a:rPr lang="en-GB" sz="2300" err="1">
                <a:solidFill>
                  <a:schemeClr val="tx1">
                    <a:lumMod val="75000"/>
                    <a:lumOff val="25000"/>
                  </a:schemeClr>
                </a:solidFill>
                <a:latin typeface="Calibri"/>
                <a:ea typeface="Calibri"/>
                <a:cs typeface="Calibri"/>
              </a:rPr>
              <a:t>sewerly</a:t>
            </a:r>
            <a:r>
              <a:rPr lang="en-GB" sz="2300">
                <a:solidFill>
                  <a:schemeClr val="tx1">
                    <a:lumMod val="75000"/>
                    <a:lumOff val="25000"/>
                  </a:schemeClr>
                </a:solidFill>
                <a:latin typeface="Calibri"/>
                <a:ea typeface="Calibri"/>
                <a:cs typeface="Calibri"/>
              </a:rPr>
              <a:t> I shall observe no part </a:t>
            </a:r>
            <a:r>
              <a:rPr lang="en-GB" sz="2300" err="1">
                <a:solidFill>
                  <a:schemeClr val="tx1">
                    <a:lumMod val="75000"/>
                    <a:lumOff val="25000"/>
                  </a:schemeClr>
                </a:solidFill>
                <a:latin typeface="Calibri"/>
                <a:ea typeface="Calibri"/>
                <a:cs typeface="Calibri"/>
              </a:rPr>
              <a:t>theroff</a:t>
            </a:r>
            <a:r>
              <a:rPr lang="en-GB" sz="2300">
                <a:solidFill>
                  <a:schemeClr val="tx1">
                    <a:lumMod val="75000"/>
                    <a:lumOff val="25000"/>
                  </a:schemeClr>
                </a:solidFill>
                <a:latin typeface="Calibri"/>
                <a:ea typeface="Calibri"/>
                <a:cs typeface="Calibri"/>
              </a:rPr>
              <a:t>’.</a:t>
            </a:r>
            <a:r>
              <a:rPr lang="en-GB" sz="2300">
                <a:solidFill>
                  <a:schemeClr val="tx1">
                    <a:lumMod val="75000"/>
                    <a:lumOff val="25000"/>
                  </a:schemeClr>
                </a:solidFill>
                <a:latin typeface="Source Sans Pro"/>
                <a:ea typeface="Source Sans Pro"/>
              </a:rPr>
              <a:t> </a:t>
            </a: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9AC953C4-A269-B401-B67A-2E99FAD41D71}"/>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1EC40535-E1CD-D416-DF7E-064A9C9C2E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6949599-BE6C-D768-8D27-AC98ABC3623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60677966-E197-F6A5-52F2-491C2BC3C7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5B058D81-7789-C9D6-9DB9-EAFE6754D0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2" name="TextBox 1">
            <a:extLst>
              <a:ext uri="{FF2B5EF4-FFF2-40B4-BE49-F238E27FC236}">
                <a16:creationId xmlns:a16="http://schemas.microsoft.com/office/drawing/2014/main" id="{E1BBD970-BCAB-D5D4-9D04-BB966CE64740}"/>
              </a:ext>
            </a:extLst>
          </p:cNvPr>
          <p:cNvSpPr txBox="1"/>
          <p:nvPr/>
        </p:nvSpPr>
        <p:spPr>
          <a:xfrm>
            <a:off x="566957" y="347240"/>
            <a:ext cx="1114690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solidFill>
                  <a:srgbClr val="8E2B25"/>
                </a:solidFill>
                <a:latin typeface="Calibri"/>
                <a:ea typeface="Calibri"/>
                <a:cs typeface="Calibri"/>
              </a:rPr>
              <a:t>Pilgrimage of Grace, 1536</a:t>
            </a:r>
            <a:endParaRPr lang="en-US">
              <a:latin typeface="Calibri"/>
              <a:ea typeface="Calibri"/>
              <a:cs typeface="Calibri"/>
            </a:endParaRPr>
          </a:p>
        </p:txBody>
      </p:sp>
    </p:spTree>
    <p:extLst>
      <p:ext uri="{BB962C8B-B14F-4D97-AF65-F5344CB8AC3E}">
        <p14:creationId xmlns:p14="http://schemas.microsoft.com/office/powerpoint/2010/main" val="812740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DB23B1-CD63-748B-EE52-31D40F9346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888BE3-6C9D-EE48-F412-2F06A20E3BEA}"/>
              </a:ext>
            </a:extLst>
          </p:cNvPr>
          <p:cNvSpPr>
            <a:spLocks noGrp="1"/>
          </p:cNvSpPr>
          <p:nvPr>
            <p:ph type="body" sz="quarter" idx="11"/>
          </p:nvPr>
        </p:nvSpPr>
        <p:spPr>
          <a:xfrm>
            <a:off x="487536" y="651466"/>
            <a:ext cx="11230184" cy="690154"/>
          </a:xfrm>
        </p:spPr>
        <p:txBody>
          <a:bodyPr/>
          <a:lstStyle/>
          <a:p>
            <a:pPr algn="ctr"/>
            <a:r>
              <a:rPr lang="en-GB" b="1">
                <a:solidFill>
                  <a:srgbClr val="8E2B25"/>
                </a:solidFill>
                <a:latin typeface="Calibri"/>
                <a:ea typeface="Calibri"/>
                <a:cs typeface="Calibri"/>
              </a:rPr>
              <a:t>CHARACTERS: Thomas Howard, Duke of Norfolk</a:t>
            </a:r>
            <a:endParaRPr lang="en-US"/>
          </a:p>
        </p:txBody>
      </p:sp>
      <p:sp>
        <p:nvSpPr>
          <p:cNvPr id="3" name="Text Placeholder 2">
            <a:extLst>
              <a:ext uri="{FF2B5EF4-FFF2-40B4-BE49-F238E27FC236}">
                <a16:creationId xmlns:a16="http://schemas.microsoft.com/office/drawing/2014/main" id="{2B469890-8BDF-3348-AB60-5BAEA68C6299}"/>
              </a:ext>
            </a:extLst>
          </p:cNvPr>
          <p:cNvSpPr>
            <a:spLocks noGrp="1"/>
          </p:cNvSpPr>
          <p:nvPr>
            <p:ph type="body" sz="quarter" idx="12"/>
          </p:nvPr>
        </p:nvSpPr>
        <p:spPr>
          <a:xfrm>
            <a:off x="489858" y="2046513"/>
            <a:ext cx="7188598" cy="3597491"/>
          </a:xfrm>
        </p:spPr>
        <p:txBody>
          <a:bodyPr/>
          <a:lstStyle/>
          <a:p>
            <a:pPr algn="ctr"/>
            <a:r>
              <a:rPr lang="en-GB" sz="2300">
                <a:solidFill>
                  <a:schemeClr val="tx1">
                    <a:lumMod val="75000"/>
                    <a:lumOff val="25000"/>
                  </a:schemeClr>
                </a:solidFill>
                <a:latin typeface="Calibri"/>
                <a:ea typeface="Calibri"/>
                <a:cs typeface="Calibri"/>
              </a:rPr>
              <a:t>Norfolk initially negotiates and gets the rebels to disperse, but when revolt again breaks out in January 1537, he uses force.</a:t>
            </a:r>
            <a:endParaRPr lang="en-US"/>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Norfolk is a fairly traditional Catholic and an enemy of Thomas Cromwell, the religious reformer. However, Norfolk does profit from the monasteries being sold, gaining land.</a:t>
            </a: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B96AC114-9745-6B3A-16C0-756E1EA00A79}"/>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AED6804-B694-36F4-9AA0-48836E54CF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F3585B5F-ED0B-2AEE-C376-3B117AEABBD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BBE4E227-422D-697E-07E2-B1B47FD62B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5115D66F-56D8-BD6D-99FA-C1BECD381F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Content Placeholder 4">
            <a:extLst>
              <a:ext uri="{FF2B5EF4-FFF2-40B4-BE49-F238E27FC236}">
                <a16:creationId xmlns:a16="http://schemas.microsoft.com/office/drawing/2014/main" id="{529C773A-8490-0BA4-DD17-5B505632C5F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284917" y="1472122"/>
            <a:ext cx="3260955" cy="4351338"/>
          </a:xfrm>
          <a:prstGeom prst="rect">
            <a:avLst/>
          </a:prstGeom>
        </p:spPr>
      </p:pic>
    </p:spTree>
    <p:extLst>
      <p:ext uri="{BB962C8B-B14F-4D97-AF65-F5344CB8AC3E}">
        <p14:creationId xmlns:p14="http://schemas.microsoft.com/office/powerpoint/2010/main" val="2596366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581082-50C1-BC99-3FA7-EE03445C5D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1BC4DE-5386-A6DC-41FE-9B4EBE0C1479}"/>
              </a:ext>
            </a:extLst>
          </p:cNvPr>
          <p:cNvSpPr>
            <a:spLocks noGrp="1"/>
          </p:cNvSpPr>
          <p:nvPr>
            <p:ph type="body" sz="quarter" idx="11"/>
          </p:nvPr>
        </p:nvSpPr>
        <p:spPr>
          <a:xfrm>
            <a:off x="430669" y="640093"/>
            <a:ext cx="10968603" cy="690154"/>
          </a:xfrm>
        </p:spPr>
        <p:txBody>
          <a:bodyPr/>
          <a:lstStyle/>
          <a:p>
            <a:pPr algn="ctr"/>
            <a:r>
              <a:rPr lang="en-GB" b="1">
                <a:solidFill>
                  <a:srgbClr val="8E2B25"/>
                </a:solidFill>
                <a:latin typeface="Calibri"/>
                <a:ea typeface="Calibri"/>
                <a:cs typeface="Calibri"/>
              </a:rPr>
              <a:t>CHARACTERS: John Pickering of Bridlington</a:t>
            </a:r>
            <a:endParaRPr lang="en-US"/>
          </a:p>
        </p:txBody>
      </p:sp>
      <p:sp>
        <p:nvSpPr>
          <p:cNvPr id="3" name="Text Placeholder 2">
            <a:extLst>
              <a:ext uri="{FF2B5EF4-FFF2-40B4-BE49-F238E27FC236}">
                <a16:creationId xmlns:a16="http://schemas.microsoft.com/office/drawing/2014/main" id="{D7182B77-F527-7C47-8904-E0B6C86DB731}"/>
              </a:ext>
            </a:extLst>
          </p:cNvPr>
          <p:cNvSpPr>
            <a:spLocks noGrp="1"/>
          </p:cNvSpPr>
          <p:nvPr>
            <p:ph type="body" sz="quarter" idx="12"/>
          </p:nvPr>
        </p:nvSpPr>
        <p:spPr>
          <a:xfrm>
            <a:off x="737744" y="1715898"/>
            <a:ext cx="6360682" cy="3928107"/>
          </a:xfrm>
        </p:spPr>
        <p:txBody>
          <a:bodyPr/>
          <a:lstStyle/>
          <a:p>
            <a:pPr algn="ctr"/>
            <a:r>
              <a:rPr lang="en-GB" sz="2300">
                <a:solidFill>
                  <a:schemeClr val="tx1">
                    <a:lumMod val="75000"/>
                    <a:lumOff val="25000"/>
                  </a:schemeClr>
                </a:solidFill>
                <a:latin typeface="Calibri"/>
                <a:ea typeface="Calibri"/>
                <a:cs typeface="Calibri"/>
              </a:rPr>
              <a:t>Pickering is captured as a ringleader of the rebels and executed.</a:t>
            </a:r>
            <a:endParaRPr lang="en-US"/>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F3D5402C-4730-32E5-DE8A-7F8805F9B70F}"/>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56EBF14E-5FB1-B2BB-8462-B27C9D7FA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781C0086-A1A5-F3F8-B785-C2363E4120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D4EC68F8-D48F-E01C-B669-A77C7732D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1C1E1C64-7212-8106-4441-630C0306FE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10" name="Content Placeholder 4" descr="A red and gold embroidered shield&#10;&#10;AI-generated content may be incorrect.">
            <a:extLst>
              <a:ext uri="{FF2B5EF4-FFF2-40B4-BE49-F238E27FC236}">
                <a16:creationId xmlns:a16="http://schemas.microsoft.com/office/drawing/2014/main" id="{FC2D6B3E-84C0-94F5-DD6E-1C10F2E2C1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24873" y="1547304"/>
            <a:ext cx="3981474" cy="4351338"/>
          </a:xfrm>
          <a:prstGeom prst="rect">
            <a:avLst/>
          </a:prstGeom>
        </p:spPr>
      </p:pic>
    </p:spTree>
    <p:extLst>
      <p:ext uri="{BB962C8B-B14F-4D97-AF65-F5344CB8AC3E}">
        <p14:creationId xmlns:p14="http://schemas.microsoft.com/office/powerpoint/2010/main" val="2221178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BF794E-2B0A-5526-27B6-BD53D6D661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64C19D-C8EF-8C05-7D42-50D72EFEB47C}"/>
              </a:ext>
            </a:extLst>
          </p:cNvPr>
          <p:cNvSpPr>
            <a:spLocks noGrp="1"/>
          </p:cNvSpPr>
          <p:nvPr>
            <p:ph type="body" sz="quarter" idx="11"/>
          </p:nvPr>
        </p:nvSpPr>
        <p:spPr>
          <a:xfrm>
            <a:off x="442043" y="651466"/>
            <a:ext cx="11264304" cy="690154"/>
          </a:xfrm>
        </p:spPr>
        <p:txBody>
          <a:bodyPr/>
          <a:lstStyle/>
          <a:p>
            <a:pPr algn="ctr"/>
            <a:r>
              <a:rPr lang="en-GB" b="1">
                <a:solidFill>
                  <a:srgbClr val="8E2B25"/>
                </a:solidFill>
                <a:latin typeface="Calibri"/>
                <a:ea typeface="Calibri"/>
                <a:cs typeface="Calibri"/>
              </a:rPr>
              <a:t>CHARACTERS: Robert Aske</a:t>
            </a:r>
            <a:endParaRPr lang="en-US"/>
          </a:p>
        </p:txBody>
      </p:sp>
      <p:sp>
        <p:nvSpPr>
          <p:cNvPr id="3" name="Text Placeholder 2">
            <a:extLst>
              <a:ext uri="{FF2B5EF4-FFF2-40B4-BE49-F238E27FC236}">
                <a16:creationId xmlns:a16="http://schemas.microsoft.com/office/drawing/2014/main" id="{A9E2A86E-D98B-A985-E5F1-F7567EDDB84D}"/>
              </a:ext>
            </a:extLst>
          </p:cNvPr>
          <p:cNvSpPr>
            <a:spLocks noGrp="1"/>
          </p:cNvSpPr>
          <p:nvPr>
            <p:ph type="body" sz="quarter" idx="12"/>
          </p:nvPr>
        </p:nvSpPr>
        <p:spPr>
          <a:xfrm>
            <a:off x="316939" y="1727271"/>
            <a:ext cx="6523581" cy="3916734"/>
          </a:xfrm>
        </p:spPr>
        <p:txBody>
          <a:bodyPr/>
          <a:lstStyle/>
          <a:p>
            <a:pPr algn="ctr"/>
            <a:r>
              <a:rPr lang="en-GB" sz="2300">
                <a:solidFill>
                  <a:schemeClr val="tx1">
                    <a:lumMod val="75000"/>
                    <a:lumOff val="25000"/>
                  </a:schemeClr>
                </a:solidFill>
                <a:latin typeface="Calibri"/>
                <a:ea typeface="Calibri"/>
                <a:cs typeface="Calibri"/>
              </a:rPr>
              <a:t>Aske negotiates with Howard and also with Henry VIII himself at one point.  He then agrees to persuade the rebels to disband.</a:t>
            </a:r>
            <a:endParaRPr lang="en-US">
              <a:solidFill>
                <a:schemeClr val="tx1">
                  <a:lumMod val="75000"/>
                  <a:lumOff val="25000"/>
                </a:schemeClr>
              </a:solidFill>
            </a:endParaRPr>
          </a:p>
          <a:p>
            <a:pPr algn="ctr"/>
            <a:endParaRPr lang="en-GB" sz="2300">
              <a:solidFill>
                <a:schemeClr val="tx1">
                  <a:lumMod val="75000"/>
                  <a:lumOff val="25000"/>
                </a:schemeClr>
              </a:solidFill>
              <a:latin typeface="Calibri"/>
              <a:ea typeface="Calibri"/>
              <a:cs typeface="Calibri"/>
            </a:endParaRPr>
          </a:p>
          <a:p>
            <a:pPr algn="ctr"/>
            <a:r>
              <a:rPr lang="en-GB" sz="2300" b="1">
                <a:solidFill>
                  <a:schemeClr val="tx1">
                    <a:lumMod val="75000"/>
                    <a:lumOff val="25000"/>
                  </a:schemeClr>
                </a:solidFill>
                <a:latin typeface="Calibri"/>
                <a:ea typeface="Calibri"/>
                <a:cs typeface="Calibri"/>
              </a:rPr>
              <a:t>March 1537:</a:t>
            </a:r>
            <a:r>
              <a:rPr lang="en-GB" sz="2300">
                <a:solidFill>
                  <a:schemeClr val="tx1">
                    <a:lumMod val="75000"/>
                    <a:lumOff val="25000"/>
                  </a:schemeClr>
                </a:solidFill>
                <a:latin typeface="Calibri"/>
                <a:ea typeface="Calibri"/>
                <a:cs typeface="Calibri"/>
              </a:rPr>
              <a:t> He travels through the North with Norfolk and in return is given a letter of commendation from Norfolk for the King, but Norfolk has tricked him.  He is arrested when he gets to London.</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He is executed at York, being hanged from a chain on </a:t>
            </a:r>
            <a:r>
              <a:rPr lang="en-GB" sz="2300" b="1">
                <a:solidFill>
                  <a:schemeClr val="tx1">
                    <a:lumMod val="75000"/>
                    <a:lumOff val="25000"/>
                  </a:schemeClr>
                </a:solidFill>
                <a:latin typeface="Calibri"/>
                <a:ea typeface="Calibri"/>
                <a:cs typeface="Calibri"/>
              </a:rPr>
              <a:t>12 July 1537</a:t>
            </a:r>
            <a:r>
              <a:rPr lang="en-GB" sz="2300">
                <a:solidFill>
                  <a:schemeClr val="tx1">
                    <a:lumMod val="75000"/>
                    <a:lumOff val="25000"/>
                  </a:schemeClr>
                </a:solidFill>
                <a:latin typeface="Calibri"/>
                <a:ea typeface="Calibri"/>
                <a:cs typeface="Calibri"/>
              </a:rPr>
              <a:t>.</a:t>
            </a: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EF641ABB-6D19-8B9E-D571-2BAD34D3B454}"/>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F206AEB-2673-E25A-925C-9C6FEA545A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FE73A270-29DE-4713-E077-16CDE43038B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8A777754-672C-C577-B2AC-0A43B31465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6740F9F7-6886-6AF9-C06A-79E42CFCB8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Content Placeholder 4" descr="YORK CIVIC TRUST PLAQUES: Robert Aske, leader of the Pilgrimage of Grace  against King Henry VIII | York Press">
            <a:extLst>
              <a:ext uri="{FF2B5EF4-FFF2-40B4-BE49-F238E27FC236}">
                <a16:creationId xmlns:a16="http://schemas.microsoft.com/office/drawing/2014/main" id="{7A90474E-F72D-74A8-DEBB-6DE9E8088D2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134347" y="1731222"/>
            <a:ext cx="4572000" cy="3002969"/>
          </a:xfrm>
          <a:prstGeom prst="rect">
            <a:avLst/>
          </a:prstGeom>
        </p:spPr>
      </p:pic>
    </p:spTree>
    <p:extLst>
      <p:ext uri="{BB962C8B-B14F-4D97-AF65-F5344CB8AC3E}">
        <p14:creationId xmlns:p14="http://schemas.microsoft.com/office/powerpoint/2010/main" val="2269394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6B8498-9456-3AF7-251E-A4230216F8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CA7054-F985-2F25-F546-7BADE04FEC11}"/>
              </a:ext>
            </a:extLst>
          </p:cNvPr>
          <p:cNvSpPr>
            <a:spLocks noGrp="1"/>
          </p:cNvSpPr>
          <p:nvPr>
            <p:ph type="body" sz="quarter" idx="11"/>
          </p:nvPr>
        </p:nvSpPr>
        <p:spPr>
          <a:xfrm>
            <a:off x="544401" y="514988"/>
            <a:ext cx="11173319" cy="690154"/>
          </a:xfrm>
        </p:spPr>
        <p:txBody>
          <a:bodyPr/>
          <a:lstStyle/>
          <a:p>
            <a:pPr algn="ctr"/>
            <a:r>
              <a:rPr lang="en-GB" b="1">
                <a:solidFill>
                  <a:srgbClr val="8E2B25"/>
                </a:solidFill>
                <a:latin typeface="Calibri"/>
                <a:ea typeface="Calibri"/>
                <a:cs typeface="Calibri"/>
              </a:rPr>
              <a:t>CHARACTERS: William Thornton</a:t>
            </a:r>
            <a:endParaRPr lang="en-US"/>
          </a:p>
        </p:txBody>
      </p:sp>
      <p:sp>
        <p:nvSpPr>
          <p:cNvPr id="3" name="Text Placeholder 2">
            <a:extLst>
              <a:ext uri="{FF2B5EF4-FFF2-40B4-BE49-F238E27FC236}">
                <a16:creationId xmlns:a16="http://schemas.microsoft.com/office/drawing/2014/main" id="{9EAC2681-4A42-AF6C-7C93-9517EA2F718E}"/>
              </a:ext>
            </a:extLst>
          </p:cNvPr>
          <p:cNvSpPr>
            <a:spLocks noGrp="1"/>
          </p:cNvSpPr>
          <p:nvPr>
            <p:ph type="body" sz="quarter" idx="12"/>
          </p:nvPr>
        </p:nvSpPr>
        <p:spPr>
          <a:xfrm>
            <a:off x="624013" y="1613540"/>
            <a:ext cx="6777872" cy="3962226"/>
          </a:xfrm>
        </p:spPr>
        <p:txBody>
          <a:bodyPr/>
          <a:lstStyle/>
          <a:p>
            <a:pPr algn="ctr"/>
            <a:r>
              <a:rPr lang="en-GB" sz="2300">
                <a:solidFill>
                  <a:schemeClr val="tx1">
                    <a:lumMod val="75000"/>
                    <a:lumOff val="25000"/>
                  </a:schemeClr>
                </a:solidFill>
                <a:latin typeface="Calibri"/>
                <a:ea typeface="Calibri"/>
                <a:cs typeface="Calibri"/>
              </a:rPr>
              <a:t>Thornton is forced to join the uprising by the rebels, but he quickly writes to Cromwell to assure him of his loyalty!</a:t>
            </a:r>
            <a:endParaRPr lang="en-US">
              <a:solidFill>
                <a:schemeClr val="tx1">
                  <a:lumMod val="75000"/>
                  <a:lumOff val="25000"/>
                </a:schemeClr>
              </a:solidFill>
            </a:endParaRP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He tries to persuade Cromwell to let the Abbey stay open as a collegiate church, but his pleas are ignored.</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The Abbey is closed down in 1539, following the Act of Parliament suppressing the larger monasteries.</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Thornton retires with a pension.</a:t>
            </a:r>
          </a:p>
        </p:txBody>
      </p:sp>
      <p:pic>
        <p:nvPicPr>
          <p:cNvPr id="4" name="Picture 3" descr="A painting of a castle&#10;&#10;AI-generated content may be incorrect.">
            <a:extLst>
              <a:ext uri="{FF2B5EF4-FFF2-40B4-BE49-F238E27FC236}">
                <a16:creationId xmlns:a16="http://schemas.microsoft.com/office/drawing/2014/main" id="{D4654E91-189B-D240-0CE4-023A83AD8967}"/>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38C657A6-F542-B0D0-530E-AE713D341F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651C408-B8F6-DD35-0639-7978BC71992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4017B284-D0F3-88FF-0F7B-C4E8CF0311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64C42B94-155A-8393-C782-E2F2B01B40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10" name="Content Placeholder 4" descr="Picture">
            <a:extLst>
              <a:ext uri="{FF2B5EF4-FFF2-40B4-BE49-F238E27FC236}">
                <a16:creationId xmlns:a16="http://schemas.microsoft.com/office/drawing/2014/main" id="{754E8672-FA66-545A-7EEB-6DE12BD1F41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175336" y="1105071"/>
            <a:ext cx="3742803" cy="4982957"/>
          </a:xfrm>
          <a:prstGeom prst="rect">
            <a:avLst/>
          </a:prstGeom>
        </p:spPr>
      </p:pic>
    </p:spTree>
    <p:extLst>
      <p:ext uri="{BB962C8B-B14F-4D97-AF65-F5344CB8AC3E}">
        <p14:creationId xmlns:p14="http://schemas.microsoft.com/office/powerpoint/2010/main" val="2108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4FC7C8-EE17-8DA8-F924-3B45315648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023D0E9-088E-915A-2248-CA3B19DDEB33}"/>
              </a:ext>
            </a:extLst>
          </p:cNvPr>
          <p:cNvSpPr>
            <a:spLocks noGrp="1"/>
          </p:cNvSpPr>
          <p:nvPr>
            <p:ph type="body" sz="quarter" idx="11"/>
          </p:nvPr>
        </p:nvSpPr>
        <p:spPr>
          <a:xfrm>
            <a:off x="737744" y="651466"/>
            <a:ext cx="10695648" cy="690154"/>
          </a:xfrm>
        </p:spPr>
        <p:txBody>
          <a:bodyPr/>
          <a:lstStyle/>
          <a:p>
            <a:pPr algn="ctr"/>
            <a:r>
              <a:rPr lang="en-GB" b="1">
                <a:solidFill>
                  <a:srgbClr val="8E2B25"/>
                </a:solidFill>
                <a:latin typeface="Calibri"/>
                <a:ea typeface="Calibri"/>
                <a:cs typeface="Calibri"/>
              </a:rPr>
              <a:t>St Mary’s Abbey, York</a:t>
            </a:r>
            <a:endParaRPr lang="en-US" b="1"/>
          </a:p>
        </p:txBody>
      </p:sp>
      <p:sp>
        <p:nvSpPr>
          <p:cNvPr id="3" name="Text Placeholder 2">
            <a:extLst>
              <a:ext uri="{FF2B5EF4-FFF2-40B4-BE49-F238E27FC236}">
                <a16:creationId xmlns:a16="http://schemas.microsoft.com/office/drawing/2014/main" id="{B0B54B33-ED0F-4622-DE1A-847CCF8EDA64}"/>
              </a:ext>
            </a:extLst>
          </p:cNvPr>
          <p:cNvSpPr>
            <a:spLocks noGrp="1"/>
          </p:cNvSpPr>
          <p:nvPr>
            <p:ph type="body" sz="quarter" idx="12"/>
          </p:nvPr>
        </p:nvSpPr>
        <p:spPr>
          <a:xfrm>
            <a:off x="7390355" y="1681779"/>
            <a:ext cx="4305939" cy="3962226"/>
          </a:xfrm>
        </p:spPr>
        <p:txBody>
          <a:bodyPr/>
          <a:lstStyle/>
          <a:p>
            <a:pPr algn="ctr"/>
            <a:r>
              <a:rPr lang="en-GB" sz="2300" b="1">
                <a:solidFill>
                  <a:schemeClr val="tx1">
                    <a:lumMod val="75000"/>
                    <a:lumOff val="25000"/>
                  </a:schemeClr>
                </a:solidFill>
                <a:latin typeface="Calibri"/>
                <a:ea typeface="Calibri"/>
                <a:cs typeface="Calibri"/>
              </a:rPr>
              <a:t>The statues of the prophets and saints</a:t>
            </a:r>
            <a:br>
              <a:rPr lang="en-GB" sz="2300">
                <a:latin typeface="Calibri"/>
                <a:ea typeface="Calibri"/>
                <a:cs typeface="Calibri"/>
              </a:rPr>
            </a:br>
            <a:br>
              <a:rPr lang="en-GB" sz="2300">
                <a:latin typeface="Calibri"/>
                <a:ea typeface="Calibri"/>
                <a:cs typeface="Calibri"/>
              </a:rPr>
            </a:br>
            <a:r>
              <a:rPr lang="en-GB" sz="2300">
                <a:solidFill>
                  <a:schemeClr val="tx1">
                    <a:lumMod val="75000"/>
                    <a:lumOff val="25000"/>
                  </a:schemeClr>
                </a:solidFill>
                <a:latin typeface="Calibri"/>
                <a:ea typeface="Calibri"/>
                <a:cs typeface="Calibri"/>
              </a:rPr>
              <a:t>Were they buried to protect them from iconoclasm?</a:t>
            </a:r>
            <a:endParaRPr lang="en-US"/>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C5603CB5-DF7B-C366-60E1-AE9809ABD440}"/>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C160F5B8-D1C6-9D8A-B6EF-F5ECA1790E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9E7A42CA-ED7D-AC6A-9780-552F6727C27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94AA9CCD-0639-DD30-3533-72962AA1EC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46CCE9DC-7A61-6073-FDF1-7C72F3D9E0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Content Placeholder 4" descr="Picture">
            <a:extLst>
              <a:ext uri="{FF2B5EF4-FFF2-40B4-BE49-F238E27FC236}">
                <a16:creationId xmlns:a16="http://schemas.microsoft.com/office/drawing/2014/main" id="{0C2B4EF9-58C1-663E-8EAD-936F44A524F5}"/>
              </a:ext>
            </a:extLst>
          </p:cNvPr>
          <p:cNvPicPr>
            <a:picLocks noChangeAspect="1"/>
          </p:cNvPicPr>
          <p:nvPr/>
        </p:nvPicPr>
        <p:blipFill>
          <a:blip r:embed="rId8"/>
          <a:stretch>
            <a:fillRect/>
          </a:stretch>
        </p:blipFill>
        <p:spPr>
          <a:xfrm>
            <a:off x="737744" y="1663188"/>
            <a:ext cx="6512412" cy="4161838"/>
          </a:xfrm>
          <a:prstGeom prst="rect">
            <a:avLst/>
          </a:prstGeom>
        </p:spPr>
      </p:pic>
    </p:spTree>
    <p:extLst>
      <p:ext uri="{BB962C8B-B14F-4D97-AF65-F5344CB8AC3E}">
        <p14:creationId xmlns:p14="http://schemas.microsoft.com/office/powerpoint/2010/main" val="4123312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46AEE4-62AD-34F8-8758-7749FF96B7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E8B765-0F8D-5F6B-F9B2-7E5D8BB042E5}"/>
              </a:ext>
            </a:extLst>
          </p:cNvPr>
          <p:cNvSpPr>
            <a:spLocks noGrp="1"/>
          </p:cNvSpPr>
          <p:nvPr>
            <p:ph type="body" sz="quarter" idx="11"/>
          </p:nvPr>
        </p:nvSpPr>
        <p:spPr>
          <a:xfrm>
            <a:off x="737744" y="651466"/>
            <a:ext cx="10843499" cy="690154"/>
          </a:xfrm>
        </p:spPr>
        <p:txBody>
          <a:bodyPr/>
          <a:lstStyle/>
          <a:p>
            <a:pPr algn="ctr"/>
            <a:r>
              <a:rPr lang="en-GB" b="1">
                <a:solidFill>
                  <a:srgbClr val="8E2B25"/>
                </a:solidFill>
                <a:latin typeface="Calibri"/>
                <a:ea typeface="Calibri"/>
                <a:cs typeface="Calibri"/>
              </a:rPr>
              <a:t>CHARACTERS: Sarah Harkness</a:t>
            </a:r>
            <a:endParaRPr lang="en-US"/>
          </a:p>
        </p:txBody>
      </p:sp>
      <p:sp>
        <p:nvSpPr>
          <p:cNvPr id="3" name="Text Placeholder 2">
            <a:extLst>
              <a:ext uri="{FF2B5EF4-FFF2-40B4-BE49-F238E27FC236}">
                <a16:creationId xmlns:a16="http://schemas.microsoft.com/office/drawing/2014/main" id="{758A3B7F-6967-3EA9-F227-35E72B84907F}"/>
              </a:ext>
            </a:extLst>
          </p:cNvPr>
          <p:cNvSpPr>
            <a:spLocks noGrp="1"/>
          </p:cNvSpPr>
          <p:nvPr>
            <p:ph type="body" sz="quarter" idx="12"/>
          </p:nvPr>
        </p:nvSpPr>
        <p:spPr>
          <a:xfrm>
            <a:off x="737743" y="1715898"/>
            <a:ext cx="10729768" cy="3928107"/>
          </a:xfrm>
        </p:spPr>
        <p:txBody>
          <a:bodyPr/>
          <a:lstStyle/>
          <a:p>
            <a:pPr algn="ctr"/>
            <a:r>
              <a:rPr lang="en-GB" sz="2300" b="1">
                <a:solidFill>
                  <a:schemeClr val="tx1">
                    <a:lumMod val="75000"/>
                    <a:lumOff val="25000"/>
                  </a:schemeClr>
                </a:solidFill>
                <a:latin typeface="Calibri"/>
                <a:ea typeface="Calibri"/>
                <a:cs typeface="Calibri"/>
              </a:rPr>
              <a:t>Sarah Harkness, a poor widow living in the city of York</a:t>
            </a:r>
            <a:br>
              <a:rPr lang="en-GB" sz="2300">
                <a:latin typeface="Calibri"/>
                <a:ea typeface="Calibri"/>
                <a:cs typeface="Calibri"/>
              </a:rPr>
            </a:b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Sarah is the only fictional character.  She would have probably suffered as a result of the closures of the monasteries, because of the reduction in available alms-giving, and is likely to have been made desperate by the closures.  Only one woman, of much higher rank, was executed for participation in the rebellion, but it is entirely plausible that others took part.</a:t>
            </a:r>
          </a:p>
        </p:txBody>
      </p:sp>
      <p:pic>
        <p:nvPicPr>
          <p:cNvPr id="4" name="Picture 3" descr="A painting of a castle&#10;&#10;AI-generated content may be incorrect.">
            <a:extLst>
              <a:ext uri="{FF2B5EF4-FFF2-40B4-BE49-F238E27FC236}">
                <a16:creationId xmlns:a16="http://schemas.microsoft.com/office/drawing/2014/main" id="{5165AC85-DA62-646E-0F0E-CE1DF7EC77C4}"/>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F8BE8F62-623B-8DE7-FFC8-1A3490008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E7F40F28-ED7F-32C3-19DB-E5572939B50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55ED72EC-CB89-E3D0-346E-E6D88DC34D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05E53F1D-24BF-AAC8-30E2-48E4386CD8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047291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220B1D-8907-253F-0FCD-687AB229984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8CD3713-494A-88CB-C7E6-9E30E8AFEECD}"/>
              </a:ext>
            </a:extLst>
          </p:cNvPr>
          <p:cNvSpPr>
            <a:spLocks noGrp="1"/>
          </p:cNvSpPr>
          <p:nvPr>
            <p:ph type="title"/>
          </p:nvPr>
        </p:nvSpPr>
        <p:spPr/>
        <p:txBody>
          <a:bodyPr/>
          <a:lstStyle/>
          <a:p>
            <a:pPr algn="ctr"/>
            <a:r>
              <a:rPr lang="en-GB" b="1">
                <a:solidFill>
                  <a:srgbClr val="8E2B25"/>
                </a:solidFill>
                <a:latin typeface="Calibri"/>
                <a:ea typeface="Calibri"/>
                <a:cs typeface="Calibri"/>
              </a:rPr>
              <a:t>ACTIVITY 6</a:t>
            </a:r>
          </a:p>
        </p:txBody>
      </p:sp>
      <p:pic>
        <p:nvPicPr>
          <p:cNvPr id="4" name="Picture 3" descr="A painting of a castle&#10;&#10;AI-generated content may be incorrect.">
            <a:extLst>
              <a:ext uri="{FF2B5EF4-FFF2-40B4-BE49-F238E27FC236}">
                <a16:creationId xmlns:a16="http://schemas.microsoft.com/office/drawing/2014/main" id="{4B99D455-414D-1BCF-9EA8-08BEB5A7176F}"/>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73A09E98-A13B-A7BC-4C01-CD29B32EE3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EA8AA20C-FDEF-3E15-0A7C-B19B3B3137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E5407EEC-53C8-242A-C728-A405E1D3D3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EC6DD035-3D14-B7FC-C6E4-A8034814BF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3" name="Text Placeholder 2">
            <a:extLst>
              <a:ext uri="{FF2B5EF4-FFF2-40B4-BE49-F238E27FC236}">
                <a16:creationId xmlns:a16="http://schemas.microsoft.com/office/drawing/2014/main" id="{E2CB8EC7-6B87-7872-8C06-AC081667B323}"/>
              </a:ext>
            </a:extLst>
          </p:cNvPr>
          <p:cNvSpPr>
            <a:spLocks noGrp="1"/>
          </p:cNvSpPr>
          <p:nvPr>
            <p:ph type="body" idx="1"/>
          </p:nvPr>
        </p:nvSpPr>
        <p:spPr/>
        <p:txBody>
          <a:bodyPr vert="horz" lIns="91440" tIns="45720" rIns="91440" bIns="45720" rtlCol="0" anchor="t">
            <a:noAutofit/>
          </a:bodyPr>
          <a:lstStyle/>
          <a:p>
            <a:pPr algn="ctr"/>
            <a:r>
              <a:rPr lang="en-GB">
                <a:latin typeface="Calibri"/>
                <a:ea typeface="Calibri"/>
                <a:cs typeface="Calibri"/>
              </a:rPr>
              <a:t>Creating historical hypotheses</a:t>
            </a:r>
          </a:p>
        </p:txBody>
      </p:sp>
    </p:spTree>
    <p:extLst>
      <p:ext uri="{BB962C8B-B14F-4D97-AF65-F5344CB8AC3E}">
        <p14:creationId xmlns:p14="http://schemas.microsoft.com/office/powerpoint/2010/main" val="412792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EC0BEF-DF7B-EF0E-FEB6-4D39ADE6CE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C8CDEB4-6A21-FDDF-60E4-1FF18002E035}"/>
              </a:ext>
            </a:extLst>
          </p:cNvPr>
          <p:cNvSpPr>
            <a:spLocks noGrp="1"/>
          </p:cNvSpPr>
          <p:nvPr>
            <p:ph type="body" sz="quarter" idx="11"/>
          </p:nvPr>
        </p:nvSpPr>
        <p:spPr/>
        <p:txBody>
          <a:bodyPr/>
          <a:lstStyle/>
          <a:p>
            <a:pPr algn="ctr"/>
            <a:r>
              <a:rPr lang="en-GB" b="1">
                <a:solidFill>
                  <a:srgbClr val="8E2B25"/>
                </a:solidFill>
                <a:latin typeface="Calibri"/>
                <a:ea typeface="Calibri"/>
                <a:cs typeface="Calibri"/>
              </a:rPr>
              <a:t>What questions would you like answered about this story?</a:t>
            </a:r>
            <a:endParaRPr lang="en-US"/>
          </a:p>
        </p:txBody>
      </p:sp>
      <p:sp>
        <p:nvSpPr>
          <p:cNvPr id="3" name="Text Placeholder 2">
            <a:extLst>
              <a:ext uri="{FF2B5EF4-FFF2-40B4-BE49-F238E27FC236}">
                <a16:creationId xmlns:a16="http://schemas.microsoft.com/office/drawing/2014/main" id="{754229B8-EF9A-422A-3863-005B3B44D405}"/>
              </a:ext>
            </a:extLst>
          </p:cNvPr>
          <p:cNvSpPr>
            <a:spLocks noGrp="1"/>
          </p:cNvSpPr>
          <p:nvPr>
            <p:ph type="body" sz="quarter" idx="12"/>
          </p:nvPr>
        </p:nvSpPr>
        <p:spPr>
          <a:xfrm>
            <a:off x="737743" y="1878903"/>
            <a:ext cx="10623363" cy="3765101"/>
          </a:xfrm>
        </p:spPr>
        <p:txBody>
          <a:bodyPr/>
          <a:lstStyle/>
          <a:p>
            <a:pPr algn="ctr"/>
            <a:r>
              <a:rPr lang="en-GB" sz="1800">
                <a:solidFill>
                  <a:schemeClr val="tx1">
                    <a:lumMod val="75000"/>
                    <a:lumOff val="25000"/>
                  </a:schemeClr>
                </a:solidFill>
                <a:latin typeface="Calibri"/>
                <a:ea typeface="Calibri"/>
                <a:cs typeface="Calibri"/>
              </a:rPr>
              <a:t>The wind howled through the narrow streets of York as Edward Lee dismounted his horse. Cloaked in the finest robes of his station, he bore the weight of both his faith and his political entanglements. The year was 1534, and the storm of the Reformation was reaching its crescendo.</a:t>
            </a:r>
            <a:endParaRPr lang="en-US"/>
          </a:p>
          <a:p>
            <a:pPr algn="ctr"/>
            <a:endParaRPr lang="en-GB" sz="1800">
              <a:solidFill>
                <a:schemeClr val="tx1">
                  <a:lumMod val="75000"/>
                  <a:lumOff val="25000"/>
                </a:schemeClr>
              </a:solidFill>
              <a:latin typeface="Calibri"/>
              <a:ea typeface="Calibri"/>
              <a:cs typeface="Calibri"/>
            </a:endParaRPr>
          </a:p>
          <a:p>
            <a:pPr algn="ctr"/>
            <a:r>
              <a:rPr lang="en-GB" sz="1800">
                <a:solidFill>
                  <a:schemeClr val="tx1">
                    <a:lumMod val="75000"/>
                    <a:lumOff val="25000"/>
                  </a:schemeClr>
                </a:solidFill>
                <a:latin typeface="Calibri"/>
                <a:ea typeface="Calibri"/>
                <a:cs typeface="Calibri"/>
              </a:rPr>
              <a:t>Lee had spent years navigating treacherous waters. Once a scholar engaged in fierce theological debates with Erasmus, he now found himself an unwilling pawn in Henry VIII’s break from Rome. He had witnessed the King’s fiery defiance of Martin Luther and had even helped to craft the very words that earned Henry the title of Defender of the Faith. But that title was now a cruel irony, for Henry had turned against the Pope, against Rome and, in many ways, against the faith that Lee had sworn to protect. Lee himself had sought to gain the King his coveted annulment, petitioning the Pope and urging the obdurate Spanish queen to accept the ending of this accursed marriage, but to no avail. And his conscience troubled him. Should he have accepted the King as Supreme Head of the Church? He could not still the voice inside him whispering that it was because of lust for that harlot Anne Boleyn that the King had forced through these changes, and not for faith...</a:t>
            </a:r>
          </a:p>
          <a:p>
            <a:pPr algn="ctr"/>
            <a:endParaRPr lang="en-GB" sz="1800">
              <a:solidFill>
                <a:schemeClr val="tx1">
                  <a:lumMod val="75000"/>
                  <a:lumOff val="25000"/>
                </a:schemeClr>
              </a:solidFill>
              <a:latin typeface="Calibri"/>
              <a:ea typeface="Calibri"/>
              <a:cs typeface="Calibri"/>
            </a:endParaRPr>
          </a:p>
          <a:p>
            <a:pPr algn="ctr"/>
            <a:r>
              <a:rPr lang="en-GB" sz="1800">
                <a:solidFill>
                  <a:schemeClr val="tx1">
                    <a:lumMod val="75000"/>
                    <a:lumOff val="25000"/>
                  </a:schemeClr>
                </a:solidFill>
                <a:latin typeface="Calibri"/>
                <a:ea typeface="Calibri"/>
                <a:cs typeface="Calibri"/>
              </a:rPr>
              <a:t>He wrested his mind back to the business at hand. His journey this day led him to St Mary’s Abbey...</a:t>
            </a:r>
          </a:p>
          <a:p>
            <a:endParaRPr lang="en-GB" sz="18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779D760A-1CB6-CF82-BADB-E9A3E5BE3C65}"/>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F3BDB35E-50A4-B67A-82CC-315D8CF9DA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824252CD-A7C8-F42B-7A06-2BBF3283F4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617F871B-7A6C-4A3C-FCC1-6823645218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C80CC698-BCD8-E610-FC33-A4890F0945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717387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4CFEA3-99F2-372E-9CC9-8758738E485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95830F2-58E6-C3AB-7024-4765A84E6AD1}"/>
              </a:ext>
            </a:extLst>
          </p:cNvPr>
          <p:cNvSpPr>
            <a:spLocks noGrp="1"/>
          </p:cNvSpPr>
          <p:nvPr>
            <p:ph type="title"/>
          </p:nvPr>
        </p:nvSpPr>
        <p:spPr>
          <a:xfrm>
            <a:off x="426056" y="3447"/>
            <a:ext cx="11283227" cy="867851"/>
          </a:xfrm>
        </p:spPr>
        <p:txBody>
          <a:bodyPr/>
          <a:lstStyle/>
          <a:p>
            <a:pPr algn="ctr"/>
            <a:r>
              <a:rPr lang="en-GB" b="1">
                <a:solidFill>
                  <a:srgbClr val="8E2B25"/>
                </a:solidFill>
                <a:latin typeface="Calibri"/>
                <a:ea typeface="Calibri"/>
                <a:cs typeface="Calibri"/>
              </a:rPr>
              <a:t>The story continues...</a:t>
            </a:r>
            <a:endParaRPr lang="en-US" b="1">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0FC4A925-F46B-71E3-9687-5147972E801F}"/>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526FC9DD-5621-6FDC-7EAE-5B25337E14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79FEFC27-7CCF-0FAC-24C6-7E6256E4093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B5F5590A-D661-4487-92C1-CB7BDFF6E9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5448AD26-245F-4E30-7221-1B6F3F90AA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
        <p:nvSpPr>
          <p:cNvPr id="3" name="Text Placeholder 2">
            <a:extLst>
              <a:ext uri="{FF2B5EF4-FFF2-40B4-BE49-F238E27FC236}">
                <a16:creationId xmlns:a16="http://schemas.microsoft.com/office/drawing/2014/main" id="{73C2490C-8453-4D5A-16BF-FBC8107DF5DD}"/>
              </a:ext>
            </a:extLst>
          </p:cNvPr>
          <p:cNvSpPr>
            <a:spLocks noGrp="1"/>
          </p:cNvSpPr>
          <p:nvPr>
            <p:ph type="body" idx="1"/>
          </p:nvPr>
        </p:nvSpPr>
        <p:spPr>
          <a:xfrm>
            <a:off x="153823" y="874362"/>
            <a:ext cx="11711650" cy="1495173"/>
          </a:xfrm>
        </p:spPr>
        <p:txBody>
          <a:bodyPr vert="horz" lIns="91440" tIns="45720" rIns="91440" bIns="45720" rtlCol="0" anchor="t">
            <a:noAutofit/>
          </a:bodyPr>
          <a:lstStyle/>
          <a:p>
            <a:pPr algn="ctr"/>
            <a:r>
              <a:rPr lang="en-GB" sz="2000">
                <a:solidFill>
                  <a:schemeClr val="tx1"/>
                </a:solidFill>
                <a:latin typeface="Calibri"/>
                <a:ea typeface="Calibri"/>
                <a:cs typeface="Calibri"/>
              </a:rPr>
              <a:t>The bells of St Mary’s had not tolled in months. Once a sacred sound sweeping across the moors, it had now faded into silence, like the voices of the monks who had prayed beneath its vaults. The Abbey, ancient and magnificent, stood like a wounded beast – its bones still proud, but its soul stripped bare.</a:t>
            </a:r>
            <a:endParaRPr lang="en-US" sz="2000">
              <a:solidFill>
                <a:schemeClr val="tx1"/>
              </a:solidFill>
              <a:latin typeface="Calibri"/>
              <a:ea typeface="Calibri"/>
              <a:cs typeface="Calibri"/>
            </a:endParaRPr>
          </a:p>
          <a:p>
            <a:pPr algn="ctr"/>
            <a:r>
              <a:rPr lang="en-GB" sz="2000">
                <a:solidFill>
                  <a:schemeClr val="tx1"/>
                </a:solidFill>
                <a:latin typeface="Calibri"/>
                <a:ea typeface="Calibri"/>
                <a:cs typeface="Calibri"/>
              </a:rPr>
              <a:t>Archbishop Lee arrived under the shadow of dusk, his cloak drawn tightly against the Yorkshire wind. He was a man of God, yes, but these were no longer godly times. The Pilgrimage of Grace had risen like a storm –thousands of rebels marching for faith, for tradition, for the monasteries that Henry VIII had begun to tear down. But the King’s reply had been swift and merciless. Heads rolled in York and Lincoln, traitors swinging like scarecrows on the roads.</a:t>
            </a:r>
            <a:endParaRPr lang="en-US" sz="2000">
              <a:solidFill>
                <a:schemeClr val="tx1"/>
              </a:solidFill>
              <a:latin typeface="Calibri"/>
              <a:ea typeface="Calibri"/>
              <a:cs typeface="Calibri"/>
            </a:endParaRPr>
          </a:p>
          <a:p>
            <a:pPr algn="ctr"/>
            <a:r>
              <a:rPr lang="en-GB" sz="2000">
                <a:solidFill>
                  <a:schemeClr val="tx1"/>
                </a:solidFill>
                <a:latin typeface="Calibri"/>
                <a:ea typeface="Calibri"/>
                <a:cs typeface="Calibri"/>
              </a:rPr>
              <a:t>Lee had walked a tightrope during the uprising. Neither rebel nor royal favourite, he was spared – allowed to keep his archbishopric. But mercy from Henry VIII was often just the eye of the storm. Now, every knock on his door was a question of loyalty; every silence from court was a threat. And now the court was in turmoil again. In 1540, everyone knew that Henry was displeased with his new bride, Anne of Cleves. Could Lee use this to his advantage?</a:t>
            </a:r>
          </a:p>
          <a:p>
            <a:pPr algn="ctr"/>
            <a:r>
              <a:rPr lang="en-GB" sz="2000">
                <a:solidFill>
                  <a:schemeClr val="tx1"/>
                </a:solidFill>
                <a:latin typeface="Calibri"/>
                <a:ea typeface="Calibri"/>
                <a:cs typeface="Calibri"/>
              </a:rPr>
              <a:t>In a realm where faith bent to politics and abbeys burned like kindling, Edward Lee had chosen the only altar left to kneel before: survival.</a:t>
            </a:r>
          </a:p>
        </p:txBody>
      </p:sp>
    </p:spTree>
    <p:extLst>
      <p:ext uri="{BB962C8B-B14F-4D97-AF65-F5344CB8AC3E}">
        <p14:creationId xmlns:p14="http://schemas.microsoft.com/office/powerpoint/2010/main" val="648386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A4082B-1437-CA8D-593A-D08E26BDC1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4D6050-13CD-CCDD-4F4F-197F9EF0F2FE}"/>
              </a:ext>
            </a:extLst>
          </p:cNvPr>
          <p:cNvSpPr>
            <a:spLocks noGrp="1"/>
          </p:cNvSpPr>
          <p:nvPr>
            <p:ph type="body" sz="quarter" idx="11"/>
          </p:nvPr>
        </p:nvSpPr>
        <p:spPr>
          <a:xfrm>
            <a:off x="737744" y="651466"/>
            <a:ext cx="10696133" cy="690154"/>
          </a:xfrm>
        </p:spPr>
        <p:txBody>
          <a:bodyPr/>
          <a:lstStyle/>
          <a:p>
            <a:pPr algn="ctr"/>
            <a:r>
              <a:rPr lang="en-GB" b="1">
                <a:solidFill>
                  <a:srgbClr val="8E2B25"/>
                </a:solidFill>
                <a:latin typeface="Calibri"/>
                <a:ea typeface="Calibri"/>
                <a:cs typeface="Calibri"/>
              </a:rPr>
              <a:t>St Mary’s Abbey: In 1539, after the dissolution</a:t>
            </a:r>
            <a:endParaRPr lang="en-US"/>
          </a:p>
        </p:txBody>
      </p:sp>
      <p:sp>
        <p:nvSpPr>
          <p:cNvPr id="3" name="Text Placeholder 2">
            <a:extLst>
              <a:ext uri="{FF2B5EF4-FFF2-40B4-BE49-F238E27FC236}">
                <a16:creationId xmlns:a16="http://schemas.microsoft.com/office/drawing/2014/main" id="{33DB3E7A-A716-9020-08F0-6621BE5E02D5}"/>
              </a:ext>
            </a:extLst>
          </p:cNvPr>
          <p:cNvSpPr>
            <a:spLocks noGrp="1"/>
          </p:cNvSpPr>
          <p:nvPr>
            <p:ph type="body" sz="quarter" idx="12"/>
          </p:nvPr>
        </p:nvSpPr>
        <p:spPr>
          <a:xfrm>
            <a:off x="334332" y="1482055"/>
            <a:ext cx="11578202" cy="3614789"/>
          </a:xfrm>
        </p:spPr>
        <p:txBody>
          <a:bodyPr/>
          <a:lstStyle/>
          <a:p>
            <a:pPr algn="ctr"/>
            <a:r>
              <a:rPr lang="en-GB" sz="2300" dirty="0">
                <a:solidFill>
                  <a:schemeClr val="tx1">
                    <a:lumMod val="75000"/>
                    <a:lumOff val="25000"/>
                  </a:schemeClr>
                </a:solidFill>
                <a:latin typeface="Calibri"/>
                <a:ea typeface="Calibri"/>
                <a:cs typeface="Calibri"/>
              </a:rPr>
              <a:t>What does this evidence, taken from the financial accounts of Leonard Beckwith, receiver of the revenues of the lands of the dissolved monasteries in Yorkshire, suggest? Which queen is the building being repaired for?</a:t>
            </a:r>
          </a:p>
          <a:p>
            <a:pPr algn="ctr"/>
            <a:endParaRPr lang="en-GB" sz="2300" b="1" dirty="0">
              <a:solidFill>
                <a:schemeClr val="tx1">
                  <a:lumMod val="75000"/>
                  <a:lumOff val="25000"/>
                </a:schemeClr>
              </a:solidFill>
              <a:latin typeface="Calibri"/>
              <a:ea typeface="Calibri"/>
              <a:cs typeface="Calibri"/>
            </a:endParaRPr>
          </a:p>
          <a:p>
            <a:pPr algn="ctr"/>
            <a:r>
              <a:rPr lang="en-GB" sz="2300" b="1" dirty="0">
                <a:solidFill>
                  <a:schemeClr val="tx1">
                    <a:lumMod val="75000"/>
                    <a:lumOff val="25000"/>
                  </a:schemeClr>
                </a:solidFill>
                <a:latin typeface="Calibri"/>
                <a:ea typeface="Calibri"/>
                <a:cs typeface="Calibri"/>
              </a:rPr>
              <a:t>Extract 1:  </a:t>
            </a:r>
            <a:r>
              <a:rPr lang="en-GB" sz="2300" dirty="0">
                <a:solidFill>
                  <a:schemeClr val="tx1">
                    <a:lumMod val="75000"/>
                    <a:lumOff val="25000"/>
                  </a:schemeClr>
                </a:solidFill>
                <a:latin typeface="Calibri"/>
                <a:ea typeface="Calibri"/>
                <a:cs typeface="Calibri"/>
              </a:rPr>
              <a:t>In 1539–40, a sum of £58, 3s, 9d was spent ‘on divers buildings within the site of the monastery of St Mary’s York now called the King’s Manor, which are reserved for the King’s councillors in the North’. </a:t>
            </a:r>
          </a:p>
          <a:p>
            <a:pPr algn="ctr"/>
            <a:endParaRPr lang="en-GB" sz="2300" dirty="0">
              <a:solidFill>
                <a:schemeClr val="tx1">
                  <a:lumMod val="75000"/>
                  <a:lumOff val="25000"/>
                </a:schemeClr>
              </a:solidFill>
              <a:latin typeface="Calibri"/>
              <a:ea typeface="Calibri"/>
              <a:cs typeface="Calibri"/>
            </a:endParaRPr>
          </a:p>
          <a:p>
            <a:pPr algn="ctr"/>
            <a:r>
              <a:rPr lang="en-GB" sz="2300" b="1" dirty="0">
                <a:solidFill>
                  <a:schemeClr val="tx1">
                    <a:lumMod val="75000"/>
                    <a:lumOff val="25000"/>
                  </a:schemeClr>
                </a:solidFill>
                <a:latin typeface="Calibri"/>
                <a:ea typeface="Calibri"/>
                <a:cs typeface="Calibri"/>
              </a:rPr>
              <a:t>Extract 2: </a:t>
            </a:r>
            <a:r>
              <a:rPr lang="en-GB" sz="2300" dirty="0">
                <a:solidFill>
                  <a:schemeClr val="tx1">
                    <a:lumMod val="75000"/>
                    <a:lumOff val="25000"/>
                  </a:schemeClr>
                </a:solidFill>
                <a:latin typeface="Calibri"/>
                <a:ea typeface="Calibri"/>
                <a:cs typeface="Calibri"/>
              </a:rPr>
              <a:t>In 1540–41, £8, 10s, 2d was spent on ‘dighting and cleansing’ the King’s Manor before the King and Queen’s arrival, and an official called Clement Throckmorton was made responsible for ‘</a:t>
            </a:r>
            <a:r>
              <a:rPr lang="en-GB" sz="2300" dirty="0" err="1">
                <a:solidFill>
                  <a:schemeClr val="tx1">
                    <a:lumMod val="75000"/>
                    <a:lumOff val="25000"/>
                  </a:schemeClr>
                </a:solidFill>
                <a:latin typeface="Calibri"/>
                <a:ea typeface="Calibri"/>
                <a:cs typeface="Calibri"/>
              </a:rPr>
              <a:t>reparing</a:t>
            </a:r>
            <a:r>
              <a:rPr lang="en-GB" sz="2300" dirty="0">
                <a:solidFill>
                  <a:schemeClr val="tx1">
                    <a:lumMod val="75000"/>
                    <a:lumOff val="25000"/>
                  </a:schemeClr>
                </a:solidFill>
                <a:latin typeface="Calibri"/>
                <a:ea typeface="Calibri"/>
                <a:cs typeface="Calibri"/>
              </a:rPr>
              <a:t> and beautifying’ the houses ‘that the king intends to resort unto in his progress’ and gained a sum of £833, 6s, 8d for the purpose, of which £400 was to be spent on ‘St. Mary’s Manor’.</a:t>
            </a:r>
          </a:p>
          <a:p>
            <a:pPr algn="ctr"/>
            <a:endParaRPr lang="en-GB" sz="2300" dirty="0">
              <a:solidFill>
                <a:schemeClr val="tx1">
                  <a:lumMod val="75000"/>
                  <a:lumOff val="25000"/>
                </a:schemeClr>
              </a:solidFill>
              <a:latin typeface="Calibri"/>
              <a:ea typeface="Calibri"/>
              <a:cs typeface="Calibri"/>
            </a:endParaRPr>
          </a:p>
        </p:txBody>
      </p:sp>
      <p:pic>
        <p:nvPicPr>
          <p:cNvPr id="4" name="Picture 3" descr="A painting of a castle&#10;&#10;AI-generated content may be incorrect.">
            <a:extLst>
              <a:ext uri="{FF2B5EF4-FFF2-40B4-BE49-F238E27FC236}">
                <a16:creationId xmlns:a16="http://schemas.microsoft.com/office/drawing/2014/main" id="{12B14EAB-8838-95CA-4F3C-9AED87132513}"/>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806ED01B-D019-E185-8864-E86774588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A821C6CF-C75E-071E-8002-76E2477359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CEBE2345-0FD4-8369-EDAA-44E4BCF17F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3AC3E396-E3EC-581E-40D2-32F30F4A4D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154166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8518526-0ACC-8FB4-5BCE-9ADD5EBC9F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2D40A0-A6FD-99B3-F8F5-6612234F5986}"/>
              </a:ext>
            </a:extLst>
          </p:cNvPr>
          <p:cNvSpPr>
            <a:spLocks noGrp="1"/>
          </p:cNvSpPr>
          <p:nvPr>
            <p:ph type="body" sz="quarter" idx="11"/>
          </p:nvPr>
        </p:nvSpPr>
        <p:spPr>
          <a:xfrm>
            <a:off x="737744" y="651466"/>
            <a:ext cx="10717701" cy="690154"/>
          </a:xfrm>
        </p:spPr>
        <p:txBody>
          <a:bodyPr/>
          <a:lstStyle/>
          <a:p>
            <a:pPr algn="ctr"/>
            <a:r>
              <a:rPr lang="en-GB" b="1">
                <a:solidFill>
                  <a:srgbClr val="8E2B25"/>
                </a:solidFill>
                <a:latin typeface="Calibri"/>
                <a:ea typeface="Calibri"/>
                <a:cs typeface="Calibri"/>
              </a:rPr>
              <a:t>The King’s Manor</a:t>
            </a:r>
            <a:endParaRPr lang="en-US"/>
          </a:p>
        </p:txBody>
      </p:sp>
      <p:sp>
        <p:nvSpPr>
          <p:cNvPr id="3" name="Text Placeholder 2">
            <a:extLst>
              <a:ext uri="{FF2B5EF4-FFF2-40B4-BE49-F238E27FC236}">
                <a16:creationId xmlns:a16="http://schemas.microsoft.com/office/drawing/2014/main" id="{2E732D42-14ED-B768-C3FF-F438CF91656E}"/>
              </a:ext>
            </a:extLst>
          </p:cNvPr>
          <p:cNvSpPr>
            <a:spLocks noGrp="1"/>
          </p:cNvSpPr>
          <p:nvPr>
            <p:ph type="body" sz="quarter" idx="12"/>
          </p:nvPr>
        </p:nvSpPr>
        <p:spPr>
          <a:xfrm>
            <a:off x="375330" y="1709657"/>
            <a:ext cx="3755459" cy="3934348"/>
          </a:xfrm>
        </p:spPr>
        <p:txBody>
          <a:bodyPr/>
          <a:lstStyle/>
          <a:p>
            <a:pPr algn="ctr"/>
            <a:r>
              <a:rPr lang="en-GB">
                <a:latin typeface="Calibri"/>
                <a:ea typeface="Calibri"/>
                <a:cs typeface="Calibri"/>
              </a:rPr>
              <a:t>The former house of the Abbot became the offices of the King’s Council of the North after 1539.</a:t>
            </a:r>
            <a:endParaRPr lang="en-US">
              <a:latin typeface="Calibri"/>
              <a:ea typeface="Calibri"/>
              <a:cs typeface="Calibri"/>
            </a:endParaRPr>
          </a:p>
          <a:p>
            <a:pPr algn="ctr"/>
            <a:endParaRPr lang="en-GB" sz="2300">
              <a:solidFill>
                <a:schemeClr val="tx1">
                  <a:lumMod val="75000"/>
                  <a:lumOff val="25000"/>
                </a:schemeClr>
              </a:solidFill>
              <a:latin typeface="Calibri"/>
              <a:ea typeface="Calibri"/>
              <a:cs typeface="Calibri"/>
            </a:endParaRPr>
          </a:p>
          <a:p>
            <a:pPr algn="ctr"/>
            <a:r>
              <a:rPr lang="en-GB">
                <a:latin typeface="Calibri"/>
                <a:ea typeface="Calibri"/>
                <a:cs typeface="Calibri"/>
              </a:rPr>
              <a:t>It is now part of the University of York.</a:t>
            </a: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05AD05E5-BBDF-4016-CAA1-95C200E23294}"/>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A624FFD2-D8AF-9E68-FB36-6141E8C606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7DA01ED-FEC9-0B48-15DE-DAEDF1B4D10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41310FC-F76A-4A2D-379F-E1D7503780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C908CD22-6BC5-4826-1C82-8F1C61090DF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Content Placeholder 3" descr="A brick building with a lawn&#10;&#10;AI-generated content may be incorrect.">
            <a:extLst>
              <a:ext uri="{FF2B5EF4-FFF2-40B4-BE49-F238E27FC236}">
                <a16:creationId xmlns:a16="http://schemas.microsoft.com/office/drawing/2014/main" id="{6ADDA5BF-FE16-5491-8AF7-74A769C72A58}"/>
              </a:ext>
            </a:extLst>
          </p:cNvPr>
          <p:cNvPicPr>
            <a:picLocks noChangeAspect="1"/>
          </p:cNvPicPr>
          <p:nvPr/>
        </p:nvPicPr>
        <p:blipFill>
          <a:blip r:embed="rId8"/>
          <a:stretch>
            <a:fillRect/>
          </a:stretch>
        </p:blipFill>
        <p:spPr>
          <a:xfrm>
            <a:off x="4517841" y="1681779"/>
            <a:ext cx="7188506" cy="3807360"/>
          </a:xfrm>
          <a:prstGeom prst="rect">
            <a:avLst/>
          </a:prstGeom>
        </p:spPr>
      </p:pic>
    </p:spTree>
    <p:extLst>
      <p:ext uri="{BB962C8B-B14F-4D97-AF65-F5344CB8AC3E}">
        <p14:creationId xmlns:p14="http://schemas.microsoft.com/office/powerpoint/2010/main" val="2238113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904634-CA5E-0B52-5A83-75804850E9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A00BD2-8B1D-4C3F-F3B1-B920C674578A}"/>
              </a:ext>
            </a:extLst>
          </p:cNvPr>
          <p:cNvSpPr>
            <a:spLocks noGrp="1"/>
          </p:cNvSpPr>
          <p:nvPr>
            <p:ph type="body" sz="quarter" idx="11"/>
          </p:nvPr>
        </p:nvSpPr>
        <p:spPr>
          <a:xfrm>
            <a:off x="737744" y="651466"/>
            <a:ext cx="10668279" cy="690154"/>
          </a:xfrm>
        </p:spPr>
        <p:txBody>
          <a:bodyPr/>
          <a:lstStyle/>
          <a:p>
            <a:pPr algn="ctr"/>
            <a:r>
              <a:rPr lang="en-GB" b="1">
                <a:solidFill>
                  <a:srgbClr val="8E2B25"/>
                </a:solidFill>
                <a:latin typeface="Calibri"/>
                <a:ea typeface="Calibri"/>
                <a:cs typeface="Calibri"/>
              </a:rPr>
              <a:t>The final chapter…</a:t>
            </a:r>
            <a:endParaRPr lang="en-US"/>
          </a:p>
        </p:txBody>
      </p:sp>
      <p:sp>
        <p:nvSpPr>
          <p:cNvPr id="3" name="Text Placeholder 2">
            <a:extLst>
              <a:ext uri="{FF2B5EF4-FFF2-40B4-BE49-F238E27FC236}">
                <a16:creationId xmlns:a16="http://schemas.microsoft.com/office/drawing/2014/main" id="{A0FA4B68-EC92-AC65-329E-E5927FF28393}"/>
              </a:ext>
            </a:extLst>
          </p:cNvPr>
          <p:cNvSpPr>
            <a:spLocks noGrp="1"/>
          </p:cNvSpPr>
          <p:nvPr>
            <p:ph type="body" sz="quarter" idx="12"/>
          </p:nvPr>
        </p:nvSpPr>
        <p:spPr>
          <a:xfrm>
            <a:off x="737743" y="1482055"/>
            <a:ext cx="10666045" cy="3614789"/>
          </a:xfrm>
        </p:spPr>
        <p:txBody>
          <a:bodyPr/>
          <a:lstStyle/>
          <a:p>
            <a:pPr algn="ctr"/>
            <a:r>
              <a:rPr lang="en-GB" sz="2300">
                <a:solidFill>
                  <a:schemeClr val="tx1">
                    <a:lumMod val="75000"/>
                    <a:lumOff val="25000"/>
                  </a:schemeClr>
                </a:solidFill>
                <a:latin typeface="Calibri"/>
                <a:ea typeface="Calibri"/>
                <a:cs typeface="Calibri"/>
              </a:rPr>
              <a:t>Lee’s alliance with Thomas Cromwell had given him a measure of safety – Cromwell, the calculating architect of England’s new religious order. Yet their alliance was uneasy at best. Lee’s soul still clung to the old faith, to Latin chants and papal supremacy, even as his lips whispered the words of the King’s English liturgy. Now, Cromwell’s star was dimming, eclipsed by the fury of a king humiliated by a bride that he despised.</a:t>
            </a:r>
            <a:endParaRPr lang="en-US">
              <a:solidFill>
                <a:schemeClr val="tx1">
                  <a:lumMod val="75000"/>
                  <a:lumOff val="25000"/>
                </a:schemeClr>
              </a:solidFill>
            </a:endParaRP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‘I like her not – I like her not!’ Henry had spat when he first laid eyes on Anne of Cleves, his fourth wife. The words echoed through Whitehall like a curse. Cromwell, who had brokered the disastrous marriage, was marked. Lee, who had aided in the legal unravelling of the union, hoped that his role would earn the King’s gratitude. Instead, he found only silence – and the cold dread that silence brought.</a:t>
            </a:r>
            <a:endParaRPr lang="en-GB">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910FD9A3-85D3-AAD1-4075-08A9EDC664BC}"/>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C77EFCAA-CF92-FED8-9F22-E738160C4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B973B710-C163-2C6E-9324-0E3BA2DE5B3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BE1DB07-D7D4-B5EA-D3C7-0B3B66EA66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3FD015CD-3910-8E7A-D983-5C0A11C651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581044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1506E7-8C41-AA98-D2B6-A0A54DF966D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3DA571-F620-A439-6227-9CEEF1DFB15C}"/>
              </a:ext>
            </a:extLst>
          </p:cNvPr>
          <p:cNvSpPr>
            <a:spLocks noGrp="1"/>
          </p:cNvSpPr>
          <p:nvPr>
            <p:ph type="body" sz="quarter" idx="12"/>
          </p:nvPr>
        </p:nvSpPr>
        <p:spPr>
          <a:xfrm>
            <a:off x="737745" y="651466"/>
            <a:ext cx="10699661" cy="4992539"/>
          </a:xfrm>
        </p:spPr>
        <p:txBody>
          <a:bodyPr/>
          <a:lstStyle/>
          <a:p>
            <a:pPr algn="ctr"/>
            <a:r>
              <a:rPr lang="en-GB" sz="2300">
                <a:solidFill>
                  <a:schemeClr val="tx1">
                    <a:lumMod val="75000"/>
                    <a:lumOff val="25000"/>
                  </a:schemeClr>
                </a:solidFill>
                <a:latin typeface="Calibri"/>
                <a:ea typeface="Calibri"/>
                <a:cs typeface="Calibri"/>
              </a:rPr>
              <a:t>Then came Katherine.</a:t>
            </a:r>
            <a:endParaRPr lang="en-US"/>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Barely 17, she was as radiant as springtime and twice as dangerous. A Howard by blood, and Anne Boleyn’s cousin, she danced into Henry’s heart and pushed Cromwell to the scaffold. Now she was queen – and Henry, intoxicated by youth and beauty, sought to parade his new prize before the people.</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But the North remembered. The fires of the Pilgrimage of Grace had been doused in blood, yet the embers glowed still beneath Yorkshire’s surface. Whispers of the Wakefield Conspiracy reached the King’s ears – new plots, new rebels. Henry’s patience wore thin.</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‘I will go to York,’ he declared, pounding the table before his lords. ‘Let them see their king and know that God’s anointed does not cower from cowards.’</a:t>
            </a:r>
            <a:endParaRPr lang="en-GB">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6A06A02D-2F96-0F38-67A6-E441821C6CEA}"/>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55342EDC-50C2-18BD-FA14-FFAEF0B63E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8FDE3531-39C1-1292-65C3-101EFDFD427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B77047F9-9D6F-F3AC-B772-7C15AAACC5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F9B21E5D-5DA1-B2EB-2EB8-134D81236C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877087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5349A7-6C65-17CE-8B68-E013795D480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1434B28-6DAF-9C0D-C578-CEB8A441F8BD}"/>
              </a:ext>
            </a:extLst>
          </p:cNvPr>
          <p:cNvSpPr>
            <a:spLocks noGrp="1"/>
          </p:cNvSpPr>
          <p:nvPr>
            <p:ph type="body" sz="quarter" idx="12"/>
          </p:nvPr>
        </p:nvSpPr>
        <p:spPr>
          <a:xfrm>
            <a:off x="737745" y="651466"/>
            <a:ext cx="10688455" cy="4992539"/>
          </a:xfrm>
        </p:spPr>
        <p:txBody>
          <a:bodyPr/>
          <a:lstStyle/>
          <a:p>
            <a:pPr algn="ctr"/>
            <a:r>
              <a:rPr lang="en-GB" sz="2300">
                <a:solidFill>
                  <a:schemeClr val="tx1">
                    <a:lumMod val="75000"/>
                    <a:lumOff val="25000"/>
                  </a:schemeClr>
                </a:solidFill>
                <a:latin typeface="Calibri"/>
                <a:ea typeface="Calibri"/>
                <a:cs typeface="Calibri"/>
              </a:rPr>
              <a:t>Lee, upon hearing of the royal progress, felt the chill of fate wrap around him. The King, in all his wrath and glory, would walk the streets of York. With Katherine at his side, a crown on her golden hair, Henry would seek to subdue not just a city but a spirit – the defiant spirit of the North.</a:t>
            </a:r>
            <a:endParaRPr lang="en-US">
              <a:solidFill>
                <a:schemeClr val="tx1">
                  <a:lumMod val="75000"/>
                  <a:lumOff val="25000"/>
                </a:schemeClr>
              </a:solidFill>
            </a:endParaRP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As the banners were raised and trumpets readied, Lee knelt alone in York Minster, whispering a Latin prayer that he dared not speak aloud in court. For he knew the truth: this was not merely a visit. This was a reckoning. The King was coming north – not just to show his strength but to test the loyalty of those who had once defied him.</a:t>
            </a:r>
          </a:p>
          <a:p>
            <a:pPr algn="ctr"/>
            <a:endParaRPr lang="en-GB" sz="2300">
              <a:solidFill>
                <a:schemeClr val="tx1">
                  <a:lumMod val="75000"/>
                  <a:lumOff val="25000"/>
                </a:schemeClr>
              </a:solidFill>
              <a:latin typeface="Calibri"/>
              <a:ea typeface="Calibri"/>
              <a:cs typeface="Calibri"/>
            </a:endParaRPr>
          </a:p>
          <a:p>
            <a:pPr algn="ctr"/>
            <a:r>
              <a:rPr lang="en-GB" sz="2300">
                <a:solidFill>
                  <a:schemeClr val="tx1">
                    <a:lumMod val="75000"/>
                    <a:lumOff val="25000"/>
                  </a:schemeClr>
                </a:solidFill>
                <a:latin typeface="Calibri"/>
                <a:ea typeface="Calibri"/>
                <a:cs typeface="Calibri"/>
              </a:rPr>
              <a:t>And Lee? He stood on a knife’s edge between two worlds – between a faith no longer safe and a crown that demanded absolute obedience. In the shadow of royal wrath and northern resistance, he feared that even archbishops would bleed when kings went hunting ghosts.</a:t>
            </a: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60FF5610-8851-5B60-2A09-30F6412220DC}"/>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AC37DF1-9BC0-AD9C-19BB-F4A4205578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435C599C-7ED9-56DC-C1D7-373EEA8FE07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E0242090-297B-29EA-64D4-43A8FDD267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0CA5B22D-0B6F-6E72-48D0-4E04F724A1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473765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956691-452E-098C-B23C-F5C6BABDA8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BEB442-5B35-AF04-D930-332B8DB589D6}"/>
              </a:ext>
            </a:extLst>
          </p:cNvPr>
          <p:cNvSpPr>
            <a:spLocks noGrp="1"/>
          </p:cNvSpPr>
          <p:nvPr>
            <p:ph type="body" sz="quarter" idx="11"/>
          </p:nvPr>
        </p:nvSpPr>
        <p:spPr>
          <a:xfrm>
            <a:off x="737744" y="651466"/>
            <a:ext cx="10545014" cy="690154"/>
          </a:xfrm>
        </p:spPr>
        <p:txBody>
          <a:bodyPr/>
          <a:lstStyle/>
          <a:p>
            <a:pPr algn="ctr"/>
            <a:r>
              <a:rPr lang="en-GB" b="1">
                <a:solidFill>
                  <a:srgbClr val="8E2B25"/>
                </a:solidFill>
                <a:latin typeface="Calibri"/>
                <a:ea typeface="Calibri"/>
                <a:cs typeface="Calibri"/>
              </a:rPr>
              <a:t>RESEARCH FINDINGS </a:t>
            </a:r>
            <a:endParaRPr lang="en-US" b="1"/>
          </a:p>
        </p:txBody>
      </p:sp>
      <p:sp>
        <p:nvSpPr>
          <p:cNvPr id="3" name="Text Placeholder 2">
            <a:extLst>
              <a:ext uri="{FF2B5EF4-FFF2-40B4-BE49-F238E27FC236}">
                <a16:creationId xmlns:a16="http://schemas.microsoft.com/office/drawing/2014/main" id="{270B946D-6311-C427-339F-B56B6E026A4C}"/>
              </a:ext>
            </a:extLst>
          </p:cNvPr>
          <p:cNvSpPr>
            <a:spLocks noGrp="1"/>
          </p:cNvSpPr>
          <p:nvPr>
            <p:ph type="body" sz="quarter" idx="12"/>
          </p:nvPr>
        </p:nvSpPr>
        <p:spPr>
          <a:xfrm>
            <a:off x="737743" y="1482055"/>
            <a:ext cx="10666045" cy="3614789"/>
          </a:xfrm>
        </p:spPr>
        <p:txBody>
          <a:bodyPr/>
          <a:lstStyle/>
          <a:p>
            <a:pPr algn="ctr"/>
            <a:r>
              <a:rPr lang="en-GB" sz="2300" b="1">
                <a:solidFill>
                  <a:schemeClr val="tx1">
                    <a:lumMod val="75000"/>
                    <a:lumOff val="25000"/>
                  </a:schemeClr>
                </a:solidFill>
                <a:latin typeface="Calibri"/>
                <a:ea typeface="Calibri"/>
                <a:cs typeface="Calibri"/>
              </a:rPr>
              <a:t>These are some research findings from the project about Henry VIII’s visit to York in 1541. What do they indicate to you about the purpose of his visit?</a:t>
            </a:r>
            <a:endParaRPr lang="en-US">
              <a:solidFill>
                <a:schemeClr val="tx1">
                  <a:lumMod val="75000"/>
                  <a:lumOff val="25000"/>
                </a:schemeClr>
              </a:solidFill>
            </a:endParaRPr>
          </a:p>
          <a:p>
            <a:endParaRPr lang="en-GB" sz="2300" b="1">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A progress north in the late 1530s was suggested on a number of occasions, but health considerations, royal pregnancies and security concerns had delayed it. </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There was an attempted uprising at Pontefract Castle in 1541.</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Henry planned to meet King James of Scotland in York, but the Scottish king never turned up.</a:t>
            </a:r>
          </a:p>
          <a:p>
            <a:endParaRPr lang="en-GB" sz="2300" b="1">
              <a:solidFill>
                <a:schemeClr val="tx1">
                  <a:lumMod val="75000"/>
                  <a:lumOff val="25000"/>
                </a:schemeClr>
              </a:solidFill>
            </a:endParaRPr>
          </a:p>
          <a:p>
            <a:endParaRPr lang="en-GB" sz="2300" b="1">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4C3289DF-5092-6820-D69F-DEE71CA5F9A5}"/>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F2D56EB1-7D32-9BC0-F634-12467B5DE1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1CDE8A97-0231-15CC-3CD5-B24FCF0143C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5F4B250-F1B8-87FE-69A4-76BE12CBC0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A4B0AC5C-E5D2-6ED4-2AFD-4C6AE068BF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3529175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BA7D0F-7346-DF98-BC5B-379824AAFBE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5FD4B3F-8FA4-3CC3-DA31-1BC5685F462E}"/>
              </a:ext>
            </a:extLst>
          </p:cNvPr>
          <p:cNvSpPr>
            <a:spLocks noGrp="1"/>
          </p:cNvSpPr>
          <p:nvPr>
            <p:ph type="body" sz="quarter" idx="12"/>
          </p:nvPr>
        </p:nvSpPr>
        <p:spPr>
          <a:xfrm>
            <a:off x="737745" y="651466"/>
            <a:ext cx="10749239" cy="4992539"/>
          </a:xfrm>
        </p:spPr>
        <p:txBody>
          <a:bodyPr/>
          <a:lstStyle/>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During the progress north, the amount of game hunted was enormous, even by Tudor royal standards, with the royal court killing vast quantities of animals as they moved to the area and then dining on their kills.</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The city of York planned elaborate pageants to celebrate the King coming, and took advice from neighbouring towns about how best to please the King. They all agreed to wear plain-coloured clothes and not colourful garments.</a:t>
            </a:r>
          </a:p>
          <a:p>
            <a:pPr marL="342900" indent="-342900">
              <a:buFont typeface="Arial" panose="020B0604020202020204" pitchFamily="34" charset="0"/>
              <a:buChar char="•"/>
            </a:pPr>
            <a:endParaRPr lang="en-GB" sz="2300">
              <a:solidFill>
                <a:schemeClr val="tx1">
                  <a:lumMod val="75000"/>
                  <a:lumOff val="25000"/>
                </a:schemeClr>
              </a:solidFill>
              <a:latin typeface="Calibri"/>
              <a:ea typeface="Calibri"/>
              <a:cs typeface="Calibri"/>
            </a:endParaRPr>
          </a:p>
          <a:p>
            <a:pPr marL="342900" indent="-342900">
              <a:buFont typeface="Arial" panose="020B0604020202020204" pitchFamily="34" charset="0"/>
              <a:buChar char="•"/>
            </a:pPr>
            <a:r>
              <a:rPr lang="en-GB" sz="2300">
                <a:solidFill>
                  <a:schemeClr val="tx1">
                    <a:lumMod val="75000"/>
                    <a:lumOff val="25000"/>
                  </a:schemeClr>
                </a:solidFill>
                <a:latin typeface="Calibri"/>
                <a:ea typeface="Calibri"/>
                <a:cs typeface="Calibri"/>
              </a:rPr>
              <a:t>The King and his closest courtiers were housed in the former dining room of St Mary’s Abbey; Queen Katherine and her ladies-in-waiting were housed in the former dormitory. Both areas were expensively refurbished for the occasion. After the visit, however, they quickly fell into disrepair and lacked some roofing by 1545.</a:t>
            </a:r>
          </a:p>
          <a:p>
            <a:endParaRPr lang="en-GB" sz="2300">
              <a:solidFill>
                <a:schemeClr val="tx1">
                  <a:lumMod val="75000"/>
                  <a:lumOff val="25000"/>
                </a:schemeClr>
              </a:solidFill>
            </a:endParaRPr>
          </a:p>
        </p:txBody>
      </p:sp>
    </p:spTree>
    <p:extLst>
      <p:ext uri="{BB962C8B-B14F-4D97-AF65-F5344CB8AC3E}">
        <p14:creationId xmlns:p14="http://schemas.microsoft.com/office/powerpoint/2010/main" val="1075995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44CF18-0C1D-BF3B-1F60-E614620D94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A82A50-90E5-A1E8-2C60-D44180B08328}"/>
              </a:ext>
            </a:extLst>
          </p:cNvPr>
          <p:cNvSpPr>
            <a:spLocks noGrp="1"/>
          </p:cNvSpPr>
          <p:nvPr>
            <p:ph type="body" sz="quarter" idx="11"/>
          </p:nvPr>
        </p:nvSpPr>
        <p:spPr>
          <a:xfrm>
            <a:off x="737744" y="651466"/>
            <a:ext cx="10648357" cy="690154"/>
          </a:xfrm>
        </p:spPr>
        <p:txBody>
          <a:bodyPr/>
          <a:lstStyle/>
          <a:p>
            <a:pPr algn="ctr"/>
            <a:r>
              <a:rPr lang="en-GB" b="1">
                <a:solidFill>
                  <a:srgbClr val="8E2B25"/>
                </a:solidFill>
                <a:latin typeface="Calibri"/>
                <a:ea typeface="Calibri"/>
                <a:cs typeface="Calibri"/>
              </a:rPr>
              <a:t>Assertion of power in York, 1541</a:t>
            </a:r>
            <a:endParaRPr lang="en-US"/>
          </a:p>
        </p:txBody>
      </p:sp>
      <p:sp>
        <p:nvSpPr>
          <p:cNvPr id="3" name="Text Placeholder 2">
            <a:extLst>
              <a:ext uri="{FF2B5EF4-FFF2-40B4-BE49-F238E27FC236}">
                <a16:creationId xmlns:a16="http://schemas.microsoft.com/office/drawing/2014/main" id="{88EABE1A-42A3-6A0A-F36F-51D57601805F}"/>
              </a:ext>
            </a:extLst>
          </p:cNvPr>
          <p:cNvSpPr>
            <a:spLocks noGrp="1"/>
          </p:cNvSpPr>
          <p:nvPr>
            <p:ph type="body" sz="quarter" idx="12"/>
          </p:nvPr>
        </p:nvSpPr>
        <p:spPr>
          <a:xfrm>
            <a:off x="356744" y="1503221"/>
            <a:ext cx="5923117" cy="3551290"/>
          </a:xfrm>
        </p:spPr>
        <p:txBody>
          <a:bodyPr/>
          <a:lstStyle/>
          <a:p>
            <a:pPr algn="ctr"/>
            <a:r>
              <a:rPr lang="en-GB" sz="2300">
                <a:solidFill>
                  <a:schemeClr val="tx1">
                    <a:lumMod val="75000"/>
                    <a:lumOff val="25000"/>
                  </a:schemeClr>
                </a:solidFill>
                <a:latin typeface="Calibri"/>
                <a:ea typeface="Calibri"/>
                <a:cs typeface="Calibri"/>
              </a:rPr>
              <a:t>Henry’s 1541 progress was all about asserting his power. In York, he even refused to enter by the gate where a pageant was planned, instead riding to a different entrance and insisting that all the officials of York came out to wait upon him at this new entrance. </a:t>
            </a:r>
            <a:endParaRPr lang="en-US"/>
          </a:p>
          <a:p>
            <a:pPr algn="ctr"/>
            <a:br>
              <a:rPr lang="en-GB" sz="2300">
                <a:latin typeface="Calibri"/>
                <a:ea typeface="Calibri"/>
                <a:cs typeface="Calibri"/>
              </a:rPr>
            </a:br>
            <a:r>
              <a:rPr lang="en-GB" sz="2300">
                <a:solidFill>
                  <a:schemeClr val="tx1">
                    <a:lumMod val="75000"/>
                    <a:lumOff val="25000"/>
                  </a:schemeClr>
                </a:solidFill>
                <a:latin typeface="Calibri"/>
                <a:ea typeface="Calibri"/>
                <a:cs typeface="Calibri"/>
              </a:rPr>
              <a:t>Then those who had supported him during the Pilgrimage of Grace were allowed to stand on his right, while those who had supported the rebels – including Edward Lee – were obliged to kneel on his left in the mud, and publicly beg for forgiveness.</a:t>
            </a: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4DC72A19-6C75-C837-4A44-59DA0C13B3D6}"/>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E798BE75-9942-44C6-01A1-F2547818F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4C87A655-5ED1-54EF-EAAC-C05CFD4EFFA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5797392B-5E67-5871-1779-E512B9513A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144D2705-4329-FB85-0148-03C5AF90D0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Content Placeholder 7" descr="memlinglastjudgement">
            <a:extLst>
              <a:ext uri="{FF2B5EF4-FFF2-40B4-BE49-F238E27FC236}">
                <a16:creationId xmlns:a16="http://schemas.microsoft.com/office/drawing/2014/main" id="{F52E44CA-3646-BB3C-DD83-CA1812EA53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50278" y="1506412"/>
            <a:ext cx="5181600" cy="3450725"/>
          </a:xfrm>
          <a:prstGeom prst="rect">
            <a:avLst/>
          </a:prstGeom>
        </p:spPr>
      </p:pic>
      <p:sp>
        <p:nvSpPr>
          <p:cNvPr id="10" name="TextBox 9">
            <a:extLst>
              <a:ext uri="{FF2B5EF4-FFF2-40B4-BE49-F238E27FC236}">
                <a16:creationId xmlns:a16="http://schemas.microsoft.com/office/drawing/2014/main" id="{597255CA-4113-4B15-B8F0-0945F324FB10}"/>
              </a:ext>
            </a:extLst>
          </p:cNvPr>
          <p:cNvSpPr txBox="1"/>
          <p:nvPr/>
        </p:nvSpPr>
        <p:spPr>
          <a:xfrm>
            <a:off x="7014900" y="5058281"/>
            <a:ext cx="399811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latin typeface="Calibri"/>
                <a:ea typeface="Calibri"/>
                <a:cs typeface="Calibri"/>
              </a:rPr>
              <a:t>Hans Memling (c. 1433–94), </a:t>
            </a:r>
            <a:r>
              <a:rPr lang="en-US" sz="1600">
                <a:latin typeface="Calibri"/>
                <a:ea typeface="Calibri"/>
                <a:cs typeface="Calibri"/>
              </a:rPr>
              <a:t>The Last Judgment</a:t>
            </a:r>
            <a:r>
              <a:rPr lang="en-US" sz="1600" i="1">
                <a:latin typeface="Calibri"/>
                <a:ea typeface="Calibri"/>
                <a:cs typeface="Calibri"/>
              </a:rPr>
              <a:t> (c. 1466–73), oil on panel, dimensions not known, National Museum, </a:t>
            </a:r>
            <a:r>
              <a:rPr lang="en-US" sz="1600" i="1" err="1">
                <a:latin typeface="Calibri"/>
                <a:ea typeface="Calibri"/>
                <a:cs typeface="Calibri"/>
              </a:rPr>
              <a:t>Gdańsk</a:t>
            </a:r>
            <a:r>
              <a:rPr lang="en-US" sz="1600" i="1">
                <a:latin typeface="Calibri"/>
                <a:ea typeface="Calibri"/>
                <a:cs typeface="Calibri"/>
              </a:rPr>
              <a:t>, Poland (public domain)</a:t>
            </a:r>
            <a:endParaRPr lang="en-US" i="1">
              <a:ea typeface="Calibri"/>
              <a:cs typeface="Calibri"/>
            </a:endParaRPr>
          </a:p>
          <a:p>
            <a:pPr algn="r"/>
            <a:endParaRPr lang="en-US" sz="16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88359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532F0F-0128-99E3-320B-E7134105E8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6B9033-5ED8-ED81-0B9E-9FE0CCCF082B}"/>
              </a:ext>
            </a:extLst>
          </p:cNvPr>
          <p:cNvSpPr>
            <a:spLocks noGrp="1"/>
          </p:cNvSpPr>
          <p:nvPr>
            <p:ph type="body" sz="quarter" idx="11"/>
          </p:nvPr>
        </p:nvSpPr>
        <p:spPr>
          <a:xfrm>
            <a:off x="737744" y="651466"/>
            <a:ext cx="10722440" cy="690154"/>
          </a:xfrm>
        </p:spPr>
        <p:txBody>
          <a:bodyPr/>
          <a:lstStyle/>
          <a:p>
            <a:pPr algn="ctr"/>
            <a:r>
              <a:rPr lang="en-GB" b="1">
                <a:solidFill>
                  <a:srgbClr val="8E2B25"/>
                </a:solidFill>
                <a:latin typeface="Calibri"/>
                <a:ea typeface="Calibri"/>
                <a:cs typeface="Calibri"/>
              </a:rPr>
              <a:t>Did York have its revenge on Henry?</a:t>
            </a:r>
            <a:endParaRPr lang="en-US"/>
          </a:p>
        </p:txBody>
      </p:sp>
      <p:sp>
        <p:nvSpPr>
          <p:cNvPr id="3" name="Text Placeholder 2">
            <a:extLst>
              <a:ext uri="{FF2B5EF4-FFF2-40B4-BE49-F238E27FC236}">
                <a16:creationId xmlns:a16="http://schemas.microsoft.com/office/drawing/2014/main" id="{4DC0C734-000B-1BE2-5864-772EAF5E8E6D}"/>
              </a:ext>
            </a:extLst>
          </p:cNvPr>
          <p:cNvSpPr>
            <a:spLocks noGrp="1"/>
          </p:cNvSpPr>
          <p:nvPr>
            <p:ph type="body" sz="quarter" idx="12"/>
          </p:nvPr>
        </p:nvSpPr>
        <p:spPr>
          <a:xfrm>
            <a:off x="409661" y="1482055"/>
            <a:ext cx="6240617" cy="3614789"/>
          </a:xfrm>
        </p:spPr>
        <p:txBody>
          <a:bodyPr/>
          <a:lstStyle/>
          <a:p>
            <a:pPr algn="ctr"/>
            <a:r>
              <a:rPr lang="en-GB" sz="2300">
                <a:solidFill>
                  <a:schemeClr val="tx1">
                    <a:lumMod val="75000"/>
                    <a:lumOff val="25000"/>
                  </a:schemeClr>
                </a:solidFill>
                <a:latin typeface="Calibri"/>
                <a:ea typeface="Calibri"/>
                <a:cs typeface="Calibri"/>
              </a:rPr>
              <a:t>It was while on progress north that Queen Katherine consorted with Dereham and Culpepper, both of whom she had had relationships with prior to marriage. The most recent research suggests that it was at St Mary’s Abbey that her assignations – possibly adulterous – took place.</a:t>
            </a:r>
            <a:endParaRPr lang="en-US">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2CC9E265-8E2E-FBB9-F799-E430F2E98FC3}"/>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D3A38D21-1D6F-6E5B-3A31-66F6474C85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6DAA6AD3-447B-410F-2E38-29C5B3874A1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D0006374-E997-9FC7-1D5A-75DF0B09B9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F14CDD1E-ACDF-882E-84D3-6334CE7292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10" name="Picture 9">
            <a:extLst>
              <a:ext uri="{FF2B5EF4-FFF2-40B4-BE49-F238E27FC236}">
                <a16:creationId xmlns:a16="http://schemas.microsoft.com/office/drawing/2014/main" id="{CFAA5EC1-4454-8994-D3E7-DCD412FD5C7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35995" y="1530350"/>
            <a:ext cx="3824189" cy="3797300"/>
          </a:xfrm>
          <a:prstGeom prst="rect">
            <a:avLst/>
          </a:prstGeom>
        </p:spPr>
      </p:pic>
    </p:spTree>
    <p:extLst>
      <p:ext uri="{BB962C8B-B14F-4D97-AF65-F5344CB8AC3E}">
        <p14:creationId xmlns:p14="http://schemas.microsoft.com/office/powerpoint/2010/main" val="238602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215ABE-EA5E-68E0-5FBF-53A9156BA52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49279C2-B3D7-4185-2933-69D8FDBC1731}"/>
              </a:ext>
            </a:extLst>
          </p:cNvPr>
          <p:cNvSpPr>
            <a:spLocks noGrp="1"/>
          </p:cNvSpPr>
          <p:nvPr>
            <p:ph type="title"/>
          </p:nvPr>
        </p:nvSpPr>
        <p:spPr>
          <a:xfrm>
            <a:off x="831850" y="1636838"/>
            <a:ext cx="10515600" cy="2305040"/>
          </a:xfrm>
        </p:spPr>
        <p:txBody>
          <a:bodyPr/>
          <a:lstStyle/>
          <a:p>
            <a:pPr algn="ctr"/>
            <a:r>
              <a:rPr lang="en-GB" b="1">
                <a:solidFill>
                  <a:srgbClr val="8E2B25"/>
                </a:solidFill>
                <a:latin typeface="Calibri"/>
                <a:ea typeface="Calibri"/>
                <a:cs typeface="Calibri"/>
              </a:rPr>
              <a:t>Discuss in your groups the story and annotate the sheet with any questions that you would like answered about it.</a:t>
            </a:r>
          </a:p>
        </p:txBody>
      </p:sp>
      <p:pic>
        <p:nvPicPr>
          <p:cNvPr id="4" name="Picture 3" descr="A painting of a castle&#10;&#10;AI-generated content may be incorrect.">
            <a:extLst>
              <a:ext uri="{FF2B5EF4-FFF2-40B4-BE49-F238E27FC236}">
                <a16:creationId xmlns:a16="http://schemas.microsoft.com/office/drawing/2014/main" id="{3470D781-A249-2384-13AB-B86B993A6C6D}"/>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20F83FF6-BFC6-4688-A923-2647081A1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55FBC650-9E75-2522-EA30-17FFEF35213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2465F3F7-FA5E-3E6A-FEBF-8FA2B90135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5692F241-1439-28A2-E103-132709A8C3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4028444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75949"/>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41BA834-45D6-91C7-13A7-441CED2DE0A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9801B41-8D27-6EC2-BA6D-03DCE156A3D3}"/>
              </a:ext>
            </a:extLst>
          </p:cNvPr>
          <p:cNvSpPr/>
          <p:nvPr/>
        </p:nvSpPr>
        <p:spPr>
          <a:xfrm>
            <a:off x="5342" y="721852"/>
            <a:ext cx="12192000" cy="1564640"/>
          </a:xfrm>
          <a:prstGeom prst="rect">
            <a:avLst/>
          </a:prstGeom>
          <a:solidFill>
            <a:schemeClr val="bg1">
              <a:lumMod val="95000"/>
            </a:schemeClr>
          </a:solidFill>
          <a:ln w="28575">
            <a:solidFill>
              <a:srgbClr val="8E2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BF8BADC0-9473-82B3-6ED7-09B1414145E3}"/>
              </a:ext>
            </a:extLst>
          </p:cNvPr>
          <p:cNvSpPr txBox="1">
            <a:spLocks/>
          </p:cNvSpPr>
          <p:nvPr/>
        </p:nvSpPr>
        <p:spPr>
          <a:xfrm>
            <a:off x="831850" y="1164195"/>
            <a:ext cx="10515600" cy="9041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rgbClr val="004070"/>
                </a:solidFill>
                <a:latin typeface="DM Serif Display"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a:solidFill>
                  <a:srgbClr val="8E2B25"/>
                </a:solidFill>
                <a:latin typeface="Calibri"/>
                <a:ea typeface="Calibri"/>
                <a:cs typeface="Calibri"/>
              </a:rPr>
              <a:t>PLENARY DISCUSSION</a:t>
            </a:r>
            <a:endParaRPr lang="en-GB" sz="3200" b="1">
              <a:solidFill>
                <a:srgbClr val="8E2B25"/>
              </a:solidFill>
              <a:latin typeface="Calibri"/>
              <a:ea typeface="Calibri"/>
              <a:cs typeface="Calibri"/>
            </a:endParaRPr>
          </a:p>
        </p:txBody>
      </p:sp>
      <p:sp>
        <p:nvSpPr>
          <p:cNvPr id="2" name="Title 1">
            <a:extLst>
              <a:ext uri="{FF2B5EF4-FFF2-40B4-BE49-F238E27FC236}">
                <a16:creationId xmlns:a16="http://schemas.microsoft.com/office/drawing/2014/main" id="{79252E1A-4446-59D3-1318-61EDF943D18C}"/>
              </a:ext>
            </a:extLst>
          </p:cNvPr>
          <p:cNvSpPr txBox="1">
            <a:spLocks/>
          </p:cNvSpPr>
          <p:nvPr/>
        </p:nvSpPr>
        <p:spPr>
          <a:xfrm>
            <a:off x="979407" y="2510736"/>
            <a:ext cx="10515600" cy="23050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rgbClr val="004070"/>
                </a:solidFill>
                <a:latin typeface="DM Serif Display"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rPr>
              <a:t>What was the impact of the Reformation on York?</a:t>
            </a:r>
            <a:endParaRPr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endParaRPr>
          </a:p>
          <a:p>
            <a:pPr algn="ctr">
              <a:defRPr/>
            </a:pPr>
            <a:r>
              <a:rPr kumimoji="0"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rPr>
              <a:t>Which character suffered most/least </a:t>
            </a:r>
            <a:r>
              <a:rPr lang="en-US" sz="3200" b="1" err="1">
                <a:solidFill>
                  <a:prstClr val="white"/>
                </a:solidFill>
                <a:effectLst>
                  <a:outerShdw blurRad="50800" dist="38100" dir="2700000" algn="tl" rotWithShape="0">
                    <a:prstClr val="black">
                      <a:alpha val="40000"/>
                    </a:prstClr>
                  </a:outerShdw>
                </a:effectLst>
                <a:latin typeface="Calibri"/>
                <a:ea typeface="Calibri"/>
                <a:cs typeface="Calibri"/>
              </a:rPr>
              <a:t>due</a:t>
            </a:r>
            <a:r>
              <a:rPr kumimoji="0" lang="en-US" sz="3200" b="1" i="0" u="none" strike="noStrike" kern="1200" cap="none" spc="0" normalizeH="0" baseline="0" noProof="0" err="1">
                <a:ln>
                  <a:noFill/>
                </a:ln>
                <a:solidFill>
                  <a:prstClr val="white"/>
                </a:solidFill>
                <a:effectLst>
                  <a:outerShdw blurRad="50800" dist="38100" dir="2700000" algn="tl" rotWithShape="0">
                    <a:prstClr val="black">
                      <a:alpha val="40000"/>
                    </a:prstClr>
                  </a:outerShdw>
                </a:effectLst>
                <a:uLnTx/>
                <a:uFillTx/>
                <a:latin typeface="Calibri"/>
                <a:ea typeface="Calibri"/>
                <a:cs typeface="Calibri"/>
              </a:rPr>
              <a:t> </a:t>
            </a:r>
            <a:r>
              <a:rPr lang="en-US" sz="3200" b="1">
                <a:solidFill>
                  <a:prstClr val="white"/>
                </a:solidFill>
                <a:effectLst>
                  <a:outerShdw blurRad="50800" dist="38100" dir="2700000" algn="tl" rotWithShape="0">
                    <a:prstClr val="black">
                      <a:alpha val="40000"/>
                    </a:prstClr>
                  </a:outerShdw>
                </a:effectLst>
                <a:latin typeface="Calibri"/>
                <a:ea typeface="Calibri"/>
                <a:cs typeface="Calibri"/>
              </a:rPr>
              <a:t>to </a:t>
            </a:r>
            <a:r>
              <a:rPr kumimoji="0"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rPr>
              <a:t>the Reformation? Which groups gained from the Reformation?</a:t>
            </a:r>
            <a:endParaRPr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200" b="1">
              <a:solidFill>
                <a:prstClr val="white"/>
              </a:solidFill>
              <a:effectLst>
                <a:outerShdw blurRad="50800" dist="38100" dir="2700000" algn="tl" rotWithShape="0">
                  <a:prstClr val="black">
                    <a:alpha val="40000"/>
                  </a:prstClr>
                </a:outerShdw>
              </a:effectLst>
              <a:latin typeface="Calibri"/>
              <a:ea typeface="Calibri"/>
              <a:cs typeface="Calibri"/>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rPr>
              <a:t>How typical was York’s experience of religious change?</a:t>
            </a:r>
            <a:endParaRPr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Calibri"/>
              <a:ea typeface="Calibri"/>
              <a:cs typeface="Calibri"/>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Source Sans Pro" panose="020B0503030403020204" pitchFamily="34" charset="0"/>
              <a:ea typeface="Source Sans Pro" panose="020B0503030403020204" pitchFamily="34" charset="0"/>
              <a:cs typeface="Calibri"/>
            </a:endParaRPr>
          </a:p>
        </p:txBody>
      </p:sp>
      <p:pic>
        <p:nvPicPr>
          <p:cNvPr id="4" name="Picture 3" descr="A black background with white text&#10;&#10;AI-generated content may be incorrect.">
            <a:extLst>
              <a:ext uri="{FF2B5EF4-FFF2-40B4-BE49-F238E27FC236}">
                <a16:creationId xmlns:a16="http://schemas.microsoft.com/office/drawing/2014/main" id="{7D275F3A-76C4-2FD0-D43D-9B6A2EA346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5" name="Graphic 4">
            <a:extLst>
              <a:ext uri="{FF2B5EF4-FFF2-40B4-BE49-F238E27FC236}">
                <a16:creationId xmlns:a16="http://schemas.microsoft.com/office/drawing/2014/main" id="{0978F619-EF83-07EC-3B12-2E8B7C91007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6" name="Picture 5" descr="A black and white logo&#10;&#10;AI-generated content may be incorrect.">
            <a:extLst>
              <a:ext uri="{FF2B5EF4-FFF2-40B4-BE49-F238E27FC236}">
                <a16:creationId xmlns:a16="http://schemas.microsoft.com/office/drawing/2014/main" id="{546B0F0E-53CE-ACC9-1C85-B2D89064F2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9BFC9AD3-B0EA-821A-CFE0-1CBB861087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826532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56C9AE-0CF1-01D6-8242-8406AA0BA6BC}"/>
            </a:ext>
          </a:extLst>
        </p:cNvPr>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5DCE4980-C11E-DAA6-FE06-EF1ADF26D3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2107" y="5624241"/>
            <a:ext cx="2870200" cy="635000"/>
          </a:xfrm>
          <a:prstGeom prst="rect">
            <a:avLst/>
          </a:prstGeom>
        </p:spPr>
      </p:pic>
      <p:pic>
        <p:nvPicPr>
          <p:cNvPr id="7" name="Graphic 6">
            <a:extLst>
              <a:ext uri="{FF2B5EF4-FFF2-40B4-BE49-F238E27FC236}">
                <a16:creationId xmlns:a16="http://schemas.microsoft.com/office/drawing/2014/main" id="{8EC4FE77-461B-D343-7429-CFBECDF1672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45600" y="5504396"/>
            <a:ext cx="2396086" cy="752490"/>
          </a:xfrm>
          <a:prstGeom prst="rect">
            <a:avLst/>
          </a:prstGeom>
        </p:spPr>
      </p:pic>
      <p:pic>
        <p:nvPicPr>
          <p:cNvPr id="9" name="Picture 8" descr="A black and white logo&#10;&#10;AI-generated content may be incorrect.">
            <a:extLst>
              <a:ext uri="{FF2B5EF4-FFF2-40B4-BE49-F238E27FC236}">
                <a16:creationId xmlns:a16="http://schemas.microsoft.com/office/drawing/2014/main" id="{BD1C7B6D-0627-3E1D-8C32-5329752D6E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2728" y="5553902"/>
            <a:ext cx="2396086" cy="653478"/>
          </a:xfrm>
          <a:prstGeom prst="rect">
            <a:avLst/>
          </a:prstGeom>
        </p:spPr>
      </p:pic>
      <p:sp>
        <p:nvSpPr>
          <p:cNvPr id="10" name="Rectangle 9">
            <a:extLst>
              <a:ext uri="{FF2B5EF4-FFF2-40B4-BE49-F238E27FC236}">
                <a16:creationId xmlns:a16="http://schemas.microsoft.com/office/drawing/2014/main" id="{A34B2A83-7C86-1753-92EE-69A07DEBBB09}"/>
              </a:ext>
            </a:extLst>
          </p:cNvPr>
          <p:cNvSpPr/>
          <p:nvPr/>
        </p:nvSpPr>
        <p:spPr>
          <a:xfrm>
            <a:off x="0" y="712616"/>
            <a:ext cx="12192000" cy="1564640"/>
          </a:xfrm>
          <a:prstGeom prst="rect">
            <a:avLst/>
          </a:prstGeom>
          <a:solidFill>
            <a:schemeClr val="bg1">
              <a:lumMod val="95000"/>
            </a:schemeClr>
          </a:solidFill>
          <a:ln w="28575">
            <a:solidFill>
              <a:srgbClr val="8E2B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1A999BAA-0F0D-0426-905E-504E126F1E9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253603" y="624876"/>
            <a:ext cx="5684793" cy="1652380"/>
          </a:xfrm>
          <a:prstGeom prst="rect">
            <a:avLst/>
          </a:prstGeom>
        </p:spPr>
      </p:pic>
      <p:sp>
        <p:nvSpPr>
          <p:cNvPr id="13" name="Title 1">
            <a:extLst>
              <a:ext uri="{FF2B5EF4-FFF2-40B4-BE49-F238E27FC236}">
                <a16:creationId xmlns:a16="http://schemas.microsoft.com/office/drawing/2014/main" id="{653458F1-18FF-DAC3-C3B6-31FAE737669A}"/>
              </a:ext>
            </a:extLst>
          </p:cNvPr>
          <p:cNvSpPr txBox="1">
            <a:spLocks/>
          </p:cNvSpPr>
          <p:nvPr/>
        </p:nvSpPr>
        <p:spPr>
          <a:xfrm>
            <a:off x="905628" y="2622773"/>
            <a:ext cx="10515600" cy="90419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rgbClr val="004070"/>
                </a:solidFill>
                <a:latin typeface="DM Serif Display" pitchFamily="2" charset="0"/>
                <a:ea typeface="+mj-ea"/>
                <a:cs typeface="+mj-cs"/>
              </a:defRPr>
            </a:lvl1pPr>
          </a:lstStyle>
          <a:p>
            <a:pPr algn="ctr"/>
            <a:r>
              <a:rPr lang="en-US" b="1">
                <a:solidFill>
                  <a:schemeClr val="bg1"/>
                </a:solidFill>
                <a:latin typeface="Calibri"/>
                <a:ea typeface="Calibri"/>
                <a:cs typeface="Calibri"/>
              </a:rPr>
              <a:t>Thank you</a:t>
            </a:r>
            <a:endParaRPr lang="en-GB" sz="3200" b="1">
              <a:solidFill>
                <a:schemeClr val="bg1"/>
              </a:solidFill>
              <a:latin typeface="Calibri"/>
              <a:ea typeface="Calibri"/>
              <a:cs typeface="Calibri"/>
            </a:endParaRPr>
          </a:p>
        </p:txBody>
      </p:sp>
    </p:spTree>
    <p:extLst>
      <p:ext uri="{BB962C8B-B14F-4D97-AF65-F5344CB8AC3E}">
        <p14:creationId xmlns:p14="http://schemas.microsoft.com/office/powerpoint/2010/main" val="58340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23D630-9D45-DD33-8429-3AEA947F4B0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8A3F663-EEAA-8D87-64B4-D3FC9AD6D810}"/>
              </a:ext>
            </a:extLst>
          </p:cNvPr>
          <p:cNvSpPr>
            <a:spLocks noGrp="1"/>
          </p:cNvSpPr>
          <p:nvPr>
            <p:ph type="title"/>
          </p:nvPr>
        </p:nvSpPr>
        <p:spPr>
          <a:xfrm>
            <a:off x="842010" y="1118678"/>
            <a:ext cx="10515600" cy="2305040"/>
          </a:xfrm>
        </p:spPr>
        <p:txBody>
          <a:bodyPr/>
          <a:lstStyle/>
          <a:p>
            <a:pPr algn="ctr"/>
            <a:r>
              <a:rPr lang="en-GB" b="1">
                <a:solidFill>
                  <a:srgbClr val="8E2B25"/>
                </a:solidFill>
                <a:latin typeface="Calibri"/>
                <a:ea typeface="Calibri"/>
                <a:cs typeface="Calibri"/>
              </a:rPr>
              <a:t>Who wrote the story </a:t>
            </a:r>
            <a:br>
              <a:rPr lang="en-GB" b="1">
                <a:latin typeface="Calibri"/>
                <a:ea typeface="Calibri"/>
                <a:cs typeface="Calibri"/>
              </a:rPr>
            </a:br>
            <a:r>
              <a:rPr lang="en-GB" b="1">
                <a:solidFill>
                  <a:srgbClr val="8E2B25"/>
                </a:solidFill>
                <a:latin typeface="Calibri"/>
                <a:ea typeface="Calibri"/>
                <a:cs typeface="Calibri"/>
              </a:rPr>
              <a:t>and how accurate is it?</a:t>
            </a:r>
          </a:p>
        </p:txBody>
      </p:sp>
      <p:pic>
        <p:nvPicPr>
          <p:cNvPr id="4" name="Picture 3" descr="A painting of a castle&#10;&#10;AI-generated content may be incorrect.">
            <a:extLst>
              <a:ext uri="{FF2B5EF4-FFF2-40B4-BE49-F238E27FC236}">
                <a16:creationId xmlns:a16="http://schemas.microsoft.com/office/drawing/2014/main" id="{543D7E9C-523F-1A32-63C1-8D100F477A1A}"/>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152A9938-EB68-7E55-4E44-95164E3B7A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B4D5602E-1388-B880-B685-EBC57534E91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7A127F2D-8B18-34C8-A8C1-C675596D59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DA515BD7-23F6-CD81-38BD-F8E2B00211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spTree>
    <p:extLst>
      <p:ext uri="{BB962C8B-B14F-4D97-AF65-F5344CB8AC3E}">
        <p14:creationId xmlns:p14="http://schemas.microsoft.com/office/powerpoint/2010/main" val="216954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BC9FD8-7C0B-69E5-2A30-ED86DFB4AF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A77597-6641-411B-6582-D194F676B4B0}"/>
              </a:ext>
            </a:extLst>
          </p:cNvPr>
          <p:cNvSpPr>
            <a:spLocks noGrp="1"/>
          </p:cNvSpPr>
          <p:nvPr>
            <p:ph type="body" sz="quarter" idx="11"/>
          </p:nvPr>
        </p:nvSpPr>
        <p:spPr>
          <a:xfrm>
            <a:off x="175037" y="264605"/>
            <a:ext cx="9177377" cy="690154"/>
          </a:xfrm>
        </p:spPr>
        <p:txBody>
          <a:bodyPr/>
          <a:lstStyle/>
          <a:p>
            <a:pPr algn="ctr"/>
            <a:r>
              <a:rPr lang="en-GB" b="1">
                <a:solidFill>
                  <a:srgbClr val="8E2B25"/>
                </a:solidFill>
                <a:latin typeface="Calibri"/>
                <a:ea typeface="Calibri"/>
                <a:cs typeface="Calibri"/>
              </a:rPr>
              <a:t>Let’s meet the real Edward Lee in his early career as a Catholic traditionalist...</a:t>
            </a:r>
            <a:endParaRPr lang="en-US"/>
          </a:p>
        </p:txBody>
      </p:sp>
      <p:sp>
        <p:nvSpPr>
          <p:cNvPr id="3" name="Text Placeholder 2">
            <a:extLst>
              <a:ext uri="{FF2B5EF4-FFF2-40B4-BE49-F238E27FC236}">
                <a16:creationId xmlns:a16="http://schemas.microsoft.com/office/drawing/2014/main" id="{844CB9D0-37CD-2A55-C096-85FB599E8F78}"/>
              </a:ext>
            </a:extLst>
          </p:cNvPr>
          <p:cNvSpPr>
            <a:spLocks noGrp="1"/>
          </p:cNvSpPr>
          <p:nvPr>
            <p:ph type="body" sz="quarter" idx="12"/>
          </p:nvPr>
        </p:nvSpPr>
        <p:spPr>
          <a:xfrm>
            <a:off x="88592" y="1578118"/>
            <a:ext cx="8768023" cy="3702471"/>
          </a:xfrm>
        </p:spPr>
        <p:txBody>
          <a:bodyPr/>
          <a:lstStyle/>
          <a:p>
            <a:pPr marL="342900" indent="-342900">
              <a:buChar char="•"/>
            </a:pPr>
            <a:r>
              <a:rPr lang="en-GB" sz="2300">
                <a:solidFill>
                  <a:schemeClr val="tx1">
                    <a:lumMod val="75000"/>
                    <a:lumOff val="25000"/>
                  </a:schemeClr>
                </a:solidFill>
                <a:latin typeface="Calibri"/>
                <a:ea typeface="Calibri"/>
                <a:cs typeface="Calibri"/>
              </a:rPr>
              <a:t>Lee was a highly educated Catholic priest from a well-off family.</a:t>
            </a:r>
            <a:endParaRPr lang="en-US">
              <a:solidFill>
                <a:schemeClr val="tx1">
                  <a:lumMod val="75000"/>
                  <a:lumOff val="25000"/>
                </a:schemeClr>
              </a:solidFill>
            </a:endParaRPr>
          </a:p>
          <a:p>
            <a:pPr marL="342900" indent="-342900">
              <a:buChar char="•"/>
            </a:pPr>
            <a:endParaRPr lang="en-GB" sz="2300">
              <a:solidFill>
                <a:schemeClr val="tx1">
                  <a:lumMod val="75000"/>
                  <a:lumOff val="25000"/>
                </a:schemeClr>
              </a:solidFill>
              <a:latin typeface="Calibri"/>
              <a:ea typeface="Calibri"/>
              <a:cs typeface="Calibri"/>
            </a:endParaRPr>
          </a:p>
          <a:p>
            <a:pPr marL="342900" indent="-342900">
              <a:buChar char="•"/>
            </a:pPr>
            <a:r>
              <a:rPr lang="en-GB" sz="2300">
                <a:solidFill>
                  <a:schemeClr val="tx1">
                    <a:lumMod val="75000"/>
                    <a:lumOff val="25000"/>
                  </a:schemeClr>
                </a:solidFill>
                <a:latin typeface="Calibri"/>
                <a:ea typeface="Calibri"/>
                <a:cs typeface="Calibri"/>
              </a:rPr>
              <a:t>He assisted Erasmus with a new Latin translation of the New Testament, but they argued. Lee enraged Erasmus by circulating a list of alleged errors in the translation after it had been published. Both Thomas More and Polydore Vergil tried to mediate in the quarrel, but to no avail.</a:t>
            </a:r>
          </a:p>
          <a:p>
            <a:pPr marL="342900" indent="-342900">
              <a:buChar char="•"/>
            </a:pPr>
            <a:endParaRPr lang="en-GB" sz="2300">
              <a:solidFill>
                <a:schemeClr val="tx1">
                  <a:lumMod val="75000"/>
                  <a:lumOff val="25000"/>
                </a:schemeClr>
              </a:solidFill>
              <a:latin typeface="Calibri"/>
              <a:ea typeface="Calibri"/>
              <a:cs typeface="Calibri"/>
            </a:endParaRPr>
          </a:p>
          <a:p>
            <a:pPr marL="342900" indent="-342900">
              <a:buChar char="•"/>
            </a:pPr>
            <a:r>
              <a:rPr lang="en-GB" sz="2300">
                <a:solidFill>
                  <a:schemeClr val="tx1">
                    <a:lumMod val="75000"/>
                    <a:lumOff val="25000"/>
                  </a:schemeClr>
                </a:solidFill>
                <a:latin typeface="Calibri"/>
                <a:ea typeface="Calibri"/>
                <a:cs typeface="Calibri"/>
              </a:rPr>
              <a:t>Lee followed traditional Catholic teaching.</a:t>
            </a:r>
          </a:p>
          <a:p>
            <a:pPr marL="342900" indent="-342900">
              <a:buChar char="•"/>
            </a:pPr>
            <a:endParaRPr lang="en-GB" sz="2300">
              <a:solidFill>
                <a:schemeClr val="tx1">
                  <a:lumMod val="75000"/>
                  <a:lumOff val="25000"/>
                </a:schemeClr>
              </a:solidFill>
              <a:latin typeface="Calibri"/>
              <a:ea typeface="Calibri"/>
              <a:cs typeface="Calibri"/>
            </a:endParaRPr>
          </a:p>
          <a:p>
            <a:pPr marL="342900" indent="-342900">
              <a:buChar char="•"/>
            </a:pPr>
            <a:r>
              <a:rPr lang="en-GB" sz="2300">
                <a:solidFill>
                  <a:schemeClr val="tx1">
                    <a:lumMod val="75000"/>
                    <a:lumOff val="25000"/>
                  </a:schemeClr>
                </a:solidFill>
                <a:latin typeface="Calibri"/>
                <a:ea typeface="Calibri"/>
                <a:cs typeface="Calibri"/>
              </a:rPr>
              <a:t>In 1520, he became a royal chaplain under Henry VIII and attended the Field of the Cloth of Gold.</a:t>
            </a:r>
          </a:p>
        </p:txBody>
      </p:sp>
      <p:pic>
        <p:nvPicPr>
          <p:cNvPr id="4" name="Picture 3" descr="A painting of a castle&#10;&#10;AI-generated content may be incorrect.">
            <a:extLst>
              <a:ext uri="{FF2B5EF4-FFF2-40B4-BE49-F238E27FC236}">
                <a16:creationId xmlns:a16="http://schemas.microsoft.com/office/drawing/2014/main" id="{46F4513C-D5AB-7FE0-D7E7-3BC51C0B2364}"/>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6E60024F-CC99-4111-F489-48B78E00C1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FE577B02-56F3-EDCB-1F01-3DF02989CC1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4A8EFA38-24BE-77AB-6121-1EC65A3B09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C5726D93-2A7F-4FAF-35D6-41D491CFC8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9" name="Picture 8" descr="A close-up of a book&#10;&#10;AI-generated content may be incorrect.">
            <a:extLst>
              <a:ext uri="{FF2B5EF4-FFF2-40B4-BE49-F238E27FC236}">
                <a16:creationId xmlns:a16="http://schemas.microsoft.com/office/drawing/2014/main" id="{883FC892-B971-5F96-C817-F7689511E4BE}"/>
              </a:ext>
            </a:extLst>
          </p:cNvPr>
          <p:cNvPicPr>
            <a:picLocks noChangeAspect="1"/>
          </p:cNvPicPr>
          <p:nvPr/>
        </p:nvPicPr>
        <p:blipFill>
          <a:blip r:embed="rId8"/>
          <a:stretch>
            <a:fillRect/>
          </a:stretch>
        </p:blipFill>
        <p:spPr>
          <a:xfrm>
            <a:off x="8963146" y="1558848"/>
            <a:ext cx="2743200" cy="4105656"/>
          </a:xfrm>
          <a:prstGeom prst="rect">
            <a:avLst/>
          </a:prstGeom>
        </p:spPr>
      </p:pic>
      <p:sp>
        <p:nvSpPr>
          <p:cNvPr id="11" name="TextBox 10">
            <a:extLst>
              <a:ext uri="{FF2B5EF4-FFF2-40B4-BE49-F238E27FC236}">
                <a16:creationId xmlns:a16="http://schemas.microsoft.com/office/drawing/2014/main" id="{3C1B60DC-7EF1-0664-60C1-B165241399BB}"/>
              </a:ext>
            </a:extLst>
          </p:cNvPr>
          <p:cNvSpPr txBox="1"/>
          <p:nvPr/>
        </p:nvSpPr>
        <p:spPr>
          <a:xfrm>
            <a:off x="8633152" y="5663418"/>
            <a:ext cx="3558848" cy="400110"/>
          </a:xfrm>
          <a:prstGeom prst="rect">
            <a:avLst/>
          </a:prstGeom>
          <a:noFill/>
        </p:spPr>
        <p:txBody>
          <a:bodyPr wrap="square" lIns="91440" tIns="45720" rIns="91440" bIns="45720" anchor="t">
            <a:spAutoFit/>
          </a:bodyPr>
          <a:lstStyle/>
          <a:p>
            <a:pPr algn="ctr"/>
            <a:r>
              <a:rPr lang="en-US" sz="1000" i="1">
                <a:latin typeface="Calibri"/>
                <a:ea typeface="Calibri"/>
                <a:cs typeface="Calibri"/>
              </a:rPr>
              <a:t>Title page of the </a:t>
            </a:r>
            <a:r>
              <a:rPr lang="en-US" sz="1000" err="1">
                <a:latin typeface="Calibri"/>
                <a:ea typeface="Calibri"/>
                <a:cs typeface="Calibri"/>
              </a:rPr>
              <a:t>Assertio</a:t>
            </a:r>
            <a:r>
              <a:rPr lang="en-US" sz="1000">
                <a:latin typeface="Calibri"/>
                <a:ea typeface="Calibri"/>
                <a:cs typeface="Calibri"/>
              </a:rPr>
              <a:t> Septem </a:t>
            </a:r>
            <a:r>
              <a:rPr lang="en-US" sz="1000" err="1">
                <a:latin typeface="Calibri"/>
                <a:ea typeface="Calibri"/>
                <a:cs typeface="Calibri"/>
              </a:rPr>
              <a:t>Sacramentaorum</a:t>
            </a:r>
            <a:r>
              <a:rPr lang="en-US" sz="1000" i="1">
                <a:latin typeface="Calibri"/>
                <a:ea typeface="Calibri"/>
                <a:cs typeface="Calibri"/>
              </a:rPr>
              <a:t>, published by Henry VIII in 1521. </a:t>
            </a:r>
            <a:r>
              <a:rPr lang="en-US" sz="1000" i="1">
                <a:solidFill>
                  <a:schemeClr val="bg2">
                    <a:lumMod val="50000"/>
                  </a:schemeClr>
                </a:solidFill>
                <a:latin typeface="Calibri"/>
                <a:ea typeface="Calibri"/>
                <a:cs typeface="Calibri"/>
              </a:rPr>
              <a:t>© </a:t>
            </a:r>
            <a:r>
              <a:rPr lang="en-US" sz="1000" i="1">
                <a:latin typeface="Calibri"/>
                <a:ea typeface="Calibri"/>
                <a:cs typeface="Calibri"/>
              </a:rPr>
              <a:t>The Vatican Libraries</a:t>
            </a:r>
            <a:endParaRPr lang="en-GB" sz="1000" i="1">
              <a:latin typeface="Calibri"/>
              <a:ea typeface="Calibri"/>
              <a:cs typeface="Calibri"/>
            </a:endParaRPr>
          </a:p>
        </p:txBody>
      </p:sp>
    </p:spTree>
    <p:extLst>
      <p:ext uri="{BB962C8B-B14F-4D97-AF65-F5344CB8AC3E}">
        <p14:creationId xmlns:p14="http://schemas.microsoft.com/office/powerpoint/2010/main" val="148545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5AED3E-BDDB-026D-1777-9B57BE7AECE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BF4F07-B611-67F7-86A2-C8DAD7D706B6}"/>
              </a:ext>
            </a:extLst>
          </p:cNvPr>
          <p:cNvSpPr>
            <a:spLocks noGrp="1"/>
          </p:cNvSpPr>
          <p:nvPr>
            <p:ph type="body" sz="quarter" idx="11"/>
          </p:nvPr>
        </p:nvSpPr>
        <p:spPr>
          <a:xfrm>
            <a:off x="92975" y="346666"/>
            <a:ext cx="10310608" cy="690154"/>
          </a:xfrm>
        </p:spPr>
        <p:txBody>
          <a:bodyPr/>
          <a:lstStyle/>
          <a:p>
            <a:pPr algn="ctr"/>
            <a:r>
              <a:rPr lang="en-GB" b="1">
                <a:solidFill>
                  <a:srgbClr val="8E2B25"/>
                </a:solidFill>
                <a:latin typeface="Calibri"/>
                <a:ea typeface="Calibri"/>
                <a:cs typeface="Calibri"/>
              </a:rPr>
              <a:t>Let’s meet the real Edward Lee in his early career as a Catholic traditionalist...</a:t>
            </a:r>
            <a:endParaRPr lang="en-US"/>
          </a:p>
        </p:txBody>
      </p:sp>
      <p:sp>
        <p:nvSpPr>
          <p:cNvPr id="3" name="Text Placeholder 2">
            <a:extLst>
              <a:ext uri="{FF2B5EF4-FFF2-40B4-BE49-F238E27FC236}">
                <a16:creationId xmlns:a16="http://schemas.microsoft.com/office/drawing/2014/main" id="{88D6B3B7-2C01-D7D5-5BCC-9A9E805D4850}"/>
              </a:ext>
            </a:extLst>
          </p:cNvPr>
          <p:cNvSpPr>
            <a:spLocks noGrp="1"/>
          </p:cNvSpPr>
          <p:nvPr>
            <p:ph type="body" sz="quarter" idx="12"/>
          </p:nvPr>
        </p:nvSpPr>
        <p:spPr>
          <a:xfrm>
            <a:off x="538452" y="1941533"/>
            <a:ext cx="7907463" cy="3725917"/>
          </a:xfrm>
        </p:spPr>
        <p:txBody>
          <a:bodyPr/>
          <a:lstStyle/>
          <a:p>
            <a:pPr marL="342900" indent="-342900">
              <a:buChar char="•"/>
            </a:pPr>
            <a:r>
              <a:rPr lang="en-GB" sz="2300">
                <a:solidFill>
                  <a:schemeClr val="tx1">
                    <a:lumMod val="75000"/>
                    <a:lumOff val="25000"/>
                  </a:schemeClr>
                </a:solidFill>
                <a:latin typeface="Calibri"/>
                <a:ea typeface="Calibri"/>
                <a:cs typeface="Calibri"/>
              </a:rPr>
              <a:t>Lee probably did the background research for Henry VIII’s</a:t>
            </a:r>
            <a:br>
              <a:rPr lang="en-GB" sz="2300">
                <a:latin typeface="Calibri"/>
                <a:ea typeface="Calibri"/>
                <a:cs typeface="Calibri"/>
              </a:rPr>
            </a:br>
            <a:r>
              <a:rPr lang="en-GB" sz="2300">
                <a:solidFill>
                  <a:schemeClr val="tx1">
                    <a:lumMod val="75000"/>
                    <a:lumOff val="25000"/>
                  </a:schemeClr>
                </a:solidFill>
                <a:latin typeface="Calibri"/>
                <a:ea typeface="Calibri"/>
                <a:cs typeface="Calibri"/>
              </a:rPr>
              <a:t>book </a:t>
            </a:r>
            <a:r>
              <a:rPr lang="en-GB" sz="2300" i="1" err="1">
                <a:solidFill>
                  <a:schemeClr val="tx1">
                    <a:lumMod val="75000"/>
                    <a:lumOff val="25000"/>
                  </a:schemeClr>
                </a:solidFill>
                <a:latin typeface="Calibri"/>
                <a:ea typeface="Calibri"/>
                <a:cs typeface="Calibri"/>
              </a:rPr>
              <a:t>Assertio</a:t>
            </a:r>
            <a:r>
              <a:rPr lang="en-GB" sz="2300" i="1">
                <a:solidFill>
                  <a:schemeClr val="tx1">
                    <a:lumMod val="75000"/>
                    <a:lumOff val="25000"/>
                  </a:schemeClr>
                </a:solidFill>
                <a:latin typeface="Calibri"/>
                <a:ea typeface="Calibri"/>
                <a:cs typeface="Calibri"/>
              </a:rPr>
              <a:t> Septem </a:t>
            </a:r>
            <a:r>
              <a:rPr lang="en-GB" sz="2300" i="1" err="1">
                <a:solidFill>
                  <a:schemeClr val="tx1">
                    <a:lumMod val="75000"/>
                    <a:lumOff val="25000"/>
                  </a:schemeClr>
                </a:solidFill>
                <a:latin typeface="Calibri"/>
                <a:ea typeface="Calibri"/>
                <a:cs typeface="Calibri"/>
              </a:rPr>
              <a:t>Sacramentaorum</a:t>
            </a:r>
            <a:r>
              <a:rPr lang="en-GB" sz="2300">
                <a:solidFill>
                  <a:schemeClr val="tx1">
                    <a:lumMod val="75000"/>
                    <a:lumOff val="25000"/>
                  </a:schemeClr>
                </a:solidFill>
                <a:latin typeface="Calibri"/>
                <a:ea typeface="Calibri"/>
                <a:cs typeface="Calibri"/>
              </a:rPr>
              <a:t>, published in July 1521, which rejected Luther’s ideas. This earned Henry VIII the title ‘Defender of the Faith’ from the Pope.</a:t>
            </a:r>
            <a:endParaRPr lang="en-US">
              <a:solidFill>
                <a:schemeClr val="tx1">
                  <a:lumMod val="75000"/>
                  <a:lumOff val="25000"/>
                </a:schemeClr>
              </a:solidFill>
            </a:endParaRPr>
          </a:p>
          <a:p>
            <a:pPr marL="342900" indent="-342900">
              <a:buChar char="•"/>
            </a:pPr>
            <a:endParaRPr lang="en-GB" sz="2300">
              <a:solidFill>
                <a:schemeClr val="tx1">
                  <a:lumMod val="75000"/>
                  <a:lumOff val="25000"/>
                </a:schemeClr>
              </a:solidFill>
              <a:latin typeface="Calibri"/>
              <a:ea typeface="Calibri"/>
              <a:cs typeface="Calibri"/>
            </a:endParaRPr>
          </a:p>
          <a:p>
            <a:pPr marL="342900" indent="-342900">
              <a:buChar char="•"/>
            </a:pPr>
            <a:r>
              <a:rPr lang="en-GB" sz="2300">
                <a:solidFill>
                  <a:schemeClr val="tx1">
                    <a:lumMod val="75000"/>
                    <a:lumOff val="25000"/>
                  </a:schemeClr>
                </a:solidFill>
                <a:latin typeface="Calibri"/>
                <a:ea typeface="Calibri"/>
                <a:cs typeface="Calibri"/>
              </a:rPr>
              <a:t>In 1525, he sent warning to Henry and Wolsey that all copies of Tyndale’s English translation of the New Testament should be excluded from England because of its Protestant ideas. </a:t>
            </a:r>
          </a:p>
          <a:p>
            <a:endParaRPr lang="en-GB" sz="2300">
              <a:solidFill>
                <a:schemeClr val="tx1">
                  <a:lumMod val="75000"/>
                  <a:lumOff val="25000"/>
                </a:schemeClr>
              </a:solidFill>
            </a:endParaRPr>
          </a:p>
          <a:p>
            <a:endParaRPr lang="en-GB" sz="2300">
              <a:solidFill>
                <a:schemeClr val="tx1">
                  <a:lumMod val="75000"/>
                  <a:lumOff val="25000"/>
                </a:schemeClr>
              </a:solidFill>
            </a:endParaRPr>
          </a:p>
        </p:txBody>
      </p:sp>
      <p:pic>
        <p:nvPicPr>
          <p:cNvPr id="4" name="Picture 3" descr="A painting of a castle&#10;&#10;AI-generated content may be incorrect.">
            <a:extLst>
              <a:ext uri="{FF2B5EF4-FFF2-40B4-BE49-F238E27FC236}">
                <a16:creationId xmlns:a16="http://schemas.microsoft.com/office/drawing/2014/main" id="{90EF477F-904F-D143-DEF5-2DD5C5545E4F}"/>
              </a:ext>
            </a:extLst>
          </p:cNvPr>
          <p:cNvPicPr>
            <a:picLocks noChangeAspect="1"/>
          </p:cNvPicPr>
          <p:nvPr/>
        </p:nvPicPr>
        <p:blipFill>
          <a:blip r:embed="rId3" cstate="screen">
            <a:alphaModFix amt="77000"/>
            <a:extLst>
              <a:ext uri="{28A0092B-C50C-407E-A947-70E740481C1C}">
                <a14:useLocalDpi xmlns:a14="http://schemas.microsoft.com/office/drawing/2010/main"/>
              </a:ext>
            </a:extLst>
          </a:blip>
          <a:srcRect/>
          <a:stretch/>
        </p:blipFill>
        <p:spPr>
          <a:xfrm>
            <a:off x="-282027" y="6153279"/>
            <a:ext cx="12756053" cy="755521"/>
          </a:xfrm>
          <a:prstGeom prst="rect">
            <a:avLst/>
          </a:prstGeom>
        </p:spPr>
      </p:pic>
      <p:pic>
        <p:nvPicPr>
          <p:cNvPr id="5" name="Picture 4" descr="A black background with white text&#10;&#10;AI-generated content may be incorrect.">
            <a:extLst>
              <a:ext uri="{FF2B5EF4-FFF2-40B4-BE49-F238E27FC236}">
                <a16:creationId xmlns:a16="http://schemas.microsoft.com/office/drawing/2014/main" id="{87402E26-E922-A896-8C5B-BB3B7CFE46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8887" y="6324470"/>
            <a:ext cx="1987996" cy="439822"/>
          </a:xfrm>
          <a:prstGeom prst="rect">
            <a:avLst/>
          </a:prstGeom>
        </p:spPr>
      </p:pic>
      <p:pic>
        <p:nvPicPr>
          <p:cNvPr id="6" name="Graphic 5">
            <a:extLst>
              <a:ext uri="{FF2B5EF4-FFF2-40B4-BE49-F238E27FC236}">
                <a16:creationId xmlns:a16="http://schemas.microsoft.com/office/drawing/2014/main" id="{5DAEFF2C-E8CD-7568-82C0-C4E260BB69A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97006" y="6283781"/>
            <a:ext cx="1659609" cy="52120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F4C3F3E0-4E27-9B41-8EAF-76AD262E03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6738" y="6318071"/>
            <a:ext cx="1659609" cy="452621"/>
          </a:xfrm>
          <a:prstGeom prst="rect">
            <a:avLst/>
          </a:prstGeom>
        </p:spPr>
      </p:pic>
      <p:pic>
        <p:nvPicPr>
          <p:cNvPr id="8" name="Picture 7" descr="A black and white logo&#10;&#10;AI-generated content may be incorrect.">
            <a:extLst>
              <a:ext uri="{FF2B5EF4-FFF2-40B4-BE49-F238E27FC236}">
                <a16:creationId xmlns:a16="http://schemas.microsoft.com/office/drawing/2014/main" id="{48754796-B1CB-72B7-F2D9-C5CCB45D39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92" y="6079663"/>
            <a:ext cx="2740173" cy="755521"/>
          </a:xfrm>
          <a:prstGeom prst="rect">
            <a:avLst/>
          </a:prstGeom>
        </p:spPr>
      </p:pic>
      <p:pic>
        <p:nvPicPr>
          <p:cNvPr id="10" name="Picture 9" descr="A close-up of a book&#10;&#10;AI-generated content may be incorrect.">
            <a:extLst>
              <a:ext uri="{FF2B5EF4-FFF2-40B4-BE49-F238E27FC236}">
                <a16:creationId xmlns:a16="http://schemas.microsoft.com/office/drawing/2014/main" id="{D12EBC52-4ED3-798B-6720-BD43131E63B7}"/>
              </a:ext>
            </a:extLst>
          </p:cNvPr>
          <p:cNvPicPr>
            <a:picLocks noChangeAspect="1"/>
          </p:cNvPicPr>
          <p:nvPr/>
        </p:nvPicPr>
        <p:blipFill>
          <a:blip r:embed="rId8"/>
          <a:stretch>
            <a:fillRect/>
          </a:stretch>
        </p:blipFill>
        <p:spPr>
          <a:xfrm>
            <a:off x="8963146" y="1558848"/>
            <a:ext cx="2743200" cy="4105656"/>
          </a:xfrm>
          <a:prstGeom prst="rect">
            <a:avLst/>
          </a:prstGeom>
        </p:spPr>
      </p:pic>
      <p:sp>
        <p:nvSpPr>
          <p:cNvPr id="11" name="TextBox 10">
            <a:extLst>
              <a:ext uri="{FF2B5EF4-FFF2-40B4-BE49-F238E27FC236}">
                <a16:creationId xmlns:a16="http://schemas.microsoft.com/office/drawing/2014/main" id="{F854ACBF-D95E-3B01-D513-F34C060E4E7C}"/>
              </a:ext>
            </a:extLst>
          </p:cNvPr>
          <p:cNvSpPr txBox="1"/>
          <p:nvPr/>
        </p:nvSpPr>
        <p:spPr>
          <a:xfrm>
            <a:off x="8609706" y="5663418"/>
            <a:ext cx="3582294" cy="400110"/>
          </a:xfrm>
          <a:prstGeom prst="rect">
            <a:avLst/>
          </a:prstGeom>
          <a:noFill/>
        </p:spPr>
        <p:txBody>
          <a:bodyPr wrap="square" lIns="91440" tIns="45720" rIns="91440" bIns="45720" anchor="t">
            <a:spAutoFit/>
          </a:bodyPr>
          <a:lstStyle/>
          <a:p>
            <a:pPr algn="ctr"/>
            <a:r>
              <a:rPr lang="en-US" sz="1000" i="1">
                <a:latin typeface="Calibri"/>
                <a:ea typeface="Calibri"/>
                <a:cs typeface="Calibri"/>
              </a:rPr>
              <a:t>Title page of the </a:t>
            </a:r>
            <a:r>
              <a:rPr lang="en-US" sz="1000" err="1">
                <a:latin typeface="Calibri"/>
                <a:ea typeface="Calibri"/>
                <a:cs typeface="Calibri"/>
              </a:rPr>
              <a:t>Assertio</a:t>
            </a:r>
            <a:r>
              <a:rPr lang="en-US" sz="1000">
                <a:latin typeface="Calibri"/>
                <a:ea typeface="Calibri"/>
                <a:cs typeface="Calibri"/>
              </a:rPr>
              <a:t> Septem </a:t>
            </a:r>
            <a:r>
              <a:rPr lang="en-US" sz="1000" err="1">
                <a:latin typeface="Calibri"/>
                <a:ea typeface="Calibri"/>
                <a:cs typeface="Calibri"/>
              </a:rPr>
              <a:t>Sacramentaorum</a:t>
            </a:r>
            <a:r>
              <a:rPr lang="en-US" sz="1000" i="1">
                <a:latin typeface="Calibri"/>
                <a:ea typeface="Calibri"/>
                <a:cs typeface="Calibri"/>
              </a:rPr>
              <a:t>, published by Henry VIII in 1521. </a:t>
            </a:r>
            <a:r>
              <a:rPr lang="en-US" sz="1000" i="1">
                <a:solidFill>
                  <a:schemeClr val="bg2">
                    <a:lumMod val="50000"/>
                  </a:schemeClr>
                </a:solidFill>
                <a:latin typeface="Calibri"/>
                <a:ea typeface="Calibri"/>
                <a:cs typeface="Calibri"/>
              </a:rPr>
              <a:t>© </a:t>
            </a:r>
            <a:r>
              <a:rPr lang="en-US" sz="1000" i="1">
                <a:latin typeface="Calibri"/>
                <a:ea typeface="Calibri"/>
                <a:cs typeface="Calibri"/>
              </a:rPr>
              <a:t>The Vatican Libraries</a:t>
            </a:r>
            <a:endParaRPr lang="en-GB" sz="1000" i="1">
              <a:latin typeface="Calibri"/>
              <a:ea typeface="Calibri"/>
              <a:cs typeface="Calibri"/>
            </a:endParaRPr>
          </a:p>
        </p:txBody>
      </p:sp>
    </p:spTree>
    <p:extLst>
      <p:ext uri="{BB962C8B-B14F-4D97-AF65-F5344CB8AC3E}">
        <p14:creationId xmlns:p14="http://schemas.microsoft.com/office/powerpoint/2010/main" val="1769605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mead_Senior_template" id="{914DDBD0-14D3-4245-9515-874973B4CF95}" vid="{BCFD49BF-BC5C-7644-8AF8-1954BBBBD9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55086D52F6E441A5D25CF885D759FD" ma:contentTypeVersion="7" ma:contentTypeDescription="Create a new document." ma:contentTypeScope="" ma:versionID="8e7ce2db266f322b91f9f2874434c258">
  <xsd:schema xmlns:xsd="http://www.w3.org/2001/XMLSchema" xmlns:xs="http://www.w3.org/2001/XMLSchema" xmlns:p="http://schemas.microsoft.com/office/2006/metadata/properties" xmlns:ns2="27993971-89fa-4df1-85b8-1177ce3ac0a5" targetNamespace="http://schemas.microsoft.com/office/2006/metadata/properties" ma:root="true" ma:fieldsID="68054b8027b5389ed347a1754991ff68" ns2:_="">
    <xsd:import namespace="27993971-89fa-4df1-85b8-1177ce3ac0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93971-89fa-4df1-85b8-1177ce3ac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087EC-E14A-4CF1-9781-55149F3C2BAC}">
  <ds:schemaRefs>
    <ds:schemaRef ds:uri="8983a0db-9654-49a1-93a5-703665b36a0b"/>
    <ds:schemaRef ds:uri="8f31ae42-c4ae-4896-af02-313017343a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573DA9E-5578-4E8B-A995-CC8F11795251}">
  <ds:schemaRefs>
    <ds:schemaRef ds:uri="27993971-89fa-4df1-85b8-1177ce3ac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6D5EA5-DD40-4C6F-A7DE-7A1B439D6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10381</Words>
  <Application>Microsoft Office PowerPoint</Application>
  <PresentationFormat>Widescreen</PresentationFormat>
  <Paragraphs>500</Paragraphs>
  <Slides>61</Slides>
  <Notes>59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Aptos</vt:lpstr>
      <vt:lpstr>Aptos Display</vt:lpstr>
      <vt:lpstr>Arial</vt:lpstr>
      <vt:lpstr>Calibri</vt:lpstr>
      <vt:lpstr>DM Serif Display</vt:lpstr>
      <vt:lpstr>Source Sans Pro</vt:lpstr>
      <vt:lpstr>office theme</vt:lpstr>
      <vt:lpstr>2_Office Theme</vt:lpstr>
      <vt:lpstr>PowerPoint Presentation</vt:lpstr>
      <vt:lpstr>PowerPoint Presentation</vt:lpstr>
      <vt:lpstr>PowerPoint Presentation</vt:lpstr>
      <vt:lpstr>GROUP ACTIVITY 1</vt:lpstr>
      <vt:lpstr>PowerPoint Presentation</vt:lpstr>
      <vt:lpstr>Discuss in your groups the story and annotate the sheet with any questions that you would like answered about it.</vt:lpstr>
      <vt:lpstr>Who wrote the story  and how accurate is it?</vt:lpstr>
      <vt:lpstr>PowerPoint Presentation</vt:lpstr>
      <vt:lpstr>PowerPoint Presentation</vt:lpstr>
      <vt:lpstr>PowerPoint Presentation</vt:lpstr>
      <vt:lpstr>GROUP ACTIVITY 2</vt:lpstr>
      <vt:lpstr>PowerPoint Presentation</vt:lpstr>
      <vt:lpstr>PowerPoint Presentation</vt:lpstr>
      <vt:lpstr>PowerPoint Presentation</vt:lpstr>
      <vt:lpstr>PowerPoint Presentation</vt:lpstr>
      <vt:lpstr>PowerPoint Presentation</vt:lpstr>
      <vt:lpstr>GROUP ACTIVITY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ACTIVITY 4</vt:lpstr>
      <vt:lpstr>PowerPoint Presentation</vt:lpstr>
      <vt:lpstr>PowerPoint Presentation</vt:lpstr>
      <vt:lpstr>PowerPoint Presentation</vt:lpstr>
      <vt:lpstr>PowerPoint Presentation</vt:lpstr>
      <vt:lpstr>PowerPoint Presentation</vt:lpstr>
      <vt:lpstr>PowerPoint Presentation</vt:lpstr>
      <vt:lpstr>Activity 5: Pilgrimage of 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6</vt:lpstr>
      <vt:lpstr>The story continues...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Harvey Edser</cp:lastModifiedBy>
  <cp:revision>2</cp:revision>
  <dcterms:created xsi:type="dcterms:W3CDTF">2025-04-01T14:59:47Z</dcterms:created>
  <dcterms:modified xsi:type="dcterms:W3CDTF">2026-05-07T11:15:18Z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0x010100B455086D52F6E441A5D25CF885D759FD</vt:lpwstr>
  </property>
  <property fmtid="{D5CDD505-2E9C-101B-9397-08002B2CF9AE}" pid="3" name="MediaServiceImageTags">
    <vt:lpwstr/>
  </property>
</Properties>
</file>