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56" r:id="rId5"/>
    <p:sldId id="344"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EF06EEC-EC4D-48BB-A693-9FB348314B79}" v="1" dt="2026-04-24T08:08:00.61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113" d="100"/>
          <a:sy n="113" d="100"/>
        </p:scale>
        <p:origin x="45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576A69-0E2C-4C9D-B94B-4D7500636E31}" type="datetimeFigureOut">
              <a:rPr lang="en-GB" smtClean="0"/>
              <a:t>24/04/2026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7E8E7D-8C6C-4EF0-B66C-4A9CD2285612}" type="slidenum">
              <a:rPr lang="en-GB" smtClean="0"/>
              <a:t>‹#›</a:t>
            </a:fld>
            <a:endParaRPr lang="en-GB"/>
          </a:p>
        </p:txBody>
      </p:sp>
    </p:spTree>
    <p:extLst>
      <p:ext uri="{BB962C8B-B14F-4D97-AF65-F5344CB8AC3E}">
        <p14:creationId xmlns:p14="http://schemas.microsoft.com/office/powerpoint/2010/main" val="13778865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2C0B32-9521-5D39-EC37-71C05995D1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BA8349-FE3F-984F-DAA6-E8E43D33A1A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546958-0A4B-04C5-73C1-68E924203759}"/>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92773C33-AEFD-9ECF-95D3-F5D85195BFC6}"/>
              </a:ext>
            </a:extLst>
          </p:cNvPr>
          <p:cNvSpPr>
            <a:spLocks noGrp="1"/>
          </p:cNvSpPr>
          <p:nvPr>
            <p:ph type="sldNum" sz="quarter" idx="5"/>
          </p:nvPr>
        </p:nvSpPr>
        <p:spPr/>
        <p:txBody>
          <a:bodyPr/>
          <a:lstStyle/>
          <a:p>
            <a:fld id="{80AF87B5-AA4E-4F55-B03D-F33817877304}" type="slidenum">
              <a:rPr lang="en-GB" smtClean="0"/>
              <a:t>2</a:t>
            </a:fld>
            <a:endParaRPr lang="en-GB"/>
          </a:p>
        </p:txBody>
      </p:sp>
    </p:spTree>
    <p:extLst>
      <p:ext uri="{BB962C8B-B14F-4D97-AF65-F5344CB8AC3E}">
        <p14:creationId xmlns:p14="http://schemas.microsoft.com/office/powerpoint/2010/main" val="10144982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FB356-3FCC-C0F2-086F-D309303D5EB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6DE13A6-BE1B-8446-919E-19C20B7CF59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5DEDEA3-9BAF-4CFC-13FA-65CF4CB0A117}"/>
              </a:ext>
            </a:extLst>
          </p:cNvPr>
          <p:cNvSpPr>
            <a:spLocks noGrp="1"/>
          </p:cNvSpPr>
          <p:nvPr>
            <p:ph type="dt" sz="half" idx="10"/>
          </p:nvPr>
        </p:nvSpPr>
        <p:spPr/>
        <p:txBody>
          <a:bodyPr/>
          <a:lstStyle/>
          <a:p>
            <a:fld id="{AEDA5B54-304C-4513-832F-6F371ED1A63C}" type="datetimeFigureOut">
              <a:rPr lang="en-GB" smtClean="0"/>
              <a:t>24/04/2026</a:t>
            </a:fld>
            <a:endParaRPr lang="en-GB"/>
          </a:p>
        </p:txBody>
      </p:sp>
      <p:sp>
        <p:nvSpPr>
          <p:cNvPr id="5" name="Footer Placeholder 4">
            <a:extLst>
              <a:ext uri="{FF2B5EF4-FFF2-40B4-BE49-F238E27FC236}">
                <a16:creationId xmlns:a16="http://schemas.microsoft.com/office/drawing/2014/main" id="{DA261CB5-AD65-A74E-0529-BAB584CD5E4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0562662-AF44-E230-9A30-9B6146CBDBAA}"/>
              </a:ext>
            </a:extLst>
          </p:cNvPr>
          <p:cNvSpPr>
            <a:spLocks noGrp="1"/>
          </p:cNvSpPr>
          <p:nvPr>
            <p:ph type="sldNum" sz="quarter" idx="12"/>
          </p:nvPr>
        </p:nvSpPr>
        <p:spPr/>
        <p:txBody>
          <a:bodyPr/>
          <a:lstStyle/>
          <a:p>
            <a:fld id="{32C4F1E8-4BE4-4995-B0AA-BD9453D6FE13}" type="slidenum">
              <a:rPr lang="en-GB" smtClean="0"/>
              <a:t>‹#›</a:t>
            </a:fld>
            <a:endParaRPr lang="en-GB"/>
          </a:p>
        </p:txBody>
      </p:sp>
    </p:spTree>
    <p:extLst>
      <p:ext uri="{BB962C8B-B14F-4D97-AF65-F5344CB8AC3E}">
        <p14:creationId xmlns:p14="http://schemas.microsoft.com/office/powerpoint/2010/main" val="631188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8D8CD8-6DBE-C8BA-6E82-51A93FFC4E4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61DD3B9-529E-F3C0-F8EC-8245C501150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18BC30D-519E-19A2-3B13-4F6B8FA52F71}"/>
              </a:ext>
            </a:extLst>
          </p:cNvPr>
          <p:cNvSpPr>
            <a:spLocks noGrp="1"/>
          </p:cNvSpPr>
          <p:nvPr>
            <p:ph type="dt" sz="half" idx="10"/>
          </p:nvPr>
        </p:nvSpPr>
        <p:spPr/>
        <p:txBody>
          <a:bodyPr/>
          <a:lstStyle/>
          <a:p>
            <a:fld id="{AEDA5B54-304C-4513-832F-6F371ED1A63C}" type="datetimeFigureOut">
              <a:rPr lang="en-GB" smtClean="0"/>
              <a:t>24/04/2026</a:t>
            </a:fld>
            <a:endParaRPr lang="en-GB"/>
          </a:p>
        </p:txBody>
      </p:sp>
      <p:sp>
        <p:nvSpPr>
          <p:cNvPr id="5" name="Footer Placeholder 4">
            <a:extLst>
              <a:ext uri="{FF2B5EF4-FFF2-40B4-BE49-F238E27FC236}">
                <a16:creationId xmlns:a16="http://schemas.microsoft.com/office/drawing/2014/main" id="{00CA7A81-B404-EE4E-3CB3-3BB192EBC02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1B9AC80-32B2-062B-E001-85B088053DBC}"/>
              </a:ext>
            </a:extLst>
          </p:cNvPr>
          <p:cNvSpPr>
            <a:spLocks noGrp="1"/>
          </p:cNvSpPr>
          <p:nvPr>
            <p:ph type="sldNum" sz="quarter" idx="12"/>
          </p:nvPr>
        </p:nvSpPr>
        <p:spPr/>
        <p:txBody>
          <a:bodyPr/>
          <a:lstStyle/>
          <a:p>
            <a:fld id="{32C4F1E8-4BE4-4995-B0AA-BD9453D6FE13}" type="slidenum">
              <a:rPr lang="en-GB" smtClean="0"/>
              <a:t>‹#›</a:t>
            </a:fld>
            <a:endParaRPr lang="en-GB"/>
          </a:p>
        </p:txBody>
      </p:sp>
    </p:spTree>
    <p:extLst>
      <p:ext uri="{BB962C8B-B14F-4D97-AF65-F5344CB8AC3E}">
        <p14:creationId xmlns:p14="http://schemas.microsoft.com/office/powerpoint/2010/main" val="29251840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3FD7D8-7A3C-2CC3-5F36-4EB569CF10D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9267DF1-91C6-B619-45C2-46244B407E7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A9FC4B8-F972-55FE-8CC2-FD6B82C1E5FE}"/>
              </a:ext>
            </a:extLst>
          </p:cNvPr>
          <p:cNvSpPr>
            <a:spLocks noGrp="1"/>
          </p:cNvSpPr>
          <p:nvPr>
            <p:ph type="dt" sz="half" idx="10"/>
          </p:nvPr>
        </p:nvSpPr>
        <p:spPr/>
        <p:txBody>
          <a:bodyPr/>
          <a:lstStyle/>
          <a:p>
            <a:fld id="{AEDA5B54-304C-4513-832F-6F371ED1A63C}" type="datetimeFigureOut">
              <a:rPr lang="en-GB" smtClean="0"/>
              <a:t>24/04/2026</a:t>
            </a:fld>
            <a:endParaRPr lang="en-GB"/>
          </a:p>
        </p:txBody>
      </p:sp>
      <p:sp>
        <p:nvSpPr>
          <p:cNvPr id="5" name="Footer Placeholder 4">
            <a:extLst>
              <a:ext uri="{FF2B5EF4-FFF2-40B4-BE49-F238E27FC236}">
                <a16:creationId xmlns:a16="http://schemas.microsoft.com/office/drawing/2014/main" id="{058540F2-57FE-3695-18D1-47012E45528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057E6F5-548E-863A-C9A2-BA7E632F3DB6}"/>
              </a:ext>
            </a:extLst>
          </p:cNvPr>
          <p:cNvSpPr>
            <a:spLocks noGrp="1"/>
          </p:cNvSpPr>
          <p:nvPr>
            <p:ph type="sldNum" sz="quarter" idx="12"/>
          </p:nvPr>
        </p:nvSpPr>
        <p:spPr/>
        <p:txBody>
          <a:bodyPr/>
          <a:lstStyle/>
          <a:p>
            <a:fld id="{32C4F1E8-4BE4-4995-B0AA-BD9453D6FE13}" type="slidenum">
              <a:rPr lang="en-GB" smtClean="0"/>
              <a:t>‹#›</a:t>
            </a:fld>
            <a:endParaRPr lang="en-GB"/>
          </a:p>
        </p:txBody>
      </p:sp>
    </p:spTree>
    <p:extLst>
      <p:ext uri="{BB962C8B-B14F-4D97-AF65-F5344CB8AC3E}">
        <p14:creationId xmlns:p14="http://schemas.microsoft.com/office/powerpoint/2010/main" val="19628249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 Content - Title &amp; copy">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5269135-13A7-AEBB-2E5F-CBB4EC8655B7}"/>
              </a:ext>
            </a:extLst>
          </p:cNvPr>
          <p:cNvPicPr>
            <a:picLocks noChangeAspect="1"/>
          </p:cNvPicPr>
          <p:nvPr userDrawn="1"/>
        </p:nvPicPr>
        <p:blipFill>
          <a:blip r:embed="rId2">
            <a:alphaModFix amt="61000"/>
          </a:blip>
          <a:stretch>
            <a:fillRect/>
          </a:stretch>
        </p:blipFill>
        <p:spPr>
          <a:xfrm>
            <a:off x="-3472657" y="-43656"/>
            <a:ext cx="6945313" cy="6945313"/>
          </a:xfrm>
          <a:prstGeom prst="rect">
            <a:avLst/>
          </a:prstGeom>
        </p:spPr>
      </p:pic>
      <p:pic>
        <p:nvPicPr>
          <p:cNvPr id="4" name="Picture 3">
            <a:extLst>
              <a:ext uri="{FF2B5EF4-FFF2-40B4-BE49-F238E27FC236}">
                <a16:creationId xmlns:a16="http://schemas.microsoft.com/office/drawing/2014/main" id="{47E99AF2-62F7-9DF1-F3B8-842320290078}"/>
              </a:ext>
            </a:extLst>
          </p:cNvPr>
          <p:cNvPicPr>
            <a:picLocks noChangeAspect="1"/>
          </p:cNvPicPr>
          <p:nvPr userDrawn="1"/>
        </p:nvPicPr>
        <p:blipFill>
          <a:blip r:embed="rId3"/>
          <a:stretch>
            <a:fillRect/>
          </a:stretch>
        </p:blipFill>
        <p:spPr>
          <a:xfrm>
            <a:off x="11282610" y="6022428"/>
            <a:ext cx="516484" cy="516484"/>
          </a:xfrm>
          <a:prstGeom prst="rect">
            <a:avLst/>
          </a:prstGeom>
        </p:spPr>
      </p:pic>
      <p:sp>
        <p:nvSpPr>
          <p:cNvPr id="15" name="Text Placeholder 21">
            <a:extLst>
              <a:ext uri="{FF2B5EF4-FFF2-40B4-BE49-F238E27FC236}">
                <a16:creationId xmlns:a16="http://schemas.microsoft.com/office/drawing/2014/main" id="{7AF34530-4503-CE48-AD1E-B8848F00C0AF}"/>
              </a:ext>
            </a:extLst>
          </p:cNvPr>
          <p:cNvSpPr>
            <a:spLocks noGrp="1"/>
          </p:cNvSpPr>
          <p:nvPr>
            <p:ph type="body" sz="quarter" idx="11" hasCustomPrompt="1"/>
          </p:nvPr>
        </p:nvSpPr>
        <p:spPr>
          <a:xfrm>
            <a:off x="737744" y="651466"/>
            <a:ext cx="10789691" cy="690154"/>
          </a:xfrm>
          <a:prstGeom prst="rect">
            <a:avLst/>
          </a:prstGeom>
        </p:spPr>
        <p:txBody>
          <a:bodyPr anchor="t">
            <a:noAutofit/>
          </a:bodyPr>
          <a:lstStyle>
            <a:lvl1pPr marL="0" indent="0" algn="l">
              <a:buNone/>
              <a:defRPr sz="4000">
                <a:solidFill>
                  <a:srgbClr val="00406E"/>
                </a:solidFill>
                <a:latin typeface="DM Serif Display" pitchFamily="2" charset="0"/>
              </a:defRPr>
            </a:lvl1pPr>
          </a:lstStyle>
          <a:p>
            <a:pPr lvl="0"/>
            <a:r>
              <a:rPr lang="en-US"/>
              <a:t>Slide title</a:t>
            </a:r>
          </a:p>
        </p:txBody>
      </p:sp>
      <p:sp>
        <p:nvSpPr>
          <p:cNvPr id="16" name="Text Placeholder 21">
            <a:extLst>
              <a:ext uri="{FF2B5EF4-FFF2-40B4-BE49-F238E27FC236}">
                <a16:creationId xmlns:a16="http://schemas.microsoft.com/office/drawing/2014/main" id="{52BB4C63-BA63-D044-8EA4-DDFC26BF8E4F}"/>
              </a:ext>
            </a:extLst>
          </p:cNvPr>
          <p:cNvSpPr>
            <a:spLocks noGrp="1"/>
          </p:cNvSpPr>
          <p:nvPr>
            <p:ph type="body" sz="quarter" idx="12"/>
          </p:nvPr>
        </p:nvSpPr>
        <p:spPr>
          <a:xfrm>
            <a:off x="737744" y="1681779"/>
            <a:ext cx="10789691" cy="3962226"/>
          </a:xfrm>
          <a:prstGeom prst="rect">
            <a:avLst/>
          </a:prstGeom>
        </p:spPr>
        <p:txBody>
          <a:bodyPr anchor="t">
            <a:noAutofit/>
          </a:bodyPr>
          <a:lstStyle>
            <a:lvl1pPr marL="0" indent="0" algn="l">
              <a:lnSpc>
                <a:spcPct val="100000"/>
              </a:lnSpc>
              <a:spcBef>
                <a:spcPts val="0"/>
              </a:spcBef>
              <a:buNone/>
              <a:defRPr sz="2800" b="0" i="0">
                <a:solidFill>
                  <a:srgbClr val="00406E"/>
                </a:solidFill>
                <a:latin typeface="Source Sans Pro" panose="020B0503030403020204" pitchFamily="34" charset="0"/>
                <a:ea typeface="Source Sans Pro" panose="020B0503030403020204" pitchFamily="34" charset="0"/>
              </a:defRPr>
            </a:lvl1pPr>
          </a:lstStyle>
          <a:p>
            <a:pPr lvl="0"/>
            <a:r>
              <a:rPr lang="en-GB"/>
              <a:t>Click to edit Master text styles</a:t>
            </a:r>
          </a:p>
          <a:p>
            <a:pPr lvl="0"/>
            <a:endParaRPr lang="en-US"/>
          </a:p>
          <a:p>
            <a:pPr lvl="0"/>
            <a:r>
              <a:rPr lang="en-US"/>
              <a:t>• Ut </a:t>
            </a:r>
            <a:r>
              <a:rPr lang="en-US" err="1"/>
              <a:t>wisi</a:t>
            </a:r>
            <a:r>
              <a:rPr lang="en-US"/>
              <a:t> </a:t>
            </a:r>
            <a:r>
              <a:rPr lang="en-US" err="1"/>
              <a:t>enim</a:t>
            </a:r>
            <a:r>
              <a:rPr lang="en-US"/>
              <a:t> ad minim </a:t>
            </a:r>
            <a:r>
              <a:rPr lang="en-US" err="1"/>
              <a:t>veniam</a:t>
            </a:r>
            <a:endParaRPr lang="en-US"/>
          </a:p>
          <a:p>
            <a:pPr lvl="0"/>
            <a:r>
              <a:rPr lang="en-US"/>
              <a:t>• </a:t>
            </a:r>
            <a:r>
              <a:rPr lang="en-US" err="1"/>
              <a:t>Quis</a:t>
            </a:r>
            <a:r>
              <a:rPr lang="en-US"/>
              <a:t> </a:t>
            </a:r>
            <a:r>
              <a:rPr lang="en-US" err="1"/>
              <a:t>nostrud</a:t>
            </a:r>
            <a:r>
              <a:rPr lang="en-US"/>
              <a:t> </a:t>
            </a:r>
            <a:r>
              <a:rPr lang="en-US" err="1"/>
              <a:t>exerci</a:t>
            </a:r>
            <a:r>
              <a:rPr lang="en-US"/>
              <a:t> </a:t>
            </a:r>
            <a:r>
              <a:rPr lang="en-US" err="1"/>
              <a:t>tation</a:t>
            </a:r>
            <a:r>
              <a:rPr lang="en-US"/>
              <a:t> </a:t>
            </a:r>
            <a:r>
              <a:rPr lang="en-US" err="1"/>
              <a:t>ullamcorper</a:t>
            </a:r>
            <a:endParaRPr lang="en-US"/>
          </a:p>
          <a:p>
            <a:pPr lvl="0"/>
            <a:r>
              <a:rPr lang="en-US"/>
              <a:t>• </a:t>
            </a:r>
            <a:r>
              <a:rPr lang="en-US" err="1"/>
              <a:t>Suscipit</a:t>
            </a:r>
            <a:r>
              <a:rPr lang="en-US"/>
              <a:t> </a:t>
            </a:r>
            <a:r>
              <a:rPr lang="en-US" err="1"/>
              <a:t>lobortis</a:t>
            </a:r>
            <a:r>
              <a:rPr lang="en-US"/>
              <a:t> </a:t>
            </a:r>
            <a:r>
              <a:rPr lang="en-US" err="1"/>
              <a:t>nisl</a:t>
            </a:r>
            <a:r>
              <a:rPr lang="en-US"/>
              <a:t> </a:t>
            </a:r>
            <a:r>
              <a:rPr lang="en-US" err="1"/>
              <a:t>ut</a:t>
            </a:r>
            <a:r>
              <a:rPr lang="en-US"/>
              <a:t> </a:t>
            </a:r>
            <a:r>
              <a:rPr lang="en-US" err="1"/>
              <a:t>aliquip</a:t>
            </a:r>
            <a:r>
              <a:rPr lang="en-US"/>
              <a:t> ex </a:t>
            </a:r>
            <a:r>
              <a:rPr lang="en-US" err="1"/>
              <a:t>ea</a:t>
            </a:r>
            <a:r>
              <a:rPr lang="en-US"/>
              <a:t> </a:t>
            </a:r>
            <a:r>
              <a:rPr lang="en-US" err="1"/>
              <a:t>commodo</a:t>
            </a:r>
            <a:endParaRPr lang="en-US"/>
          </a:p>
        </p:txBody>
      </p:sp>
    </p:spTree>
    <p:extLst>
      <p:ext uri="{BB962C8B-B14F-4D97-AF65-F5344CB8AC3E}">
        <p14:creationId xmlns:p14="http://schemas.microsoft.com/office/powerpoint/2010/main" val="1359852862"/>
      </p:ext>
    </p:extLst>
  </p:cSld>
  <p:clrMapOvr>
    <a:masterClrMapping/>
  </p:clrMapOvr>
  <p:extLst>
    <p:ext uri="{DCECCB84-F9BA-43D5-87BE-67443E8EF086}">
      <p15:sldGuideLst xmlns:p15="http://schemas.microsoft.com/office/powerpoint/2012/main">
        <p15:guide id="1" orient="horz" pos="3952">
          <p15:clr>
            <a:srgbClr val="FBAE40"/>
          </p15:clr>
        </p15:guide>
        <p15:guide id="2" pos="3840">
          <p15:clr>
            <a:srgbClr val="FBAE40"/>
          </p15:clr>
        </p15:guide>
        <p15:guide id="3" pos="529">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F7FE5C-506B-AFA6-B906-70E6F0B6BD8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6BCE165-979F-4152-DCC6-08C15E32732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53BFA3C-DC9B-AE4A-5F00-D02C29CB0D9A}"/>
              </a:ext>
            </a:extLst>
          </p:cNvPr>
          <p:cNvSpPr>
            <a:spLocks noGrp="1"/>
          </p:cNvSpPr>
          <p:nvPr>
            <p:ph type="dt" sz="half" idx="10"/>
          </p:nvPr>
        </p:nvSpPr>
        <p:spPr/>
        <p:txBody>
          <a:bodyPr/>
          <a:lstStyle/>
          <a:p>
            <a:fld id="{AEDA5B54-304C-4513-832F-6F371ED1A63C}" type="datetimeFigureOut">
              <a:rPr lang="en-GB" smtClean="0"/>
              <a:t>24/04/2026</a:t>
            </a:fld>
            <a:endParaRPr lang="en-GB"/>
          </a:p>
        </p:txBody>
      </p:sp>
      <p:sp>
        <p:nvSpPr>
          <p:cNvPr id="5" name="Footer Placeholder 4">
            <a:extLst>
              <a:ext uri="{FF2B5EF4-FFF2-40B4-BE49-F238E27FC236}">
                <a16:creationId xmlns:a16="http://schemas.microsoft.com/office/drawing/2014/main" id="{B1D8597C-120F-76BF-DCDB-8CA36F19D5B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1507CB7-B629-254D-577B-6037A020BB89}"/>
              </a:ext>
            </a:extLst>
          </p:cNvPr>
          <p:cNvSpPr>
            <a:spLocks noGrp="1"/>
          </p:cNvSpPr>
          <p:nvPr>
            <p:ph type="sldNum" sz="quarter" idx="12"/>
          </p:nvPr>
        </p:nvSpPr>
        <p:spPr/>
        <p:txBody>
          <a:bodyPr/>
          <a:lstStyle/>
          <a:p>
            <a:fld id="{32C4F1E8-4BE4-4995-B0AA-BD9453D6FE13}" type="slidenum">
              <a:rPr lang="en-GB" smtClean="0"/>
              <a:t>‹#›</a:t>
            </a:fld>
            <a:endParaRPr lang="en-GB"/>
          </a:p>
        </p:txBody>
      </p:sp>
    </p:spTree>
    <p:extLst>
      <p:ext uri="{BB962C8B-B14F-4D97-AF65-F5344CB8AC3E}">
        <p14:creationId xmlns:p14="http://schemas.microsoft.com/office/powerpoint/2010/main" val="207113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A655A7-15D8-A18F-FBC1-D419AB15952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C7E7BAF-A512-9516-697A-ABE7DA3CD41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FE39E7B-789A-C7A5-662C-309EFDE062AF}"/>
              </a:ext>
            </a:extLst>
          </p:cNvPr>
          <p:cNvSpPr>
            <a:spLocks noGrp="1"/>
          </p:cNvSpPr>
          <p:nvPr>
            <p:ph type="dt" sz="half" idx="10"/>
          </p:nvPr>
        </p:nvSpPr>
        <p:spPr/>
        <p:txBody>
          <a:bodyPr/>
          <a:lstStyle/>
          <a:p>
            <a:fld id="{AEDA5B54-304C-4513-832F-6F371ED1A63C}" type="datetimeFigureOut">
              <a:rPr lang="en-GB" smtClean="0"/>
              <a:t>24/04/2026</a:t>
            </a:fld>
            <a:endParaRPr lang="en-GB"/>
          </a:p>
        </p:txBody>
      </p:sp>
      <p:sp>
        <p:nvSpPr>
          <p:cNvPr id="5" name="Footer Placeholder 4">
            <a:extLst>
              <a:ext uri="{FF2B5EF4-FFF2-40B4-BE49-F238E27FC236}">
                <a16:creationId xmlns:a16="http://schemas.microsoft.com/office/drawing/2014/main" id="{A7554DA9-3AA5-3A36-378A-01326AB1F0D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49CDC05-5FCC-8AC6-8F94-6CB7D12F5BCF}"/>
              </a:ext>
            </a:extLst>
          </p:cNvPr>
          <p:cNvSpPr>
            <a:spLocks noGrp="1"/>
          </p:cNvSpPr>
          <p:nvPr>
            <p:ph type="sldNum" sz="quarter" idx="12"/>
          </p:nvPr>
        </p:nvSpPr>
        <p:spPr/>
        <p:txBody>
          <a:bodyPr/>
          <a:lstStyle/>
          <a:p>
            <a:fld id="{32C4F1E8-4BE4-4995-B0AA-BD9453D6FE13}" type="slidenum">
              <a:rPr lang="en-GB" smtClean="0"/>
              <a:t>‹#›</a:t>
            </a:fld>
            <a:endParaRPr lang="en-GB"/>
          </a:p>
        </p:txBody>
      </p:sp>
    </p:spTree>
    <p:extLst>
      <p:ext uri="{BB962C8B-B14F-4D97-AF65-F5344CB8AC3E}">
        <p14:creationId xmlns:p14="http://schemas.microsoft.com/office/powerpoint/2010/main" val="7154565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848C92-EF24-B2E9-ACD9-0AA695B8F35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10DC90E-E9E4-C269-F995-224D3A76FF4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55E248F-B05A-0C41-15F9-9F4225F0EA5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67CE298-58E2-F77F-ED4A-227973EFFEA3}"/>
              </a:ext>
            </a:extLst>
          </p:cNvPr>
          <p:cNvSpPr>
            <a:spLocks noGrp="1"/>
          </p:cNvSpPr>
          <p:nvPr>
            <p:ph type="dt" sz="half" idx="10"/>
          </p:nvPr>
        </p:nvSpPr>
        <p:spPr/>
        <p:txBody>
          <a:bodyPr/>
          <a:lstStyle/>
          <a:p>
            <a:fld id="{AEDA5B54-304C-4513-832F-6F371ED1A63C}" type="datetimeFigureOut">
              <a:rPr lang="en-GB" smtClean="0"/>
              <a:t>24/04/2026</a:t>
            </a:fld>
            <a:endParaRPr lang="en-GB"/>
          </a:p>
        </p:txBody>
      </p:sp>
      <p:sp>
        <p:nvSpPr>
          <p:cNvPr id="6" name="Footer Placeholder 5">
            <a:extLst>
              <a:ext uri="{FF2B5EF4-FFF2-40B4-BE49-F238E27FC236}">
                <a16:creationId xmlns:a16="http://schemas.microsoft.com/office/drawing/2014/main" id="{D6F4AE42-007C-061C-D4EA-9F9EF975833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CA6C2B2-792B-A8D3-493A-72E215216379}"/>
              </a:ext>
            </a:extLst>
          </p:cNvPr>
          <p:cNvSpPr>
            <a:spLocks noGrp="1"/>
          </p:cNvSpPr>
          <p:nvPr>
            <p:ph type="sldNum" sz="quarter" idx="12"/>
          </p:nvPr>
        </p:nvSpPr>
        <p:spPr/>
        <p:txBody>
          <a:bodyPr/>
          <a:lstStyle/>
          <a:p>
            <a:fld id="{32C4F1E8-4BE4-4995-B0AA-BD9453D6FE13}" type="slidenum">
              <a:rPr lang="en-GB" smtClean="0"/>
              <a:t>‹#›</a:t>
            </a:fld>
            <a:endParaRPr lang="en-GB"/>
          </a:p>
        </p:txBody>
      </p:sp>
    </p:spTree>
    <p:extLst>
      <p:ext uri="{BB962C8B-B14F-4D97-AF65-F5344CB8AC3E}">
        <p14:creationId xmlns:p14="http://schemas.microsoft.com/office/powerpoint/2010/main" val="1466148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E2143-12E0-0F4E-897E-4D34DC31414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460A87D-AF8E-30E9-640C-32F50B6AC16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801521E-DCC3-C534-621C-873E6E4417C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79954BE9-F2D7-3C68-7014-BE7CB58D386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3E577F3-9BF5-A7A6-49B0-621BDB41B51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AD26767-0068-0172-DC2F-3107F24EA995}"/>
              </a:ext>
            </a:extLst>
          </p:cNvPr>
          <p:cNvSpPr>
            <a:spLocks noGrp="1"/>
          </p:cNvSpPr>
          <p:nvPr>
            <p:ph type="dt" sz="half" idx="10"/>
          </p:nvPr>
        </p:nvSpPr>
        <p:spPr/>
        <p:txBody>
          <a:bodyPr/>
          <a:lstStyle/>
          <a:p>
            <a:fld id="{AEDA5B54-304C-4513-832F-6F371ED1A63C}" type="datetimeFigureOut">
              <a:rPr lang="en-GB" smtClean="0"/>
              <a:t>24/04/2026</a:t>
            </a:fld>
            <a:endParaRPr lang="en-GB"/>
          </a:p>
        </p:txBody>
      </p:sp>
      <p:sp>
        <p:nvSpPr>
          <p:cNvPr id="8" name="Footer Placeholder 7">
            <a:extLst>
              <a:ext uri="{FF2B5EF4-FFF2-40B4-BE49-F238E27FC236}">
                <a16:creationId xmlns:a16="http://schemas.microsoft.com/office/drawing/2014/main" id="{3EA0E53A-E942-2056-C3A1-628893D926C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67BE2BE-0FD2-606B-D295-AF2E9886B3FC}"/>
              </a:ext>
            </a:extLst>
          </p:cNvPr>
          <p:cNvSpPr>
            <a:spLocks noGrp="1"/>
          </p:cNvSpPr>
          <p:nvPr>
            <p:ph type="sldNum" sz="quarter" idx="12"/>
          </p:nvPr>
        </p:nvSpPr>
        <p:spPr/>
        <p:txBody>
          <a:bodyPr/>
          <a:lstStyle/>
          <a:p>
            <a:fld id="{32C4F1E8-4BE4-4995-B0AA-BD9453D6FE13}" type="slidenum">
              <a:rPr lang="en-GB" smtClean="0"/>
              <a:t>‹#›</a:t>
            </a:fld>
            <a:endParaRPr lang="en-GB"/>
          </a:p>
        </p:txBody>
      </p:sp>
    </p:spTree>
    <p:extLst>
      <p:ext uri="{BB962C8B-B14F-4D97-AF65-F5344CB8AC3E}">
        <p14:creationId xmlns:p14="http://schemas.microsoft.com/office/powerpoint/2010/main" val="4008488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F1B467-BF10-DC21-6FEA-02F26EF9BAB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CCA0EA4-A49A-7061-07D0-C43A67B29A0C}"/>
              </a:ext>
            </a:extLst>
          </p:cNvPr>
          <p:cNvSpPr>
            <a:spLocks noGrp="1"/>
          </p:cNvSpPr>
          <p:nvPr>
            <p:ph type="dt" sz="half" idx="10"/>
          </p:nvPr>
        </p:nvSpPr>
        <p:spPr/>
        <p:txBody>
          <a:bodyPr/>
          <a:lstStyle/>
          <a:p>
            <a:fld id="{AEDA5B54-304C-4513-832F-6F371ED1A63C}" type="datetimeFigureOut">
              <a:rPr lang="en-GB" smtClean="0"/>
              <a:t>24/04/2026</a:t>
            </a:fld>
            <a:endParaRPr lang="en-GB"/>
          </a:p>
        </p:txBody>
      </p:sp>
      <p:sp>
        <p:nvSpPr>
          <p:cNvPr id="4" name="Footer Placeholder 3">
            <a:extLst>
              <a:ext uri="{FF2B5EF4-FFF2-40B4-BE49-F238E27FC236}">
                <a16:creationId xmlns:a16="http://schemas.microsoft.com/office/drawing/2014/main" id="{03355EA6-5806-1606-05E8-634D3CB9A0B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027BF71-80FA-812F-25C7-52CA9EC41CD2}"/>
              </a:ext>
            </a:extLst>
          </p:cNvPr>
          <p:cNvSpPr>
            <a:spLocks noGrp="1"/>
          </p:cNvSpPr>
          <p:nvPr>
            <p:ph type="sldNum" sz="quarter" idx="12"/>
          </p:nvPr>
        </p:nvSpPr>
        <p:spPr/>
        <p:txBody>
          <a:bodyPr/>
          <a:lstStyle/>
          <a:p>
            <a:fld id="{32C4F1E8-4BE4-4995-B0AA-BD9453D6FE13}" type="slidenum">
              <a:rPr lang="en-GB" smtClean="0"/>
              <a:t>‹#›</a:t>
            </a:fld>
            <a:endParaRPr lang="en-GB"/>
          </a:p>
        </p:txBody>
      </p:sp>
    </p:spTree>
    <p:extLst>
      <p:ext uri="{BB962C8B-B14F-4D97-AF65-F5344CB8AC3E}">
        <p14:creationId xmlns:p14="http://schemas.microsoft.com/office/powerpoint/2010/main" val="39923272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C851B0F-2A25-8545-909D-0D838CD44B6C}"/>
              </a:ext>
            </a:extLst>
          </p:cNvPr>
          <p:cNvSpPr>
            <a:spLocks noGrp="1"/>
          </p:cNvSpPr>
          <p:nvPr>
            <p:ph type="dt" sz="half" idx="10"/>
          </p:nvPr>
        </p:nvSpPr>
        <p:spPr/>
        <p:txBody>
          <a:bodyPr/>
          <a:lstStyle/>
          <a:p>
            <a:fld id="{AEDA5B54-304C-4513-832F-6F371ED1A63C}" type="datetimeFigureOut">
              <a:rPr lang="en-GB" smtClean="0"/>
              <a:t>24/04/2026</a:t>
            </a:fld>
            <a:endParaRPr lang="en-GB"/>
          </a:p>
        </p:txBody>
      </p:sp>
      <p:sp>
        <p:nvSpPr>
          <p:cNvPr id="3" name="Footer Placeholder 2">
            <a:extLst>
              <a:ext uri="{FF2B5EF4-FFF2-40B4-BE49-F238E27FC236}">
                <a16:creationId xmlns:a16="http://schemas.microsoft.com/office/drawing/2014/main" id="{0C4B7E8B-0C5A-DB94-1D2A-289EEFD3F39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60DD471-BC00-7B90-437F-46D279A8C04E}"/>
              </a:ext>
            </a:extLst>
          </p:cNvPr>
          <p:cNvSpPr>
            <a:spLocks noGrp="1"/>
          </p:cNvSpPr>
          <p:nvPr>
            <p:ph type="sldNum" sz="quarter" idx="12"/>
          </p:nvPr>
        </p:nvSpPr>
        <p:spPr/>
        <p:txBody>
          <a:bodyPr/>
          <a:lstStyle/>
          <a:p>
            <a:fld id="{32C4F1E8-4BE4-4995-B0AA-BD9453D6FE13}" type="slidenum">
              <a:rPr lang="en-GB" smtClean="0"/>
              <a:t>‹#›</a:t>
            </a:fld>
            <a:endParaRPr lang="en-GB"/>
          </a:p>
        </p:txBody>
      </p:sp>
    </p:spTree>
    <p:extLst>
      <p:ext uri="{BB962C8B-B14F-4D97-AF65-F5344CB8AC3E}">
        <p14:creationId xmlns:p14="http://schemas.microsoft.com/office/powerpoint/2010/main" val="3422721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7C96AF-ED96-A4AB-6BC9-3F9143EF45B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940665F-0376-AD29-FA1F-5EDB4304C49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121D435-C8DB-DF90-B913-125417F58D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54D09C-BA7D-4637-E06A-9DC2C871094B}"/>
              </a:ext>
            </a:extLst>
          </p:cNvPr>
          <p:cNvSpPr>
            <a:spLocks noGrp="1"/>
          </p:cNvSpPr>
          <p:nvPr>
            <p:ph type="dt" sz="half" idx="10"/>
          </p:nvPr>
        </p:nvSpPr>
        <p:spPr/>
        <p:txBody>
          <a:bodyPr/>
          <a:lstStyle/>
          <a:p>
            <a:fld id="{AEDA5B54-304C-4513-832F-6F371ED1A63C}" type="datetimeFigureOut">
              <a:rPr lang="en-GB" smtClean="0"/>
              <a:t>24/04/2026</a:t>
            </a:fld>
            <a:endParaRPr lang="en-GB"/>
          </a:p>
        </p:txBody>
      </p:sp>
      <p:sp>
        <p:nvSpPr>
          <p:cNvPr id="6" name="Footer Placeholder 5">
            <a:extLst>
              <a:ext uri="{FF2B5EF4-FFF2-40B4-BE49-F238E27FC236}">
                <a16:creationId xmlns:a16="http://schemas.microsoft.com/office/drawing/2014/main" id="{CD6C5767-7E07-4431-B52A-8C19B00BCD3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E9FF4D2-DC80-581E-00AD-A5EB12CABD8C}"/>
              </a:ext>
            </a:extLst>
          </p:cNvPr>
          <p:cNvSpPr>
            <a:spLocks noGrp="1"/>
          </p:cNvSpPr>
          <p:nvPr>
            <p:ph type="sldNum" sz="quarter" idx="12"/>
          </p:nvPr>
        </p:nvSpPr>
        <p:spPr/>
        <p:txBody>
          <a:bodyPr/>
          <a:lstStyle/>
          <a:p>
            <a:fld id="{32C4F1E8-4BE4-4995-B0AA-BD9453D6FE13}" type="slidenum">
              <a:rPr lang="en-GB" smtClean="0"/>
              <a:t>‹#›</a:t>
            </a:fld>
            <a:endParaRPr lang="en-GB"/>
          </a:p>
        </p:txBody>
      </p:sp>
    </p:spTree>
    <p:extLst>
      <p:ext uri="{BB962C8B-B14F-4D97-AF65-F5344CB8AC3E}">
        <p14:creationId xmlns:p14="http://schemas.microsoft.com/office/powerpoint/2010/main" val="20117850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07C84-3B2B-D892-F60E-3CF35916840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3F2EC87-E3E3-C3BF-88FE-84FB957F20D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9E4F30A-C94D-34C0-B287-CA79C2FFB9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4D0434A-F916-B28A-8C32-F4398205E88D}"/>
              </a:ext>
            </a:extLst>
          </p:cNvPr>
          <p:cNvSpPr>
            <a:spLocks noGrp="1"/>
          </p:cNvSpPr>
          <p:nvPr>
            <p:ph type="dt" sz="half" idx="10"/>
          </p:nvPr>
        </p:nvSpPr>
        <p:spPr/>
        <p:txBody>
          <a:bodyPr/>
          <a:lstStyle/>
          <a:p>
            <a:fld id="{AEDA5B54-304C-4513-832F-6F371ED1A63C}" type="datetimeFigureOut">
              <a:rPr lang="en-GB" smtClean="0"/>
              <a:t>24/04/2026</a:t>
            </a:fld>
            <a:endParaRPr lang="en-GB"/>
          </a:p>
        </p:txBody>
      </p:sp>
      <p:sp>
        <p:nvSpPr>
          <p:cNvPr id="6" name="Footer Placeholder 5">
            <a:extLst>
              <a:ext uri="{FF2B5EF4-FFF2-40B4-BE49-F238E27FC236}">
                <a16:creationId xmlns:a16="http://schemas.microsoft.com/office/drawing/2014/main" id="{7C6BC8AF-EF89-53DA-505A-EE74368FE25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0032F0E-0A4B-6557-E72F-D5105C35BB0B}"/>
              </a:ext>
            </a:extLst>
          </p:cNvPr>
          <p:cNvSpPr>
            <a:spLocks noGrp="1"/>
          </p:cNvSpPr>
          <p:nvPr>
            <p:ph type="sldNum" sz="quarter" idx="12"/>
          </p:nvPr>
        </p:nvSpPr>
        <p:spPr/>
        <p:txBody>
          <a:bodyPr/>
          <a:lstStyle/>
          <a:p>
            <a:fld id="{32C4F1E8-4BE4-4995-B0AA-BD9453D6FE13}" type="slidenum">
              <a:rPr lang="en-GB" smtClean="0"/>
              <a:t>‹#›</a:t>
            </a:fld>
            <a:endParaRPr lang="en-GB"/>
          </a:p>
        </p:txBody>
      </p:sp>
    </p:spTree>
    <p:extLst>
      <p:ext uri="{BB962C8B-B14F-4D97-AF65-F5344CB8AC3E}">
        <p14:creationId xmlns:p14="http://schemas.microsoft.com/office/powerpoint/2010/main" val="460344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4B3E495-5C38-1542-28C0-9914631C5C2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5BDDE45-49C4-3AC8-35B6-DF914B7AAD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6A61FD8-1071-E190-E32E-159C147CD7C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EDA5B54-304C-4513-832F-6F371ED1A63C}" type="datetimeFigureOut">
              <a:rPr lang="en-GB" smtClean="0"/>
              <a:t>24/04/2026</a:t>
            </a:fld>
            <a:endParaRPr lang="en-GB"/>
          </a:p>
        </p:txBody>
      </p:sp>
      <p:sp>
        <p:nvSpPr>
          <p:cNvPr id="5" name="Footer Placeholder 4">
            <a:extLst>
              <a:ext uri="{FF2B5EF4-FFF2-40B4-BE49-F238E27FC236}">
                <a16:creationId xmlns:a16="http://schemas.microsoft.com/office/drawing/2014/main" id="{3EA4FE41-CF26-2DEC-96A5-61144C42CB5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A9688C2A-C0D9-5106-6BD1-908CBF5FA7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2C4F1E8-4BE4-4995-B0AA-BD9453D6FE13}" type="slidenum">
              <a:rPr lang="en-GB" smtClean="0"/>
              <a:t>‹#›</a:t>
            </a:fld>
            <a:endParaRPr lang="en-GB"/>
          </a:p>
        </p:txBody>
      </p:sp>
    </p:spTree>
    <p:extLst>
      <p:ext uri="{BB962C8B-B14F-4D97-AF65-F5344CB8AC3E}">
        <p14:creationId xmlns:p14="http://schemas.microsoft.com/office/powerpoint/2010/main" val="42399847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516F7C-F0AA-CFB3-30B1-F7F942BA835E}"/>
              </a:ext>
            </a:extLst>
          </p:cNvPr>
          <p:cNvSpPr>
            <a:spLocks noGrp="1"/>
          </p:cNvSpPr>
          <p:nvPr>
            <p:ph type="ctrTitle"/>
          </p:nvPr>
        </p:nvSpPr>
        <p:spPr>
          <a:xfrm>
            <a:off x="1602827" y="1122363"/>
            <a:ext cx="9065173" cy="4318875"/>
          </a:xfrm>
        </p:spPr>
        <p:txBody>
          <a:bodyPr>
            <a:normAutofit/>
          </a:bodyPr>
          <a:lstStyle/>
          <a:p>
            <a:r>
              <a:rPr lang="en-GB" sz="2400" b="1" i="1" dirty="0"/>
              <a:t>Note to teachers:</a:t>
            </a:r>
            <a:r>
              <a:rPr lang="en-GB" sz="2400" i="1" dirty="0"/>
              <a:t> The next slide is designed as a ‘source frame</a:t>
            </a:r>
            <a:r>
              <a:rPr lang="en-GB" sz="2400" i="1" dirty="0">
                <a:latin typeface="Aptos Display"/>
              </a:rPr>
              <a:t>’</a:t>
            </a:r>
            <a:r>
              <a:rPr lang="en-GB" sz="2400" i="1" dirty="0"/>
              <a:t>, to guide A-level students in how to tackle primary sources, especially examination-style ‘gobbets’. The frame should be printed on A3 paper and the box cut out (students can do this). The hole is then placed over the source and the questions appear around it to guide them. I recommend that this frame is used frequently with students, so that asking this type of question becomes second nature to them. </a:t>
            </a:r>
            <a:br>
              <a:rPr lang="en-GB" sz="2400" i="1" dirty="0"/>
            </a:br>
            <a:br>
              <a:rPr lang="en-GB" sz="2400" i="1" dirty="0"/>
            </a:br>
            <a:r>
              <a:rPr lang="en-GB" sz="2400" i="1" dirty="0"/>
              <a:t>This frame is designed particularly for Tudor sources, but it would be easy to adapt to other topics. I hope that you find it useful.</a:t>
            </a:r>
            <a:br>
              <a:rPr lang="en-GB" sz="2400" i="1" dirty="0"/>
            </a:br>
            <a:br>
              <a:rPr lang="en-GB" sz="2400" i="1" dirty="0"/>
            </a:br>
            <a:r>
              <a:rPr lang="en-GB" sz="2400" i="1" dirty="0"/>
              <a:t>H. Carrel</a:t>
            </a:r>
          </a:p>
        </p:txBody>
      </p:sp>
    </p:spTree>
    <p:extLst>
      <p:ext uri="{BB962C8B-B14F-4D97-AF65-F5344CB8AC3E}">
        <p14:creationId xmlns:p14="http://schemas.microsoft.com/office/powerpoint/2010/main" val="26689664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C94ADB-4986-DAA7-787F-368774E13C82}"/>
            </a:ext>
          </a:extLst>
        </p:cNvPr>
        <p:cNvGrpSpPr/>
        <p:nvPr/>
      </p:nvGrpSpPr>
      <p:grpSpPr>
        <a:xfrm>
          <a:off x="0" y="0"/>
          <a:ext cx="0" cy="0"/>
          <a:chOff x="0" y="0"/>
          <a:chExt cx="0" cy="0"/>
        </a:xfrm>
      </p:grpSpPr>
      <p:pic>
        <p:nvPicPr>
          <p:cNvPr id="4" name="Picture 3" descr="A painting of a castle&#10;&#10;AI-generated content may be incorrect.">
            <a:extLst>
              <a:ext uri="{FF2B5EF4-FFF2-40B4-BE49-F238E27FC236}">
                <a16:creationId xmlns:a16="http://schemas.microsoft.com/office/drawing/2014/main" id="{46F80EA1-93ED-D8A2-EA22-E39E4972391C}"/>
              </a:ext>
            </a:extLst>
          </p:cNvPr>
          <p:cNvPicPr>
            <a:picLocks noChangeAspect="1"/>
          </p:cNvPicPr>
          <p:nvPr/>
        </p:nvPicPr>
        <p:blipFill>
          <a:blip r:embed="rId3">
            <a:alphaModFix amt="77000"/>
            <a:extLst>
              <a:ext uri="{28A0092B-C50C-407E-A947-70E740481C1C}">
                <a14:useLocalDpi xmlns:a14="http://schemas.microsoft.com/office/drawing/2010/main" val="0"/>
              </a:ext>
            </a:extLst>
          </a:blip>
          <a:srcRect t="63429" b="17619"/>
          <a:stretch/>
        </p:blipFill>
        <p:spPr>
          <a:xfrm>
            <a:off x="-282027" y="6153279"/>
            <a:ext cx="12756053" cy="755521"/>
          </a:xfrm>
          <a:prstGeom prst="rect">
            <a:avLst/>
          </a:prstGeom>
        </p:spPr>
      </p:pic>
      <p:pic>
        <p:nvPicPr>
          <p:cNvPr id="5" name="Picture 4" descr="A black background with white text&#10;&#10;AI-generated content may be incorrect.">
            <a:extLst>
              <a:ext uri="{FF2B5EF4-FFF2-40B4-BE49-F238E27FC236}">
                <a16:creationId xmlns:a16="http://schemas.microsoft.com/office/drawing/2014/main" id="{3068F30C-E061-EB3B-97E8-8FEEED98F99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18887" y="6324470"/>
            <a:ext cx="1987996" cy="439822"/>
          </a:xfrm>
          <a:prstGeom prst="rect">
            <a:avLst/>
          </a:prstGeom>
        </p:spPr>
      </p:pic>
      <p:pic>
        <p:nvPicPr>
          <p:cNvPr id="6" name="Graphic 5">
            <a:extLst>
              <a:ext uri="{FF2B5EF4-FFF2-40B4-BE49-F238E27FC236}">
                <a16:creationId xmlns:a16="http://schemas.microsoft.com/office/drawing/2014/main" id="{9554B9C9-3F33-A7D8-67C8-D512BFB3A2D3}"/>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7197006" y="6283781"/>
            <a:ext cx="1659609" cy="521200"/>
          </a:xfrm>
          <a:prstGeom prst="rect">
            <a:avLst/>
          </a:prstGeom>
        </p:spPr>
      </p:pic>
      <p:pic>
        <p:nvPicPr>
          <p:cNvPr id="7" name="Picture 6" descr="A black and white logo&#10;&#10;AI-generated content may be incorrect.">
            <a:extLst>
              <a:ext uri="{FF2B5EF4-FFF2-40B4-BE49-F238E27FC236}">
                <a16:creationId xmlns:a16="http://schemas.microsoft.com/office/drawing/2014/main" id="{BAE6D57E-C043-1A25-C834-3350503AB0D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046738" y="6318071"/>
            <a:ext cx="1659609" cy="452621"/>
          </a:xfrm>
          <a:prstGeom prst="rect">
            <a:avLst/>
          </a:prstGeom>
        </p:spPr>
      </p:pic>
      <p:pic>
        <p:nvPicPr>
          <p:cNvPr id="8" name="Picture 7" descr="A black and white logo&#10;&#10;AI-generated content may be incorrect.">
            <a:extLst>
              <a:ext uri="{FF2B5EF4-FFF2-40B4-BE49-F238E27FC236}">
                <a16:creationId xmlns:a16="http://schemas.microsoft.com/office/drawing/2014/main" id="{5802A043-E6D3-7B19-6710-763A0513AA9B}"/>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8592" y="6079663"/>
            <a:ext cx="2740173" cy="755521"/>
          </a:xfrm>
          <a:prstGeom prst="rect">
            <a:avLst/>
          </a:prstGeom>
        </p:spPr>
      </p:pic>
      <p:sp>
        <p:nvSpPr>
          <p:cNvPr id="9" name="Rectangle 8">
            <a:extLst>
              <a:ext uri="{FF2B5EF4-FFF2-40B4-BE49-F238E27FC236}">
                <a16:creationId xmlns:a16="http://schemas.microsoft.com/office/drawing/2014/main" id="{730945E3-949B-390A-5DF0-B73F63AE3445}"/>
              </a:ext>
            </a:extLst>
          </p:cNvPr>
          <p:cNvSpPr/>
          <p:nvPr/>
        </p:nvSpPr>
        <p:spPr>
          <a:xfrm>
            <a:off x="3486006" y="1538829"/>
            <a:ext cx="5041753" cy="2997077"/>
          </a:xfrm>
          <a:prstGeom prst="rect">
            <a:avLst/>
          </a:prstGeom>
          <a:solidFill>
            <a:srgbClr val="8E2B2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a:extLst>
              <a:ext uri="{FF2B5EF4-FFF2-40B4-BE49-F238E27FC236}">
                <a16:creationId xmlns:a16="http://schemas.microsoft.com/office/drawing/2014/main" id="{8AF17360-C2A9-E03A-E41F-412909B2F57E}"/>
              </a:ext>
            </a:extLst>
          </p:cNvPr>
          <p:cNvSpPr txBox="1"/>
          <p:nvPr/>
        </p:nvSpPr>
        <p:spPr>
          <a:xfrm>
            <a:off x="237862" y="191533"/>
            <a:ext cx="2671593" cy="1077218"/>
          </a:xfrm>
          <a:prstGeom prst="rect">
            <a:avLst/>
          </a:prstGeom>
          <a:noFill/>
        </p:spPr>
        <p:txBody>
          <a:bodyPr wrap="square" lIns="91440" tIns="45720" rIns="91440" bIns="45720" rtlCol="0" anchor="t">
            <a:spAutoFit/>
          </a:bodyPr>
          <a:lstStyle/>
          <a:p>
            <a:pPr algn="ctr"/>
            <a:r>
              <a:rPr lang="en-GB" sz="1600">
                <a:solidFill>
                  <a:srgbClr val="002060"/>
                </a:solidFill>
                <a:latin typeface="Calibri"/>
                <a:ea typeface="Calibri"/>
                <a:cs typeface="Calibri"/>
              </a:rPr>
              <a:t>Can you make links between what the source says and </a:t>
            </a:r>
            <a:r>
              <a:rPr lang="en-GB" sz="1600" i="1">
                <a:solidFill>
                  <a:srgbClr val="002060"/>
                </a:solidFill>
                <a:latin typeface="Calibri"/>
                <a:ea typeface="Calibri"/>
                <a:cs typeface="Calibri"/>
              </a:rPr>
              <a:t>precise</a:t>
            </a:r>
            <a:r>
              <a:rPr lang="en-GB" sz="1600">
                <a:solidFill>
                  <a:srgbClr val="002060"/>
                </a:solidFill>
                <a:latin typeface="Calibri"/>
                <a:ea typeface="Calibri"/>
                <a:cs typeface="Calibri"/>
              </a:rPr>
              <a:t> pieces of background knowledge?</a:t>
            </a:r>
            <a:endParaRPr lang="en-US"/>
          </a:p>
        </p:txBody>
      </p:sp>
      <p:sp>
        <p:nvSpPr>
          <p:cNvPr id="11" name="TextBox 10">
            <a:extLst>
              <a:ext uri="{FF2B5EF4-FFF2-40B4-BE49-F238E27FC236}">
                <a16:creationId xmlns:a16="http://schemas.microsoft.com/office/drawing/2014/main" id="{486D71D3-3217-2F0F-C7D5-E3D0B31BB8E0}"/>
              </a:ext>
            </a:extLst>
          </p:cNvPr>
          <p:cNvSpPr txBox="1"/>
          <p:nvPr/>
        </p:nvSpPr>
        <p:spPr>
          <a:xfrm>
            <a:off x="273835" y="5052205"/>
            <a:ext cx="2653918" cy="830997"/>
          </a:xfrm>
          <a:prstGeom prst="rect">
            <a:avLst/>
          </a:prstGeom>
          <a:noFill/>
        </p:spPr>
        <p:txBody>
          <a:bodyPr wrap="square" lIns="91440" tIns="45720" rIns="91440" bIns="45720" rtlCol="0" anchor="t">
            <a:spAutoFit/>
          </a:bodyPr>
          <a:lstStyle/>
          <a:p>
            <a:pPr algn="ctr"/>
            <a:r>
              <a:rPr lang="en-GB" sz="1600">
                <a:solidFill>
                  <a:schemeClr val="accent4"/>
                </a:solidFill>
                <a:latin typeface="Calibri"/>
                <a:ea typeface="Calibri"/>
                <a:cs typeface="Calibri"/>
              </a:rPr>
              <a:t>What is the author trying to achieve by creating this source?</a:t>
            </a:r>
            <a:endParaRPr lang="en-US"/>
          </a:p>
        </p:txBody>
      </p:sp>
      <p:sp>
        <p:nvSpPr>
          <p:cNvPr id="12" name="TextBox 11">
            <a:extLst>
              <a:ext uri="{FF2B5EF4-FFF2-40B4-BE49-F238E27FC236}">
                <a16:creationId xmlns:a16="http://schemas.microsoft.com/office/drawing/2014/main" id="{A43EC5EA-67DB-B758-DA98-B0C3178E6B2A}"/>
              </a:ext>
            </a:extLst>
          </p:cNvPr>
          <p:cNvSpPr txBox="1"/>
          <p:nvPr/>
        </p:nvSpPr>
        <p:spPr>
          <a:xfrm>
            <a:off x="5918044" y="191533"/>
            <a:ext cx="2904565" cy="830997"/>
          </a:xfrm>
          <a:prstGeom prst="rect">
            <a:avLst/>
          </a:prstGeom>
          <a:noFill/>
        </p:spPr>
        <p:txBody>
          <a:bodyPr wrap="square" lIns="91440" tIns="45720" rIns="91440" bIns="45720" rtlCol="0" anchor="t">
            <a:spAutoFit/>
          </a:bodyPr>
          <a:lstStyle/>
          <a:p>
            <a:pPr algn="ctr"/>
            <a:r>
              <a:rPr lang="en-GB" sz="1600">
                <a:solidFill>
                  <a:srgbClr val="8E2B25"/>
                </a:solidFill>
                <a:latin typeface="Calibri"/>
                <a:ea typeface="Calibri"/>
                <a:cs typeface="Calibri"/>
              </a:rPr>
              <a:t>How does the creator </a:t>
            </a:r>
            <a:r>
              <a:rPr lang="en-GB" sz="1600" i="1">
                <a:solidFill>
                  <a:srgbClr val="8E2B25"/>
                </a:solidFill>
                <a:latin typeface="Calibri"/>
                <a:ea typeface="Calibri"/>
                <a:cs typeface="Calibri"/>
              </a:rPr>
              <a:t>want</a:t>
            </a:r>
            <a:r>
              <a:rPr lang="en-GB" sz="1600">
                <a:solidFill>
                  <a:srgbClr val="8E2B25"/>
                </a:solidFill>
                <a:latin typeface="Calibri"/>
                <a:ea typeface="Calibri"/>
                <a:cs typeface="Calibri"/>
              </a:rPr>
              <a:t> the audience to react and how are they </a:t>
            </a:r>
            <a:r>
              <a:rPr lang="en-GB" sz="1600" i="1">
                <a:solidFill>
                  <a:srgbClr val="8E2B25"/>
                </a:solidFill>
                <a:latin typeface="Calibri"/>
                <a:ea typeface="Calibri"/>
                <a:cs typeface="Calibri"/>
              </a:rPr>
              <a:t>likely</a:t>
            </a:r>
            <a:r>
              <a:rPr lang="en-GB" sz="1600">
                <a:solidFill>
                  <a:srgbClr val="8E2B25"/>
                </a:solidFill>
                <a:latin typeface="Calibri"/>
                <a:ea typeface="Calibri"/>
                <a:cs typeface="Calibri"/>
              </a:rPr>
              <a:t> to react?</a:t>
            </a:r>
            <a:endParaRPr lang="en-US"/>
          </a:p>
        </p:txBody>
      </p:sp>
      <p:sp>
        <p:nvSpPr>
          <p:cNvPr id="13" name="TextBox 12">
            <a:extLst>
              <a:ext uri="{FF2B5EF4-FFF2-40B4-BE49-F238E27FC236}">
                <a16:creationId xmlns:a16="http://schemas.microsoft.com/office/drawing/2014/main" id="{C015BA11-9769-1FA0-DA5A-A633E54CF6D4}"/>
              </a:ext>
            </a:extLst>
          </p:cNvPr>
          <p:cNvSpPr txBox="1"/>
          <p:nvPr/>
        </p:nvSpPr>
        <p:spPr>
          <a:xfrm>
            <a:off x="8874622" y="191533"/>
            <a:ext cx="2810026" cy="830997"/>
          </a:xfrm>
          <a:prstGeom prst="rect">
            <a:avLst/>
          </a:prstGeom>
          <a:noFill/>
        </p:spPr>
        <p:txBody>
          <a:bodyPr wrap="square" lIns="91440" tIns="45720" rIns="91440" bIns="45720" rtlCol="0" anchor="t">
            <a:spAutoFit/>
          </a:bodyPr>
          <a:lstStyle/>
          <a:p>
            <a:pPr algn="ctr"/>
            <a:r>
              <a:rPr lang="en-GB" sz="1600">
                <a:solidFill>
                  <a:schemeClr val="accent4"/>
                </a:solidFill>
                <a:latin typeface="Calibri"/>
                <a:ea typeface="Calibri"/>
                <a:cs typeface="Calibri"/>
              </a:rPr>
              <a:t>What is the date of the source? How does this impact what the source says?</a:t>
            </a:r>
            <a:endParaRPr lang="en-US"/>
          </a:p>
        </p:txBody>
      </p:sp>
      <p:sp>
        <p:nvSpPr>
          <p:cNvPr id="14" name="TextBox 13">
            <a:extLst>
              <a:ext uri="{FF2B5EF4-FFF2-40B4-BE49-F238E27FC236}">
                <a16:creationId xmlns:a16="http://schemas.microsoft.com/office/drawing/2014/main" id="{D65CA984-87D1-B201-450A-36E0F4ACCA71}"/>
              </a:ext>
            </a:extLst>
          </p:cNvPr>
          <p:cNvSpPr txBox="1"/>
          <p:nvPr/>
        </p:nvSpPr>
        <p:spPr>
          <a:xfrm>
            <a:off x="8856615" y="2876934"/>
            <a:ext cx="3109578" cy="1077218"/>
          </a:xfrm>
          <a:prstGeom prst="rect">
            <a:avLst/>
          </a:prstGeom>
          <a:noFill/>
        </p:spPr>
        <p:txBody>
          <a:bodyPr wrap="square" lIns="91440" tIns="45720" rIns="91440" bIns="45720" rtlCol="0" anchor="t">
            <a:spAutoFit/>
          </a:bodyPr>
          <a:lstStyle/>
          <a:p>
            <a:pPr algn="ctr"/>
            <a:r>
              <a:rPr lang="en-GB" sz="1600" dirty="0">
                <a:solidFill>
                  <a:schemeClr val="accent4"/>
                </a:solidFill>
                <a:latin typeface="Calibri"/>
                <a:ea typeface="Calibri"/>
                <a:cs typeface="Calibri"/>
              </a:rPr>
              <a:t>What is the creator’s attitude towards the reigning monarch? How is this demonstrated in the source?</a:t>
            </a:r>
            <a:endParaRPr lang="en-US">
              <a:solidFill>
                <a:schemeClr val="accent4"/>
              </a:solidFill>
            </a:endParaRPr>
          </a:p>
        </p:txBody>
      </p:sp>
      <p:sp>
        <p:nvSpPr>
          <p:cNvPr id="15" name="TextBox 14">
            <a:extLst>
              <a:ext uri="{FF2B5EF4-FFF2-40B4-BE49-F238E27FC236}">
                <a16:creationId xmlns:a16="http://schemas.microsoft.com/office/drawing/2014/main" id="{DE6AB890-7166-69D8-360A-C861E24C90BD}"/>
              </a:ext>
            </a:extLst>
          </p:cNvPr>
          <p:cNvSpPr txBox="1"/>
          <p:nvPr/>
        </p:nvSpPr>
        <p:spPr>
          <a:xfrm>
            <a:off x="273835" y="2876934"/>
            <a:ext cx="3085252" cy="1077218"/>
          </a:xfrm>
          <a:prstGeom prst="rect">
            <a:avLst/>
          </a:prstGeom>
          <a:noFill/>
        </p:spPr>
        <p:txBody>
          <a:bodyPr wrap="square" lIns="91440" tIns="45720" rIns="91440" bIns="45720" rtlCol="0" anchor="t">
            <a:spAutoFit/>
          </a:bodyPr>
          <a:lstStyle/>
          <a:p>
            <a:pPr algn="ctr"/>
            <a:r>
              <a:rPr lang="en-GB" sz="1600" dirty="0">
                <a:solidFill>
                  <a:srgbClr val="8E2B25"/>
                </a:solidFill>
                <a:latin typeface="Calibri"/>
                <a:ea typeface="Calibri"/>
                <a:cs typeface="Calibri"/>
              </a:rPr>
              <a:t>Who paid for/wanted this source to be created (who commissioned it)? Why? How does that impact the content of the source?</a:t>
            </a:r>
            <a:endParaRPr lang="en-US"/>
          </a:p>
        </p:txBody>
      </p:sp>
      <p:sp>
        <p:nvSpPr>
          <p:cNvPr id="16" name="TextBox 15">
            <a:extLst>
              <a:ext uri="{FF2B5EF4-FFF2-40B4-BE49-F238E27FC236}">
                <a16:creationId xmlns:a16="http://schemas.microsoft.com/office/drawing/2014/main" id="{D3F1888D-64E0-9AA4-0EC8-A9C11559D353}"/>
              </a:ext>
            </a:extLst>
          </p:cNvPr>
          <p:cNvSpPr txBox="1"/>
          <p:nvPr/>
        </p:nvSpPr>
        <p:spPr>
          <a:xfrm>
            <a:off x="273835" y="1411123"/>
            <a:ext cx="2864456" cy="1323439"/>
          </a:xfrm>
          <a:prstGeom prst="rect">
            <a:avLst/>
          </a:prstGeom>
          <a:noFill/>
        </p:spPr>
        <p:txBody>
          <a:bodyPr wrap="square" lIns="91440" tIns="45720" rIns="91440" bIns="45720" rtlCol="0" anchor="t">
            <a:spAutoFit/>
          </a:bodyPr>
          <a:lstStyle/>
          <a:p>
            <a:pPr algn="ctr"/>
            <a:r>
              <a:rPr lang="en-GB" sz="1600" dirty="0">
                <a:solidFill>
                  <a:schemeClr val="accent4"/>
                </a:solidFill>
                <a:latin typeface="Calibri"/>
                <a:ea typeface="Calibri"/>
                <a:cs typeface="Calibri"/>
              </a:rPr>
              <a:t>Is the author a single person or a group (e.g. Parliament, the Privy Council)? If a group, who were the leading figures in that </a:t>
            </a:r>
            <a:r>
              <a:rPr lang="en-GB" sz="1600">
                <a:solidFill>
                  <a:schemeClr val="accent4"/>
                </a:solidFill>
                <a:latin typeface="Calibri"/>
                <a:ea typeface="Calibri"/>
                <a:cs typeface="Calibri"/>
              </a:rPr>
              <a:t>group at that date?</a:t>
            </a:r>
            <a:endParaRPr lang="en-US"/>
          </a:p>
        </p:txBody>
      </p:sp>
      <p:sp>
        <p:nvSpPr>
          <p:cNvPr id="17" name="TextBox 16">
            <a:extLst>
              <a:ext uri="{FF2B5EF4-FFF2-40B4-BE49-F238E27FC236}">
                <a16:creationId xmlns:a16="http://schemas.microsoft.com/office/drawing/2014/main" id="{5EDB64FB-D096-13E8-DEE1-51E884EBE0FE}"/>
              </a:ext>
            </a:extLst>
          </p:cNvPr>
          <p:cNvSpPr txBox="1"/>
          <p:nvPr/>
        </p:nvSpPr>
        <p:spPr>
          <a:xfrm>
            <a:off x="3155767" y="5052205"/>
            <a:ext cx="2653918" cy="584775"/>
          </a:xfrm>
          <a:prstGeom prst="rect">
            <a:avLst/>
          </a:prstGeom>
          <a:noFill/>
        </p:spPr>
        <p:txBody>
          <a:bodyPr wrap="square" lIns="91440" tIns="45720" rIns="91440" bIns="45720" rtlCol="0" anchor="t">
            <a:spAutoFit/>
          </a:bodyPr>
          <a:lstStyle/>
          <a:p>
            <a:pPr algn="ctr"/>
            <a:r>
              <a:rPr lang="en-GB" sz="1600" dirty="0">
                <a:solidFill>
                  <a:srgbClr val="8E2B25"/>
                </a:solidFill>
                <a:latin typeface="Calibri"/>
                <a:ea typeface="Calibri"/>
                <a:cs typeface="Calibri"/>
              </a:rPr>
              <a:t>Is the source typical for the </a:t>
            </a:r>
            <a:r>
              <a:rPr lang="en-GB" sz="1600">
                <a:solidFill>
                  <a:srgbClr val="8E2B25"/>
                </a:solidFill>
                <a:latin typeface="Calibri"/>
                <a:ea typeface="Calibri"/>
                <a:cs typeface="Calibri"/>
              </a:rPr>
              <a:t>time or unusual? Why?</a:t>
            </a:r>
            <a:endParaRPr lang="en-US"/>
          </a:p>
        </p:txBody>
      </p:sp>
      <p:sp>
        <p:nvSpPr>
          <p:cNvPr id="18" name="TextBox 17">
            <a:extLst>
              <a:ext uri="{FF2B5EF4-FFF2-40B4-BE49-F238E27FC236}">
                <a16:creationId xmlns:a16="http://schemas.microsoft.com/office/drawing/2014/main" id="{4AD2028C-28E8-A6BC-A189-03817DD9E9C7}"/>
              </a:ext>
            </a:extLst>
          </p:cNvPr>
          <p:cNvSpPr txBox="1"/>
          <p:nvPr/>
        </p:nvSpPr>
        <p:spPr>
          <a:xfrm>
            <a:off x="2961467" y="191533"/>
            <a:ext cx="2904565" cy="830997"/>
          </a:xfrm>
          <a:prstGeom prst="rect">
            <a:avLst/>
          </a:prstGeom>
          <a:noFill/>
        </p:spPr>
        <p:txBody>
          <a:bodyPr wrap="square" lIns="91440" tIns="45720" rIns="91440" bIns="45720" rtlCol="0" anchor="t">
            <a:spAutoFit/>
          </a:bodyPr>
          <a:lstStyle/>
          <a:p>
            <a:pPr algn="ctr"/>
            <a:r>
              <a:rPr lang="en-GB" sz="1600">
                <a:solidFill>
                  <a:schemeClr val="accent4"/>
                </a:solidFill>
                <a:latin typeface="Calibri"/>
                <a:ea typeface="Calibri"/>
                <a:cs typeface="Calibri"/>
              </a:rPr>
              <a:t>What are the creator’s religious and political viewpoints? Do these influence the source?</a:t>
            </a:r>
            <a:endParaRPr lang="en-US"/>
          </a:p>
        </p:txBody>
      </p:sp>
      <p:sp>
        <p:nvSpPr>
          <p:cNvPr id="19" name="TextBox 18">
            <a:extLst>
              <a:ext uri="{FF2B5EF4-FFF2-40B4-BE49-F238E27FC236}">
                <a16:creationId xmlns:a16="http://schemas.microsoft.com/office/drawing/2014/main" id="{BC6BFA77-B55E-7D65-B5B7-3BB24E6F0EFB}"/>
              </a:ext>
            </a:extLst>
          </p:cNvPr>
          <p:cNvSpPr txBox="1"/>
          <p:nvPr/>
        </p:nvSpPr>
        <p:spPr>
          <a:xfrm>
            <a:off x="8846034" y="1411123"/>
            <a:ext cx="2970265" cy="1077218"/>
          </a:xfrm>
          <a:prstGeom prst="rect">
            <a:avLst/>
          </a:prstGeom>
          <a:noFill/>
        </p:spPr>
        <p:txBody>
          <a:bodyPr wrap="square" lIns="91440" tIns="45720" rIns="91440" bIns="45720" rtlCol="0" anchor="t">
            <a:spAutoFit/>
          </a:bodyPr>
          <a:lstStyle/>
          <a:p>
            <a:pPr algn="ctr"/>
            <a:r>
              <a:rPr lang="en-GB" sz="1600">
                <a:solidFill>
                  <a:srgbClr val="002060"/>
                </a:solidFill>
                <a:latin typeface="Calibri"/>
                <a:ea typeface="Calibri"/>
                <a:cs typeface="Calibri"/>
              </a:rPr>
              <a:t>What evidence is the creator basing their source on (e.g. eyewitness accounts, rumour, financial information)?</a:t>
            </a:r>
            <a:endParaRPr lang="en-US"/>
          </a:p>
        </p:txBody>
      </p:sp>
      <p:sp>
        <p:nvSpPr>
          <p:cNvPr id="20" name="TextBox 19">
            <a:extLst>
              <a:ext uri="{FF2B5EF4-FFF2-40B4-BE49-F238E27FC236}">
                <a16:creationId xmlns:a16="http://schemas.microsoft.com/office/drawing/2014/main" id="{78A220C3-15BB-8CE6-B3F0-BF53123F41C4}"/>
              </a:ext>
            </a:extLst>
          </p:cNvPr>
          <p:cNvSpPr txBox="1"/>
          <p:nvPr/>
        </p:nvSpPr>
        <p:spPr>
          <a:xfrm>
            <a:off x="6037699" y="5052205"/>
            <a:ext cx="2590903" cy="584775"/>
          </a:xfrm>
          <a:prstGeom prst="rect">
            <a:avLst/>
          </a:prstGeom>
          <a:noFill/>
        </p:spPr>
        <p:txBody>
          <a:bodyPr wrap="square" lIns="91440" tIns="45720" rIns="91440" bIns="45720" rtlCol="0" anchor="t">
            <a:spAutoFit/>
          </a:bodyPr>
          <a:lstStyle/>
          <a:p>
            <a:pPr algn="ctr"/>
            <a:r>
              <a:rPr lang="en-GB" sz="1600">
                <a:solidFill>
                  <a:srgbClr val="002060"/>
                </a:solidFill>
                <a:latin typeface="Calibri"/>
                <a:ea typeface="Calibri"/>
                <a:cs typeface="Calibri"/>
              </a:rPr>
              <a:t>What type of source is this? Will this affect the content?</a:t>
            </a:r>
            <a:endParaRPr lang="en-US"/>
          </a:p>
        </p:txBody>
      </p:sp>
      <p:sp>
        <p:nvSpPr>
          <p:cNvPr id="21" name="TextBox 20">
            <a:extLst>
              <a:ext uri="{FF2B5EF4-FFF2-40B4-BE49-F238E27FC236}">
                <a16:creationId xmlns:a16="http://schemas.microsoft.com/office/drawing/2014/main" id="{93747D6C-0F3D-00F5-6D44-8A3C2E301F46}"/>
              </a:ext>
            </a:extLst>
          </p:cNvPr>
          <p:cNvSpPr txBox="1"/>
          <p:nvPr/>
        </p:nvSpPr>
        <p:spPr>
          <a:xfrm>
            <a:off x="8856615" y="5052205"/>
            <a:ext cx="2590903" cy="584775"/>
          </a:xfrm>
          <a:prstGeom prst="rect">
            <a:avLst/>
          </a:prstGeom>
          <a:noFill/>
        </p:spPr>
        <p:txBody>
          <a:bodyPr wrap="square" lIns="91440" tIns="45720" rIns="91440" bIns="45720" rtlCol="0" anchor="t">
            <a:spAutoFit/>
          </a:bodyPr>
          <a:lstStyle/>
          <a:p>
            <a:pPr algn="ctr"/>
            <a:r>
              <a:rPr lang="en-GB" sz="1600">
                <a:solidFill>
                  <a:schemeClr val="accent4"/>
                </a:solidFill>
                <a:latin typeface="Calibri"/>
                <a:ea typeface="Calibri"/>
                <a:cs typeface="Calibri"/>
              </a:rPr>
              <a:t>What does the source reveal about the period?</a:t>
            </a:r>
            <a:endParaRPr lang="en-US"/>
          </a:p>
        </p:txBody>
      </p:sp>
      <p:sp>
        <p:nvSpPr>
          <p:cNvPr id="22" name="TextBox 21">
            <a:extLst>
              <a:ext uri="{FF2B5EF4-FFF2-40B4-BE49-F238E27FC236}">
                <a16:creationId xmlns:a16="http://schemas.microsoft.com/office/drawing/2014/main" id="{96BF31AA-B1CA-F65A-8938-027B3540F007}"/>
              </a:ext>
            </a:extLst>
          </p:cNvPr>
          <p:cNvSpPr txBox="1"/>
          <p:nvPr/>
        </p:nvSpPr>
        <p:spPr>
          <a:xfrm>
            <a:off x="8874621" y="4095832"/>
            <a:ext cx="3043543"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600" dirty="0">
                <a:solidFill>
                  <a:srgbClr val="8E2B25"/>
                </a:solidFill>
                <a:latin typeface="Calibri"/>
                <a:ea typeface="Calibri"/>
                <a:cs typeface="Calibri"/>
              </a:rPr>
              <a:t>How wide was the audience likely to have been (e.g. was it printed, only for certain groups, etc.)?</a:t>
            </a:r>
            <a:endParaRPr lang="en-US" sz="1600">
              <a:solidFill>
                <a:srgbClr val="8E2B25"/>
              </a:solidFill>
              <a:latin typeface="Calibri"/>
              <a:ea typeface="Calibri"/>
              <a:cs typeface="Calibri"/>
            </a:endParaRPr>
          </a:p>
        </p:txBody>
      </p:sp>
      <p:sp>
        <p:nvSpPr>
          <p:cNvPr id="23" name="TextBox 22">
            <a:extLst>
              <a:ext uri="{FF2B5EF4-FFF2-40B4-BE49-F238E27FC236}">
                <a16:creationId xmlns:a16="http://schemas.microsoft.com/office/drawing/2014/main" id="{7713E7F1-CEB9-3609-0C3E-51F2029CFCDB}"/>
              </a:ext>
            </a:extLst>
          </p:cNvPr>
          <p:cNvSpPr txBox="1"/>
          <p:nvPr/>
        </p:nvSpPr>
        <p:spPr>
          <a:xfrm>
            <a:off x="273835" y="4096524"/>
            <a:ext cx="2774259"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600">
                <a:solidFill>
                  <a:srgbClr val="002060"/>
                </a:solidFill>
                <a:latin typeface="Calibri"/>
                <a:ea typeface="Calibri"/>
                <a:cs typeface="Calibri"/>
              </a:rPr>
              <a:t>Does this source shed light on information provided by another source you are using?</a:t>
            </a:r>
            <a:r>
              <a:rPr lang="en-US" sz="1600" dirty="0">
                <a:solidFill>
                  <a:srgbClr val="002060"/>
                </a:solidFill>
                <a:latin typeface="Source Sans Pro"/>
                <a:ea typeface="Source Sans Pro"/>
              </a:rPr>
              <a:t> </a:t>
            </a:r>
            <a:endParaRPr lang="en-US" dirty="0"/>
          </a:p>
        </p:txBody>
      </p:sp>
    </p:spTree>
    <p:extLst>
      <p:ext uri="{BB962C8B-B14F-4D97-AF65-F5344CB8AC3E}">
        <p14:creationId xmlns:p14="http://schemas.microsoft.com/office/powerpoint/2010/main" val="30663045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455086D52F6E441A5D25CF885D759FD" ma:contentTypeVersion="7" ma:contentTypeDescription="Create a new document." ma:contentTypeScope="" ma:versionID="8e7ce2db266f322b91f9f2874434c258">
  <xsd:schema xmlns:xsd="http://www.w3.org/2001/XMLSchema" xmlns:xs="http://www.w3.org/2001/XMLSchema" xmlns:p="http://schemas.microsoft.com/office/2006/metadata/properties" xmlns:ns2="27993971-89fa-4df1-85b8-1177ce3ac0a5" targetNamespace="http://schemas.microsoft.com/office/2006/metadata/properties" ma:root="true" ma:fieldsID="68054b8027b5389ed347a1754991ff68" ns2:_="">
    <xsd:import namespace="27993971-89fa-4df1-85b8-1177ce3ac0a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993971-89fa-4df1-85b8-1177ce3ac0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C8326AF-B08D-4384-9B20-E6704FCFAAB5}">
  <ds:schemaRefs>
    <ds:schemaRef ds:uri="http://purl.org/dc/dcmitype/"/>
    <ds:schemaRef ds:uri="http://schemas.microsoft.com/office/infopath/2007/PartnerControls"/>
    <ds:schemaRef ds:uri="http://www.w3.org/XML/1998/namespace"/>
    <ds:schemaRef ds:uri="http://schemas.microsoft.com/office/2006/documentManagement/types"/>
    <ds:schemaRef ds:uri="27993971-89fa-4df1-85b8-1177ce3ac0a5"/>
    <ds:schemaRef ds:uri="http://purl.org/dc/elements/1.1/"/>
    <ds:schemaRef ds:uri="http://schemas.openxmlformats.org/package/2006/metadata/core-properties"/>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CB8D3DD1-0197-48E5-8600-47523302668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7993971-89fa-4df1-85b8-1177ce3ac0a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E11CA12-7F31-4BD7-B527-7C964D19353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TotalTime>
  <Words>382</Words>
  <Application>Microsoft Office PowerPoint</Application>
  <PresentationFormat>Widescreen</PresentationFormat>
  <Paragraphs>16</Paragraphs>
  <Slides>2</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Aptos</vt:lpstr>
      <vt:lpstr>Aptos Display</vt:lpstr>
      <vt:lpstr>Arial</vt:lpstr>
      <vt:lpstr>Calibri</vt:lpstr>
      <vt:lpstr>DM Serif Display</vt:lpstr>
      <vt:lpstr>Source Sans Pro</vt:lpstr>
      <vt:lpstr>Office Theme</vt:lpstr>
      <vt:lpstr>Note to teachers: The next slide is designed as a ‘source frame’, to guide A-level students in how to tackle primary sources, especially examination-style ‘gobbets’. The frame should be printed on A3 paper and the box cut out (students can do this). The hole is then placed over the source and the questions appear around it to guide them. I recommend that this frame is used frequently with students, so that asking this type of question becomes second nature to them.   This frame is designed particularly for Tudor sources, but it would be easy to adapt to other topics. I hope that you find it useful.  H. Carrel</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Carrel, H</dc:creator>
  <cp:lastModifiedBy>Maheema Chanrai</cp:lastModifiedBy>
  <cp:revision>63</cp:revision>
  <dcterms:created xsi:type="dcterms:W3CDTF">2025-05-09T16:02:16Z</dcterms:created>
  <dcterms:modified xsi:type="dcterms:W3CDTF">2026-04-24T08:08:05Z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0x010100B455086D52F6E441A5D25CF885D759FD</vt:lpwstr>
  </property>
  <property fmtid="{D5CDD505-2E9C-101B-9397-08002B2CF9AE}" pid="3" name="_MarkAsFinal">
    <vt:bool>true</vt:bool>
  </property>
</Properties>
</file>