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2"/>
  </p:notesMasterIdLst>
  <p:sldIdLst>
    <p:sldId id="290" r:id="rId5"/>
    <p:sldId id="274" r:id="rId6"/>
    <p:sldId id="289" r:id="rId7"/>
    <p:sldId id="293" r:id="rId8"/>
    <p:sldId id="288" r:id="rId9"/>
    <p:sldId id="295" r:id="rId10"/>
    <p:sldId id="300"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C76BDAD-6292-1120-9E04-4C5523E59597}" name="vicki@fool-proofs.co.uk" initials="vi" userId="S::urn:spo:guest#vicki@fool-proofs.co.uk::"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C7AFBA0-219F-4A9A-ADD5-CD6E8BE04515}" v="5" dt="2026-04-28T16:46:30.79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7493" autoAdjust="0"/>
  </p:normalViewPr>
  <p:slideViewPr>
    <p:cSldViewPr snapToGrid="0">
      <p:cViewPr varScale="1">
        <p:scale>
          <a:sx n="49" d="100"/>
          <a:sy n="49" d="100"/>
        </p:scale>
        <p:origin x="1312"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18"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notesMaster" Target="notesMasters/notesMaster1.xml"/><Relationship Id="rId17"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slide" Target="slides/slide6.xml"/><Relationship Id="rId19"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heema Chanrai" userId="a2cf1078-9c61-4f32-bf42-689b03e14545" providerId="ADAL" clId="{A5025254-6911-4056-8490-9651E690F8C5}"/>
    <pc:docChg chg="undo custSel modSld">
      <pc:chgData name="Maheema Chanrai" userId="a2cf1078-9c61-4f32-bf42-689b03e14545" providerId="ADAL" clId="{A5025254-6911-4056-8490-9651E690F8C5}" dt="2026-04-28T16:46:30.558" v="35" actId="20577"/>
      <pc:docMkLst>
        <pc:docMk/>
      </pc:docMkLst>
      <pc:sldChg chg="modNotesTx">
        <pc:chgData name="Maheema Chanrai" userId="a2cf1078-9c61-4f32-bf42-689b03e14545" providerId="ADAL" clId="{A5025254-6911-4056-8490-9651E690F8C5}" dt="2026-04-28T16:46:30.558" v="35" actId="20577"/>
        <pc:sldMkLst>
          <pc:docMk/>
          <pc:sldMk cId="820647528" sldId="293"/>
        </pc:sldMkLst>
      </pc:sldChg>
      <pc:sldChg chg="modNotesTx">
        <pc:chgData name="Maheema Chanrai" userId="a2cf1078-9c61-4f32-bf42-689b03e14545" providerId="ADAL" clId="{A5025254-6911-4056-8490-9651E690F8C5}" dt="2026-04-28T16:46:20.256" v="33" actId="20577"/>
        <pc:sldMkLst>
          <pc:docMk/>
          <pc:sldMk cId="209585591" sldId="295"/>
        </pc:sldMkLst>
      </pc:sldChg>
      <pc:sldChg chg="modNotesTx">
        <pc:chgData name="Maheema Chanrai" userId="a2cf1078-9c61-4f32-bf42-689b03e14545" providerId="ADAL" clId="{A5025254-6911-4056-8490-9651E690F8C5}" dt="2026-04-28T16:46:24.668" v="34" actId="20577"/>
        <pc:sldMkLst>
          <pc:docMk/>
          <pc:sldMk cId="3958210581" sldId="300"/>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5A0FEDC-7743-7D44-9BD4-D6B8BE99CD89}" type="datetimeFigureOut">
              <a:rPr lang="en-US" smtClean="0"/>
              <a:t>4/28/2026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7DA38DE-2EEC-3442-891A-52AF4A739794}" type="slidenum">
              <a:rPr lang="en-US" smtClean="0"/>
              <a:t>‹#›</a:t>
            </a:fld>
            <a:endParaRPr lang="en-US"/>
          </a:p>
        </p:txBody>
      </p:sp>
    </p:spTree>
    <p:extLst>
      <p:ext uri="{BB962C8B-B14F-4D97-AF65-F5344CB8AC3E}">
        <p14:creationId xmlns:p14="http://schemas.microsoft.com/office/powerpoint/2010/main" val="30372376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commons.wikimedia.org/wiki/File:Map_of_Redding_by_John_Speed,_1611.jpg"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collections.readingmuseum.org.uk/index.asp?page=record&amp;mwsquery=%20%7bcollection%7d=%7barchaeology%7d%20AND%20(%7bplace%7d=*%7bReading%20Abbey%7d)&amp;filename=REDMG&amp;hitsStart=28" TargetMode="External"/><Relationship Id="rId2" Type="http://schemas.openxmlformats.org/officeDocument/2006/relationships/slide" Target="../slides/slide4.xml"/><Relationship Id="rId1" Type="http://schemas.openxmlformats.org/officeDocument/2006/relationships/notesMaster" Target="../notesMasters/notesMaster1.xml"/><Relationship Id="rId4" Type="http://schemas.openxmlformats.org/officeDocument/2006/relationships/hyperlink" Target="https://collections.readingmuseum.org.uk/index.asp?page=record&amp;mwsquery=%7Btotopic%7D=%7BStory%20of%20Reading%20Gallery%7D&amp;filename=REDMG&amp;hitsStart=59" TargetMode="Externa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collections.readingmuseum.org.uk/index.asp?page=record&amp;mwsquery=%20%7bcollection%7d=%7barchaeology%7d%20AND%20(%7bplace%7d=*%7bReading%20Abbey%7d)&amp;filename=REDMG&amp;hitsStart=31" TargetMode="External"/><Relationship Id="rId2" Type="http://schemas.openxmlformats.org/officeDocument/2006/relationships/slide" Target="../slides/slide6.xml"/><Relationship Id="rId1" Type="http://schemas.openxmlformats.org/officeDocument/2006/relationships/notesMaster" Target="../notesMasters/notesMaster1.xml"/><Relationship Id="rId4" Type="http://schemas.openxmlformats.org/officeDocument/2006/relationships/hyperlink" Target="https://collections.readingmuseum.org.uk/index.asp?page=record&amp;mwsquery=(%7Bsearch%7D=*%7Babbey%7D)&amp;filename=REDMG&amp;hitsStart=158" TargetMode="Externa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www.readingmuseum.org.uk/blog/blood-and-bones-veneration-relics-reading-abbey"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dirty="0"/>
              <a:t>Image: </a:t>
            </a:r>
            <a:r>
              <a:rPr lang="en-US" dirty="0">
                <a:hlinkClick r:id="rId3"/>
              </a:rPr>
              <a:t>https://commons.wikimedia.org/wiki/File:Map_of_Redding_by_John_Speed,_1611.jpg</a:t>
            </a:r>
            <a:r>
              <a:rPr lang="en-US" dirty="0"/>
              <a:t> </a:t>
            </a:r>
          </a:p>
          <a:p>
            <a:endParaRPr lang="en-US"/>
          </a:p>
        </p:txBody>
      </p:sp>
      <p:sp>
        <p:nvSpPr>
          <p:cNvPr id="4" name="Slide Number Placeholder 3"/>
          <p:cNvSpPr>
            <a:spLocks noGrp="1"/>
          </p:cNvSpPr>
          <p:nvPr>
            <p:ph type="sldNum" sz="quarter" idx="5"/>
          </p:nvPr>
        </p:nvSpPr>
        <p:spPr/>
        <p:txBody>
          <a:bodyPr/>
          <a:lstStyle/>
          <a:p>
            <a:fld id="{72FB056F-F782-6B48-A9B7-B453844BA1CA}" type="slidenum">
              <a:rPr lang="en-US" smtClean="0"/>
              <a:t>2</a:t>
            </a:fld>
            <a:endParaRPr lang="en-US"/>
          </a:p>
        </p:txBody>
      </p:sp>
    </p:spTree>
    <p:extLst>
      <p:ext uri="{BB962C8B-B14F-4D97-AF65-F5344CB8AC3E}">
        <p14:creationId xmlns:p14="http://schemas.microsoft.com/office/powerpoint/2010/main" val="29250588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447355-8ECA-53EC-4EB6-EFD6AAF92A1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95DB94-1909-95DF-78F8-AB2A869A1CE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0AECD10-CB29-1EAA-2BDD-1CE17E6EC8C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Images:</a:t>
            </a:r>
            <a:r>
              <a:rPr lang="en-GB" sz="1200" kern="1200">
                <a:solidFill>
                  <a:schemeClr val="tx1"/>
                </a:solidFill>
                <a:effectLst/>
                <a:latin typeface="+mn-lt"/>
                <a:ea typeface="+mn-ea"/>
                <a:cs typeface="+mn-cs"/>
              </a:rPr>
              <a:t> Courtesy of Reading Museum (Reading Borough Council)</a:t>
            </a:r>
            <a:endParaRPr lang="en-GB" sz="1200" kern="100">
              <a:latin typeface="Aptos" panose="020B0004020202020204" pitchFamily="34" charset="0"/>
              <a:cs typeface="Times New Roman" panose="02020603050405020304" pitchFamily="18" charset="0"/>
            </a:endParaRPr>
          </a:p>
          <a:p>
            <a:r>
              <a:rPr lang="en-US">
                <a:hlinkClick r:id="rId3"/>
              </a:rPr>
              <a:t>http</a:t>
            </a:r>
            <a:r>
              <a:rPr lang="en-US" dirty="0">
                <a:hlinkClick r:id="rId3"/>
              </a:rPr>
              <a:t>://collections.readingmuseum.org.uk/index.asp?page=record&amp;mwsquery=%20{collection}={archaeology}%20AND%20({place}=*{Reading%20Abbey})&amp;filename=REDMG&amp;hitsStart=28</a:t>
            </a:r>
            <a:r>
              <a:rPr lang="en-US" dirty="0"/>
              <a:t>; </a:t>
            </a:r>
          </a:p>
          <a:p>
            <a:r>
              <a:rPr lang="en-US" dirty="0">
                <a:hlinkClick r:id="rId4"/>
              </a:rPr>
              <a:t>https://collections.readingmuseum.org.uk/index.asp?page=record&amp;mwsquery=%7Btotopic%7D=%7BStory%20of%20Reading%20Gallery%7D&amp;filename=REDMG&amp;hitsStart=59</a:t>
            </a:r>
            <a:r>
              <a:rPr lang="en-US" dirty="0"/>
              <a:t> </a:t>
            </a:r>
          </a:p>
        </p:txBody>
      </p:sp>
      <p:sp>
        <p:nvSpPr>
          <p:cNvPr id="4" name="Slide Number Placeholder 3">
            <a:extLst>
              <a:ext uri="{FF2B5EF4-FFF2-40B4-BE49-F238E27FC236}">
                <a16:creationId xmlns:a16="http://schemas.microsoft.com/office/drawing/2014/main" id="{FD9EED64-02DD-B60D-C822-F6AD081CBA55}"/>
              </a:ext>
            </a:extLst>
          </p:cNvPr>
          <p:cNvSpPr>
            <a:spLocks noGrp="1"/>
          </p:cNvSpPr>
          <p:nvPr>
            <p:ph type="sldNum" sz="quarter" idx="5"/>
          </p:nvPr>
        </p:nvSpPr>
        <p:spPr/>
        <p:txBody>
          <a:bodyPr/>
          <a:lstStyle/>
          <a:p>
            <a:fld id="{07DA38DE-2EEC-3442-891A-52AF4A739794}" type="slidenum">
              <a:rPr lang="en-US" smtClean="0"/>
              <a:t>4</a:t>
            </a:fld>
            <a:endParaRPr lang="en-US"/>
          </a:p>
        </p:txBody>
      </p:sp>
    </p:spTree>
    <p:extLst>
      <p:ext uri="{BB962C8B-B14F-4D97-AF65-F5344CB8AC3E}">
        <p14:creationId xmlns:p14="http://schemas.microsoft.com/office/powerpoint/2010/main" val="5906247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kern="100" dirty="0">
                <a:latin typeface="Aptos"/>
                <a:cs typeface="Times New Roman" panose="02020603050405020304" pitchFamily="18" charset="0"/>
              </a:rPr>
              <a:t>Images</a:t>
            </a:r>
            <a:r>
              <a:rPr lang="en-GB" sz="1200" kern="100" dirty="0">
                <a:latin typeface="Aptos"/>
                <a:cs typeface="Times New Roman" panose="02020603050405020304" pitchFamily="18" charset="0"/>
              </a:rPr>
              <a:t>:</a:t>
            </a:r>
            <a:r>
              <a:rPr lang="en-GB" kern="100" dirty="0">
                <a:latin typeface="Aptos"/>
                <a:cs typeface="Times New Roman" panose="02020603050405020304" pitchFamily="18" charset="0"/>
              </a:rPr>
              <a:t> </a:t>
            </a:r>
            <a:r>
              <a:rPr lang="en-GB" sz="1200" kern="1200" dirty="0">
                <a:solidFill>
                  <a:schemeClr val="tx1"/>
                </a:solidFill>
                <a:effectLst/>
                <a:latin typeface="+mn-lt"/>
                <a:ea typeface="+mn-ea"/>
                <a:cs typeface="+mn-cs"/>
              </a:rPr>
              <a:t>Courtesy of Reading Museum (Reading Borough Council)</a:t>
            </a:r>
            <a:endParaRPr lang="en-GB" sz="1200" kern="100" dirty="0">
              <a:latin typeface="Aptos" panose="020B0004020202020204" pitchFamily="34" charset="0"/>
              <a:cs typeface="Times New Roman" panose="02020603050405020304" pitchFamily="18" charset="0"/>
            </a:endParaRPr>
          </a:p>
          <a:p>
            <a:r>
              <a:rPr lang="en-GB" sz="1200" kern="100" dirty="0">
                <a:latin typeface="Aptos"/>
                <a:cs typeface="Times New Roman" panose="02020603050405020304" pitchFamily="18" charset="0"/>
                <a:hlinkClick r:id="rId3"/>
              </a:rPr>
              <a:t>http://collections.readingmuseum.org.uk/index.asp?page=record&amp;mwsquery=%20{collection}={archaeology}%20AND%20({place}=*{Reading%20Abbey})&amp;filename=REDMG&amp;hitsStart=31</a:t>
            </a:r>
            <a:r>
              <a:rPr lang="en-GB" kern="100" dirty="0">
                <a:latin typeface="Aptos"/>
                <a:cs typeface="Times New Roman" panose="02020603050405020304" pitchFamily="18" charset="0"/>
              </a:rPr>
              <a:t>; </a:t>
            </a:r>
            <a:r>
              <a:rPr lang="en-GB" kern="100" dirty="0">
                <a:hlinkClick r:id="rId4"/>
              </a:rPr>
              <a:t>https://collections.readingmuseum.org.uk/index.asp?page=record&amp;mwsquery=(%7Bsearch%7D=*%7Babbey%7D)&amp;filename=REDMG&amp;hitsStart=158</a:t>
            </a:r>
            <a:r>
              <a:rPr lang="en-GB" kern="100" dirty="0"/>
              <a:t> </a:t>
            </a:r>
            <a:endParaRPr lang="en-GB" sz="1200" kern="100" dirty="0">
              <a:latin typeface="Aptos" panose="020B000402020202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07DA38DE-2EEC-3442-891A-52AF4A739794}" type="slidenum">
              <a:rPr lang="en-US" smtClean="0"/>
              <a:t>6</a:t>
            </a:fld>
            <a:endParaRPr lang="en-US"/>
          </a:p>
        </p:txBody>
      </p:sp>
    </p:spTree>
    <p:extLst>
      <p:ext uri="{BB962C8B-B14F-4D97-AF65-F5344CB8AC3E}">
        <p14:creationId xmlns:p14="http://schemas.microsoft.com/office/powerpoint/2010/main" val="9683759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Image: </a:t>
            </a:r>
            <a:r>
              <a:rPr lang="en-GB" sz="1200" kern="1200" dirty="0">
                <a:solidFill>
                  <a:schemeClr val="tx1"/>
                </a:solidFill>
                <a:effectLst/>
                <a:latin typeface="+mn-lt"/>
                <a:ea typeface="+mn-ea"/>
                <a:cs typeface="+mn-cs"/>
              </a:rPr>
              <a:t>Courtesy of Reading Museum (Reading Borough Council)</a:t>
            </a:r>
            <a:endParaRPr lang="en-GB" sz="1200" kern="100" dirty="0">
              <a:latin typeface="Aptos" panose="020B0004020202020204" pitchFamily="34" charset="0"/>
              <a:cs typeface="Times New Roman" panose="02020603050405020304" pitchFamily="18" charset="0"/>
            </a:endParaRPr>
          </a:p>
          <a:p>
            <a:pPr>
              <a:defRPr/>
            </a:pPr>
            <a:r>
              <a:rPr lang="en-US" dirty="0"/>
              <a:t> </a:t>
            </a:r>
            <a:r>
              <a:rPr lang="en-US" dirty="0">
                <a:hlinkClick r:id="rId3"/>
              </a:rPr>
              <a:t>www.readingmuseum.org.uk/blog/blood-and-bones-veneration-relics-reading-abbey</a:t>
            </a:r>
            <a:r>
              <a:rPr lang="en-US" dirty="0"/>
              <a:t>  </a:t>
            </a:r>
          </a:p>
          <a:p>
            <a:endParaRPr lang="en-US" dirty="0"/>
          </a:p>
        </p:txBody>
      </p:sp>
      <p:sp>
        <p:nvSpPr>
          <p:cNvPr id="4" name="Slide Number Placeholder 3"/>
          <p:cNvSpPr>
            <a:spLocks noGrp="1"/>
          </p:cNvSpPr>
          <p:nvPr>
            <p:ph type="sldNum" sz="quarter" idx="5"/>
          </p:nvPr>
        </p:nvSpPr>
        <p:spPr/>
        <p:txBody>
          <a:bodyPr/>
          <a:lstStyle/>
          <a:p>
            <a:fld id="{07DA38DE-2EEC-3442-891A-52AF4A739794}" type="slidenum">
              <a:rPr lang="en-US" smtClean="0"/>
              <a:t>7</a:t>
            </a:fld>
            <a:endParaRPr lang="en-US"/>
          </a:p>
        </p:txBody>
      </p:sp>
    </p:spTree>
    <p:extLst>
      <p:ext uri="{BB962C8B-B14F-4D97-AF65-F5344CB8AC3E}">
        <p14:creationId xmlns:p14="http://schemas.microsoft.com/office/powerpoint/2010/main" val="26023704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17431D-133E-B6DA-BFA8-84F69FA76A68}"/>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ECC87AD9-F30A-58D7-04ED-D0C1847B5EB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FE30195A-EC1E-DC0C-6E71-96173F5945B8}"/>
              </a:ext>
            </a:extLst>
          </p:cNvPr>
          <p:cNvSpPr>
            <a:spLocks noGrp="1"/>
          </p:cNvSpPr>
          <p:nvPr>
            <p:ph type="dt" sz="half" idx="10"/>
          </p:nvPr>
        </p:nvSpPr>
        <p:spPr/>
        <p:txBody>
          <a:bodyPr/>
          <a:lstStyle/>
          <a:p>
            <a:fld id="{2EB25B7E-DA9B-6340-99DE-BB059E2533A8}" type="datetimeFigureOut">
              <a:rPr lang="en-US" smtClean="0"/>
              <a:t>4/28/2026</a:t>
            </a:fld>
            <a:endParaRPr lang="en-US"/>
          </a:p>
        </p:txBody>
      </p:sp>
      <p:sp>
        <p:nvSpPr>
          <p:cNvPr id="5" name="Footer Placeholder 4">
            <a:extLst>
              <a:ext uri="{FF2B5EF4-FFF2-40B4-BE49-F238E27FC236}">
                <a16:creationId xmlns:a16="http://schemas.microsoft.com/office/drawing/2014/main" id="{1D271291-AB51-F393-57DD-AFA95011FD7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038C979-66C1-3D8A-4751-F6251F179F34}"/>
              </a:ext>
            </a:extLst>
          </p:cNvPr>
          <p:cNvSpPr>
            <a:spLocks noGrp="1"/>
          </p:cNvSpPr>
          <p:nvPr>
            <p:ph type="sldNum" sz="quarter" idx="12"/>
          </p:nvPr>
        </p:nvSpPr>
        <p:spPr/>
        <p:txBody>
          <a:bodyPr/>
          <a:lstStyle/>
          <a:p>
            <a:fld id="{BF6E73D8-FD45-CA4F-84FA-17D6258C7815}" type="slidenum">
              <a:rPr lang="en-US" smtClean="0"/>
              <a:t>‹#›</a:t>
            </a:fld>
            <a:endParaRPr lang="en-US"/>
          </a:p>
        </p:txBody>
      </p:sp>
    </p:spTree>
    <p:extLst>
      <p:ext uri="{BB962C8B-B14F-4D97-AF65-F5344CB8AC3E}">
        <p14:creationId xmlns:p14="http://schemas.microsoft.com/office/powerpoint/2010/main" val="24850164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266B0C-FA4A-7A84-CAE8-35668705EC96}"/>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141F937F-B07B-99CA-2263-81B60F6F37DF}"/>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A7743B66-1F9A-2ED3-EAAF-CE2A70F0F833}"/>
              </a:ext>
            </a:extLst>
          </p:cNvPr>
          <p:cNvSpPr>
            <a:spLocks noGrp="1"/>
          </p:cNvSpPr>
          <p:nvPr>
            <p:ph type="dt" sz="half" idx="10"/>
          </p:nvPr>
        </p:nvSpPr>
        <p:spPr/>
        <p:txBody>
          <a:bodyPr/>
          <a:lstStyle/>
          <a:p>
            <a:fld id="{2EB25B7E-DA9B-6340-99DE-BB059E2533A8}" type="datetimeFigureOut">
              <a:rPr lang="en-US" smtClean="0"/>
              <a:t>4/28/2026</a:t>
            </a:fld>
            <a:endParaRPr lang="en-US"/>
          </a:p>
        </p:txBody>
      </p:sp>
      <p:sp>
        <p:nvSpPr>
          <p:cNvPr id="5" name="Footer Placeholder 4">
            <a:extLst>
              <a:ext uri="{FF2B5EF4-FFF2-40B4-BE49-F238E27FC236}">
                <a16:creationId xmlns:a16="http://schemas.microsoft.com/office/drawing/2014/main" id="{066CF37E-07D3-C60B-A817-FCAE4239EC6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4AAC40A-172D-9873-1728-D92ADBC50A52}"/>
              </a:ext>
            </a:extLst>
          </p:cNvPr>
          <p:cNvSpPr>
            <a:spLocks noGrp="1"/>
          </p:cNvSpPr>
          <p:nvPr>
            <p:ph type="sldNum" sz="quarter" idx="12"/>
          </p:nvPr>
        </p:nvSpPr>
        <p:spPr/>
        <p:txBody>
          <a:bodyPr/>
          <a:lstStyle/>
          <a:p>
            <a:fld id="{BF6E73D8-FD45-CA4F-84FA-17D6258C7815}" type="slidenum">
              <a:rPr lang="en-US" smtClean="0"/>
              <a:t>‹#›</a:t>
            </a:fld>
            <a:endParaRPr lang="en-US"/>
          </a:p>
        </p:txBody>
      </p:sp>
    </p:spTree>
    <p:extLst>
      <p:ext uri="{BB962C8B-B14F-4D97-AF65-F5344CB8AC3E}">
        <p14:creationId xmlns:p14="http://schemas.microsoft.com/office/powerpoint/2010/main" val="27744997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FA1EFF-6339-18C4-34E5-56CBCD9D484E}"/>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6F741A20-DEF5-1FB7-AF0E-0D6D8CA901F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A6D0BA3A-CD60-C3BF-ED35-606F41CCD70D}"/>
              </a:ext>
            </a:extLst>
          </p:cNvPr>
          <p:cNvSpPr>
            <a:spLocks noGrp="1"/>
          </p:cNvSpPr>
          <p:nvPr>
            <p:ph type="dt" sz="half" idx="10"/>
          </p:nvPr>
        </p:nvSpPr>
        <p:spPr/>
        <p:txBody>
          <a:bodyPr/>
          <a:lstStyle/>
          <a:p>
            <a:fld id="{2EB25B7E-DA9B-6340-99DE-BB059E2533A8}" type="datetimeFigureOut">
              <a:rPr lang="en-US" smtClean="0"/>
              <a:t>4/28/2026</a:t>
            </a:fld>
            <a:endParaRPr lang="en-US"/>
          </a:p>
        </p:txBody>
      </p:sp>
      <p:sp>
        <p:nvSpPr>
          <p:cNvPr id="5" name="Footer Placeholder 4">
            <a:extLst>
              <a:ext uri="{FF2B5EF4-FFF2-40B4-BE49-F238E27FC236}">
                <a16:creationId xmlns:a16="http://schemas.microsoft.com/office/drawing/2014/main" id="{EE2E02D5-2DD2-D9AE-A1E9-93F9903A5CA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30B62B4-99F2-E0C3-C177-37B3C085B0BF}"/>
              </a:ext>
            </a:extLst>
          </p:cNvPr>
          <p:cNvSpPr>
            <a:spLocks noGrp="1"/>
          </p:cNvSpPr>
          <p:nvPr>
            <p:ph type="sldNum" sz="quarter" idx="12"/>
          </p:nvPr>
        </p:nvSpPr>
        <p:spPr/>
        <p:txBody>
          <a:bodyPr/>
          <a:lstStyle/>
          <a:p>
            <a:fld id="{BF6E73D8-FD45-CA4F-84FA-17D6258C7815}" type="slidenum">
              <a:rPr lang="en-US" smtClean="0"/>
              <a:t>‹#›</a:t>
            </a:fld>
            <a:endParaRPr lang="en-US"/>
          </a:p>
        </p:txBody>
      </p:sp>
    </p:spTree>
    <p:extLst>
      <p:ext uri="{BB962C8B-B14F-4D97-AF65-F5344CB8AC3E}">
        <p14:creationId xmlns:p14="http://schemas.microsoft.com/office/powerpoint/2010/main" val="42263344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A6B6D0-7627-2A5C-C7D9-D9304F66DF0A}"/>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3F032878-F029-E53F-7738-234222F73D79}"/>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08D5D661-AA06-EFE2-2559-B49306F549A7}"/>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C6D56D1F-512D-23C7-6BB9-4D8A07AEF8C8}"/>
              </a:ext>
            </a:extLst>
          </p:cNvPr>
          <p:cNvSpPr>
            <a:spLocks noGrp="1"/>
          </p:cNvSpPr>
          <p:nvPr>
            <p:ph type="dt" sz="half" idx="10"/>
          </p:nvPr>
        </p:nvSpPr>
        <p:spPr/>
        <p:txBody>
          <a:bodyPr/>
          <a:lstStyle/>
          <a:p>
            <a:fld id="{2EB25B7E-DA9B-6340-99DE-BB059E2533A8}" type="datetimeFigureOut">
              <a:rPr lang="en-US" smtClean="0"/>
              <a:t>4/28/2026</a:t>
            </a:fld>
            <a:endParaRPr lang="en-US"/>
          </a:p>
        </p:txBody>
      </p:sp>
      <p:sp>
        <p:nvSpPr>
          <p:cNvPr id="6" name="Footer Placeholder 5">
            <a:extLst>
              <a:ext uri="{FF2B5EF4-FFF2-40B4-BE49-F238E27FC236}">
                <a16:creationId xmlns:a16="http://schemas.microsoft.com/office/drawing/2014/main" id="{93239B85-E48A-D63E-CAA2-D4B4AC294D3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70B015D-31E3-01F4-141D-6DC3474636F3}"/>
              </a:ext>
            </a:extLst>
          </p:cNvPr>
          <p:cNvSpPr>
            <a:spLocks noGrp="1"/>
          </p:cNvSpPr>
          <p:nvPr>
            <p:ph type="sldNum" sz="quarter" idx="12"/>
          </p:nvPr>
        </p:nvSpPr>
        <p:spPr/>
        <p:txBody>
          <a:bodyPr/>
          <a:lstStyle/>
          <a:p>
            <a:fld id="{BF6E73D8-FD45-CA4F-84FA-17D6258C7815}" type="slidenum">
              <a:rPr lang="en-US" smtClean="0"/>
              <a:t>‹#›</a:t>
            </a:fld>
            <a:endParaRPr lang="en-US"/>
          </a:p>
        </p:txBody>
      </p:sp>
    </p:spTree>
    <p:extLst>
      <p:ext uri="{BB962C8B-B14F-4D97-AF65-F5344CB8AC3E}">
        <p14:creationId xmlns:p14="http://schemas.microsoft.com/office/powerpoint/2010/main" val="4048173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7E459F-71AC-A87E-D8CB-68B8AD696E37}"/>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4BE8FFAE-59AB-D255-7C4D-C38D09B18B2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D0B71966-93EF-1515-953F-0A7D1893EAF1}"/>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7B187969-7ABD-BBF9-DCE3-6C8F61D4651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CF111CCA-5BE7-A0AC-48E4-A52B8CE5504A}"/>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26D7F3B2-2C81-1563-532C-4F12FD4F79DE}"/>
              </a:ext>
            </a:extLst>
          </p:cNvPr>
          <p:cNvSpPr>
            <a:spLocks noGrp="1"/>
          </p:cNvSpPr>
          <p:nvPr>
            <p:ph type="dt" sz="half" idx="10"/>
          </p:nvPr>
        </p:nvSpPr>
        <p:spPr/>
        <p:txBody>
          <a:bodyPr/>
          <a:lstStyle/>
          <a:p>
            <a:fld id="{2EB25B7E-DA9B-6340-99DE-BB059E2533A8}" type="datetimeFigureOut">
              <a:rPr lang="en-US" smtClean="0"/>
              <a:t>4/28/2026</a:t>
            </a:fld>
            <a:endParaRPr lang="en-US"/>
          </a:p>
        </p:txBody>
      </p:sp>
      <p:sp>
        <p:nvSpPr>
          <p:cNvPr id="8" name="Footer Placeholder 7">
            <a:extLst>
              <a:ext uri="{FF2B5EF4-FFF2-40B4-BE49-F238E27FC236}">
                <a16:creationId xmlns:a16="http://schemas.microsoft.com/office/drawing/2014/main" id="{AE544C3B-79DB-766F-734C-7BD8C5DE458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08F6140-8CF1-CEB0-6848-EA3447721675}"/>
              </a:ext>
            </a:extLst>
          </p:cNvPr>
          <p:cNvSpPr>
            <a:spLocks noGrp="1"/>
          </p:cNvSpPr>
          <p:nvPr>
            <p:ph type="sldNum" sz="quarter" idx="12"/>
          </p:nvPr>
        </p:nvSpPr>
        <p:spPr/>
        <p:txBody>
          <a:bodyPr/>
          <a:lstStyle/>
          <a:p>
            <a:fld id="{BF6E73D8-FD45-CA4F-84FA-17D6258C7815}" type="slidenum">
              <a:rPr lang="en-US" smtClean="0"/>
              <a:t>‹#›</a:t>
            </a:fld>
            <a:endParaRPr lang="en-US"/>
          </a:p>
        </p:txBody>
      </p:sp>
    </p:spTree>
    <p:extLst>
      <p:ext uri="{BB962C8B-B14F-4D97-AF65-F5344CB8AC3E}">
        <p14:creationId xmlns:p14="http://schemas.microsoft.com/office/powerpoint/2010/main" val="28170987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1F843-A192-7B48-AE83-ED0E698DCCE8}"/>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3EC2A90E-B455-165C-13F6-50E69640A816}"/>
              </a:ext>
            </a:extLst>
          </p:cNvPr>
          <p:cNvSpPr>
            <a:spLocks noGrp="1"/>
          </p:cNvSpPr>
          <p:nvPr>
            <p:ph type="dt" sz="half" idx="10"/>
          </p:nvPr>
        </p:nvSpPr>
        <p:spPr/>
        <p:txBody>
          <a:bodyPr/>
          <a:lstStyle/>
          <a:p>
            <a:fld id="{2EB25B7E-DA9B-6340-99DE-BB059E2533A8}" type="datetimeFigureOut">
              <a:rPr lang="en-US" smtClean="0"/>
              <a:t>4/28/2026</a:t>
            </a:fld>
            <a:endParaRPr lang="en-US"/>
          </a:p>
        </p:txBody>
      </p:sp>
      <p:sp>
        <p:nvSpPr>
          <p:cNvPr id="4" name="Footer Placeholder 3">
            <a:extLst>
              <a:ext uri="{FF2B5EF4-FFF2-40B4-BE49-F238E27FC236}">
                <a16:creationId xmlns:a16="http://schemas.microsoft.com/office/drawing/2014/main" id="{0B674FF0-E5F0-04D5-BC48-50EA0246EEE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607CD51-DB4A-04A8-77B5-B85E372E4EB2}"/>
              </a:ext>
            </a:extLst>
          </p:cNvPr>
          <p:cNvSpPr>
            <a:spLocks noGrp="1"/>
          </p:cNvSpPr>
          <p:nvPr>
            <p:ph type="sldNum" sz="quarter" idx="12"/>
          </p:nvPr>
        </p:nvSpPr>
        <p:spPr/>
        <p:txBody>
          <a:bodyPr/>
          <a:lstStyle/>
          <a:p>
            <a:fld id="{BF6E73D8-FD45-CA4F-84FA-17D6258C7815}" type="slidenum">
              <a:rPr lang="en-US" smtClean="0"/>
              <a:t>‹#›</a:t>
            </a:fld>
            <a:endParaRPr lang="en-US"/>
          </a:p>
        </p:txBody>
      </p:sp>
    </p:spTree>
    <p:extLst>
      <p:ext uri="{BB962C8B-B14F-4D97-AF65-F5344CB8AC3E}">
        <p14:creationId xmlns:p14="http://schemas.microsoft.com/office/powerpoint/2010/main" val="15146096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F3B0B57-914E-5DA3-DBD2-A8DDF8302759}"/>
              </a:ext>
            </a:extLst>
          </p:cNvPr>
          <p:cNvSpPr>
            <a:spLocks noGrp="1"/>
          </p:cNvSpPr>
          <p:nvPr>
            <p:ph type="dt" sz="half" idx="10"/>
          </p:nvPr>
        </p:nvSpPr>
        <p:spPr/>
        <p:txBody>
          <a:bodyPr/>
          <a:lstStyle/>
          <a:p>
            <a:fld id="{2EB25B7E-DA9B-6340-99DE-BB059E2533A8}" type="datetimeFigureOut">
              <a:rPr lang="en-US" smtClean="0"/>
              <a:t>4/28/2026</a:t>
            </a:fld>
            <a:endParaRPr lang="en-US"/>
          </a:p>
        </p:txBody>
      </p:sp>
      <p:sp>
        <p:nvSpPr>
          <p:cNvPr id="3" name="Footer Placeholder 2">
            <a:extLst>
              <a:ext uri="{FF2B5EF4-FFF2-40B4-BE49-F238E27FC236}">
                <a16:creationId xmlns:a16="http://schemas.microsoft.com/office/drawing/2014/main" id="{8E551705-772F-A86C-B02F-2346C7DAA33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1257D5F-299E-FA02-A193-38677628C4FC}"/>
              </a:ext>
            </a:extLst>
          </p:cNvPr>
          <p:cNvSpPr>
            <a:spLocks noGrp="1"/>
          </p:cNvSpPr>
          <p:nvPr>
            <p:ph type="sldNum" sz="quarter" idx="12"/>
          </p:nvPr>
        </p:nvSpPr>
        <p:spPr/>
        <p:txBody>
          <a:bodyPr/>
          <a:lstStyle/>
          <a:p>
            <a:fld id="{BF6E73D8-FD45-CA4F-84FA-17D6258C7815}" type="slidenum">
              <a:rPr lang="en-US" smtClean="0"/>
              <a:t>‹#›</a:t>
            </a:fld>
            <a:endParaRPr lang="en-US"/>
          </a:p>
        </p:txBody>
      </p:sp>
    </p:spTree>
    <p:extLst>
      <p:ext uri="{BB962C8B-B14F-4D97-AF65-F5344CB8AC3E}">
        <p14:creationId xmlns:p14="http://schemas.microsoft.com/office/powerpoint/2010/main" val="22809824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FC73B2-7B2B-B425-B409-52A79BC51062}"/>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A6913D9A-1F05-0C4D-902B-0738EE92BF8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028B5D16-0731-5916-4203-04F067AC68A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BF992212-30E1-9121-19F9-098E4422995F}"/>
              </a:ext>
            </a:extLst>
          </p:cNvPr>
          <p:cNvSpPr>
            <a:spLocks noGrp="1"/>
          </p:cNvSpPr>
          <p:nvPr>
            <p:ph type="dt" sz="half" idx="10"/>
          </p:nvPr>
        </p:nvSpPr>
        <p:spPr/>
        <p:txBody>
          <a:bodyPr/>
          <a:lstStyle/>
          <a:p>
            <a:fld id="{2EB25B7E-DA9B-6340-99DE-BB059E2533A8}" type="datetimeFigureOut">
              <a:rPr lang="en-US" smtClean="0"/>
              <a:t>4/28/2026</a:t>
            </a:fld>
            <a:endParaRPr lang="en-US"/>
          </a:p>
        </p:txBody>
      </p:sp>
      <p:sp>
        <p:nvSpPr>
          <p:cNvPr id="6" name="Footer Placeholder 5">
            <a:extLst>
              <a:ext uri="{FF2B5EF4-FFF2-40B4-BE49-F238E27FC236}">
                <a16:creationId xmlns:a16="http://schemas.microsoft.com/office/drawing/2014/main" id="{C838FA19-7BA1-4D2D-A4B4-8E36A568A66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358D6FD-741D-744D-D944-FA652D838B35}"/>
              </a:ext>
            </a:extLst>
          </p:cNvPr>
          <p:cNvSpPr>
            <a:spLocks noGrp="1"/>
          </p:cNvSpPr>
          <p:nvPr>
            <p:ph type="sldNum" sz="quarter" idx="12"/>
          </p:nvPr>
        </p:nvSpPr>
        <p:spPr/>
        <p:txBody>
          <a:bodyPr/>
          <a:lstStyle/>
          <a:p>
            <a:fld id="{BF6E73D8-FD45-CA4F-84FA-17D6258C7815}" type="slidenum">
              <a:rPr lang="en-US" smtClean="0"/>
              <a:t>‹#›</a:t>
            </a:fld>
            <a:endParaRPr lang="en-US"/>
          </a:p>
        </p:txBody>
      </p:sp>
    </p:spTree>
    <p:extLst>
      <p:ext uri="{BB962C8B-B14F-4D97-AF65-F5344CB8AC3E}">
        <p14:creationId xmlns:p14="http://schemas.microsoft.com/office/powerpoint/2010/main" val="33365875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064FBB-2126-9DF7-D56C-4B3986109537}"/>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02B57ECD-12E5-A2C9-BEA4-4C5658B01E8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C478A09-7231-FFA9-D9B0-9E547C75BE9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9CA2BB1F-8EE2-A237-91F3-BBED399C76F0}"/>
              </a:ext>
            </a:extLst>
          </p:cNvPr>
          <p:cNvSpPr>
            <a:spLocks noGrp="1"/>
          </p:cNvSpPr>
          <p:nvPr>
            <p:ph type="dt" sz="half" idx="10"/>
          </p:nvPr>
        </p:nvSpPr>
        <p:spPr/>
        <p:txBody>
          <a:bodyPr/>
          <a:lstStyle/>
          <a:p>
            <a:fld id="{2EB25B7E-DA9B-6340-99DE-BB059E2533A8}" type="datetimeFigureOut">
              <a:rPr lang="en-US" smtClean="0"/>
              <a:t>4/28/2026</a:t>
            </a:fld>
            <a:endParaRPr lang="en-US"/>
          </a:p>
        </p:txBody>
      </p:sp>
      <p:sp>
        <p:nvSpPr>
          <p:cNvPr id="6" name="Footer Placeholder 5">
            <a:extLst>
              <a:ext uri="{FF2B5EF4-FFF2-40B4-BE49-F238E27FC236}">
                <a16:creationId xmlns:a16="http://schemas.microsoft.com/office/drawing/2014/main" id="{D7893532-5193-0329-1469-49422C979C4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6CEB14D-3ABC-04DA-3C53-BFCBB0291F63}"/>
              </a:ext>
            </a:extLst>
          </p:cNvPr>
          <p:cNvSpPr>
            <a:spLocks noGrp="1"/>
          </p:cNvSpPr>
          <p:nvPr>
            <p:ph type="sldNum" sz="quarter" idx="12"/>
          </p:nvPr>
        </p:nvSpPr>
        <p:spPr/>
        <p:txBody>
          <a:bodyPr/>
          <a:lstStyle/>
          <a:p>
            <a:fld id="{BF6E73D8-FD45-CA4F-84FA-17D6258C7815}" type="slidenum">
              <a:rPr lang="en-US" smtClean="0"/>
              <a:t>‹#›</a:t>
            </a:fld>
            <a:endParaRPr lang="en-US"/>
          </a:p>
        </p:txBody>
      </p:sp>
    </p:spTree>
    <p:extLst>
      <p:ext uri="{BB962C8B-B14F-4D97-AF65-F5344CB8AC3E}">
        <p14:creationId xmlns:p14="http://schemas.microsoft.com/office/powerpoint/2010/main" val="33521854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5C447F-738F-2FBB-3E1A-8D70DC486BAC}"/>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F758B6A4-2BBE-3005-E0BD-DDA340147BDF}"/>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A8DBDD3C-16E6-DE86-2A3A-53995CAC2251}"/>
              </a:ext>
            </a:extLst>
          </p:cNvPr>
          <p:cNvSpPr>
            <a:spLocks noGrp="1"/>
          </p:cNvSpPr>
          <p:nvPr>
            <p:ph type="dt" sz="half" idx="10"/>
          </p:nvPr>
        </p:nvSpPr>
        <p:spPr/>
        <p:txBody>
          <a:bodyPr/>
          <a:lstStyle/>
          <a:p>
            <a:fld id="{2EB25B7E-DA9B-6340-99DE-BB059E2533A8}" type="datetimeFigureOut">
              <a:rPr lang="en-US" smtClean="0"/>
              <a:t>4/28/2026</a:t>
            </a:fld>
            <a:endParaRPr lang="en-US"/>
          </a:p>
        </p:txBody>
      </p:sp>
      <p:sp>
        <p:nvSpPr>
          <p:cNvPr id="5" name="Footer Placeholder 4">
            <a:extLst>
              <a:ext uri="{FF2B5EF4-FFF2-40B4-BE49-F238E27FC236}">
                <a16:creationId xmlns:a16="http://schemas.microsoft.com/office/drawing/2014/main" id="{AC2F9693-FAFC-AAEF-A23C-6C04018061E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4029B0C-D251-77BE-C719-C562FC77D0E3}"/>
              </a:ext>
            </a:extLst>
          </p:cNvPr>
          <p:cNvSpPr>
            <a:spLocks noGrp="1"/>
          </p:cNvSpPr>
          <p:nvPr>
            <p:ph type="sldNum" sz="quarter" idx="12"/>
          </p:nvPr>
        </p:nvSpPr>
        <p:spPr/>
        <p:txBody>
          <a:bodyPr/>
          <a:lstStyle/>
          <a:p>
            <a:fld id="{BF6E73D8-FD45-CA4F-84FA-17D6258C7815}" type="slidenum">
              <a:rPr lang="en-US" smtClean="0"/>
              <a:t>‹#›</a:t>
            </a:fld>
            <a:endParaRPr lang="en-US"/>
          </a:p>
        </p:txBody>
      </p:sp>
    </p:spTree>
    <p:extLst>
      <p:ext uri="{BB962C8B-B14F-4D97-AF65-F5344CB8AC3E}">
        <p14:creationId xmlns:p14="http://schemas.microsoft.com/office/powerpoint/2010/main" val="3264050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E2C85DA-ADC0-C6EA-256E-344BAA9BE517}"/>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868E5ECE-FF34-1613-D084-D750CA3ADAE7}"/>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8E6CD2B5-C62B-D39F-31C9-9CE3C115DAD5}"/>
              </a:ext>
            </a:extLst>
          </p:cNvPr>
          <p:cNvSpPr>
            <a:spLocks noGrp="1"/>
          </p:cNvSpPr>
          <p:nvPr>
            <p:ph type="dt" sz="half" idx="10"/>
          </p:nvPr>
        </p:nvSpPr>
        <p:spPr/>
        <p:txBody>
          <a:bodyPr/>
          <a:lstStyle/>
          <a:p>
            <a:fld id="{2EB25B7E-DA9B-6340-99DE-BB059E2533A8}" type="datetimeFigureOut">
              <a:rPr lang="en-US" smtClean="0"/>
              <a:t>4/28/2026</a:t>
            </a:fld>
            <a:endParaRPr lang="en-US"/>
          </a:p>
        </p:txBody>
      </p:sp>
      <p:sp>
        <p:nvSpPr>
          <p:cNvPr id="5" name="Footer Placeholder 4">
            <a:extLst>
              <a:ext uri="{FF2B5EF4-FFF2-40B4-BE49-F238E27FC236}">
                <a16:creationId xmlns:a16="http://schemas.microsoft.com/office/drawing/2014/main" id="{AB108D62-20CC-E545-A7C2-C0C292B4827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F299808-F74F-F0B4-1908-D5DF10C19704}"/>
              </a:ext>
            </a:extLst>
          </p:cNvPr>
          <p:cNvSpPr>
            <a:spLocks noGrp="1"/>
          </p:cNvSpPr>
          <p:nvPr>
            <p:ph type="sldNum" sz="quarter" idx="12"/>
          </p:nvPr>
        </p:nvSpPr>
        <p:spPr/>
        <p:txBody>
          <a:bodyPr/>
          <a:lstStyle/>
          <a:p>
            <a:fld id="{BF6E73D8-FD45-CA4F-84FA-17D6258C7815}" type="slidenum">
              <a:rPr lang="en-US" smtClean="0"/>
              <a:t>‹#›</a:t>
            </a:fld>
            <a:endParaRPr lang="en-US"/>
          </a:p>
        </p:txBody>
      </p:sp>
    </p:spTree>
    <p:extLst>
      <p:ext uri="{BB962C8B-B14F-4D97-AF65-F5344CB8AC3E}">
        <p14:creationId xmlns:p14="http://schemas.microsoft.com/office/powerpoint/2010/main" val="24086254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E09893-243B-BD64-4AA2-F53119B09E7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4AAB0557-0466-7449-D967-FC295438481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0EB5725B-178A-EEC8-5BC3-0FB80D7AFD7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EB25B7E-DA9B-6340-99DE-BB059E2533A8}" type="datetimeFigureOut">
              <a:rPr lang="en-US" smtClean="0"/>
              <a:t>4/28/2026</a:t>
            </a:fld>
            <a:endParaRPr lang="en-US"/>
          </a:p>
        </p:txBody>
      </p:sp>
      <p:sp>
        <p:nvSpPr>
          <p:cNvPr id="5" name="Footer Placeholder 4">
            <a:extLst>
              <a:ext uri="{FF2B5EF4-FFF2-40B4-BE49-F238E27FC236}">
                <a16:creationId xmlns:a16="http://schemas.microsoft.com/office/drawing/2014/main" id="{96580089-54B2-B91C-16CF-D7F7D3A83EA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20D212E9-AA8A-A27E-518A-0F06CA781EB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F6E73D8-FD45-CA4F-84FA-17D6258C7815}" type="slidenum">
              <a:rPr lang="en-US" smtClean="0"/>
              <a:t>‹#›</a:t>
            </a:fld>
            <a:endParaRPr lang="en-US"/>
          </a:p>
        </p:txBody>
      </p:sp>
    </p:spTree>
    <p:extLst>
      <p:ext uri="{BB962C8B-B14F-4D97-AF65-F5344CB8AC3E}">
        <p14:creationId xmlns:p14="http://schemas.microsoft.com/office/powerpoint/2010/main" val="33262864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B07CD22-E68A-A583-B064-837CF99F2E8E}"/>
              </a:ext>
            </a:extLst>
          </p:cNvPr>
          <p:cNvSpPr txBox="1"/>
          <p:nvPr/>
        </p:nvSpPr>
        <p:spPr>
          <a:xfrm>
            <a:off x="3090053" y="94619"/>
            <a:ext cx="4627918" cy="1631216"/>
          </a:xfrm>
          <a:prstGeom prst="rect">
            <a:avLst/>
          </a:prstGeom>
          <a:noFill/>
        </p:spPr>
        <p:txBody>
          <a:bodyPr wrap="square" lIns="91440" tIns="45720" rIns="91440" bIns="45720" rtlCol="0" anchor="t">
            <a:spAutoFit/>
          </a:bodyPr>
          <a:lstStyle/>
          <a:p>
            <a:pPr algn="ctr"/>
            <a:r>
              <a:rPr lang="en-US" sz="2500" b="1" dirty="0">
                <a:latin typeface="Calibri"/>
                <a:ea typeface="Calibri"/>
                <a:cs typeface="Calibri"/>
              </a:rPr>
              <a:t>LOGISTICS</a:t>
            </a:r>
          </a:p>
          <a:p>
            <a:pPr algn="ctr"/>
            <a:r>
              <a:rPr lang="en-US" sz="1900" dirty="0">
                <a:latin typeface="Calibri"/>
                <a:ea typeface="Calibri"/>
                <a:cs typeface="Calibri"/>
              </a:rPr>
              <a:t>The practicalities of the visits, including: preparation beforehand, welcoming the King, food and drink, entertainment, lodgings, Henry’s entourage</a:t>
            </a:r>
          </a:p>
        </p:txBody>
      </p:sp>
      <p:graphicFrame>
        <p:nvGraphicFramePr>
          <p:cNvPr id="3" name="Table 2">
            <a:extLst>
              <a:ext uri="{FF2B5EF4-FFF2-40B4-BE49-F238E27FC236}">
                <a16:creationId xmlns:a16="http://schemas.microsoft.com/office/drawing/2014/main" id="{111DA598-3A9F-7BF0-6323-8875095D1F98}"/>
              </a:ext>
            </a:extLst>
          </p:cNvPr>
          <p:cNvGraphicFramePr>
            <a:graphicFrameLocks noGrp="1"/>
          </p:cNvGraphicFramePr>
          <p:nvPr>
            <p:extLst>
              <p:ext uri="{D42A27DB-BD31-4B8C-83A1-F6EECF244321}">
                <p14:modId xmlns:p14="http://schemas.microsoft.com/office/powerpoint/2010/main" val="2663293330"/>
              </p:ext>
            </p:extLst>
          </p:nvPr>
        </p:nvGraphicFramePr>
        <p:xfrm>
          <a:off x="364352" y="1664279"/>
          <a:ext cx="9737590" cy="5151120"/>
        </p:xfrm>
        <a:graphic>
          <a:graphicData uri="http://schemas.openxmlformats.org/drawingml/2006/table">
            <a:tbl>
              <a:tblPr firstRow="1" bandRow="1">
                <a:tableStyleId>{073A0DAA-6AF3-43AB-8588-CEC1D06C72B9}</a:tableStyleId>
              </a:tblPr>
              <a:tblGrid>
                <a:gridCol w="3119076">
                  <a:extLst>
                    <a:ext uri="{9D8B030D-6E8A-4147-A177-3AD203B41FA5}">
                      <a16:colId xmlns:a16="http://schemas.microsoft.com/office/drawing/2014/main" val="1091950081"/>
                    </a:ext>
                  </a:extLst>
                </a:gridCol>
                <a:gridCol w="3396343">
                  <a:extLst>
                    <a:ext uri="{9D8B030D-6E8A-4147-A177-3AD203B41FA5}">
                      <a16:colId xmlns:a16="http://schemas.microsoft.com/office/drawing/2014/main" val="1090186262"/>
                    </a:ext>
                  </a:extLst>
                </a:gridCol>
                <a:gridCol w="3222171">
                  <a:extLst>
                    <a:ext uri="{9D8B030D-6E8A-4147-A177-3AD203B41FA5}">
                      <a16:colId xmlns:a16="http://schemas.microsoft.com/office/drawing/2014/main" val="4286379597"/>
                    </a:ext>
                  </a:extLst>
                </a:gridCol>
              </a:tblGrid>
              <a:tr h="0">
                <a:tc>
                  <a:txBody>
                    <a:bodyPr/>
                    <a:lstStyle/>
                    <a:p>
                      <a:pPr algn="ctr"/>
                      <a:r>
                        <a:rPr lang="en-GB" sz="1900" dirty="0">
                          <a:latin typeface="Calibri"/>
                        </a:rPr>
                        <a:t>Certainties – what do we learn?</a:t>
                      </a:r>
                    </a:p>
                  </a:txBody>
                  <a:tcPr>
                    <a:lnB w="12700" cap="flat" cmpd="sng" algn="ctr">
                      <a:solidFill>
                        <a:schemeClr val="tx1"/>
                      </a:solidFill>
                      <a:prstDash val="solid"/>
                      <a:round/>
                      <a:headEnd type="none" w="med" len="med"/>
                      <a:tailEnd type="none" w="med" len="med"/>
                    </a:lnB>
                  </a:tcPr>
                </a:tc>
                <a:tc>
                  <a:txBody>
                    <a:bodyPr/>
                    <a:lstStyle/>
                    <a:p>
                      <a:pPr algn="ctr"/>
                      <a:r>
                        <a:rPr lang="en-GB" sz="1900" dirty="0">
                          <a:latin typeface="Calibri"/>
                        </a:rPr>
                        <a:t>Questions/things to follow up</a:t>
                      </a:r>
                    </a:p>
                  </a:txBody>
                  <a:tcPr>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900" dirty="0">
                          <a:latin typeface="Calibri"/>
                        </a:rPr>
                        <a:t>Possibilities/theories – what could be the case?</a:t>
                      </a:r>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50523806"/>
                  </a:ext>
                </a:extLst>
              </a:tr>
              <a:tr h="3198259">
                <a:tc>
                  <a:txBody>
                    <a:bodyPr/>
                    <a:lstStyle/>
                    <a:p>
                      <a:endParaRPr lang="en-GB"/>
                    </a:p>
                    <a:p>
                      <a:endParaRPr lang="en-GB"/>
                    </a:p>
                    <a:p>
                      <a:endParaRPr lang="en-GB"/>
                    </a:p>
                    <a:p>
                      <a:endParaRPr lang="en-GB"/>
                    </a:p>
                    <a:p>
                      <a:endParaRPr lang="en-GB"/>
                    </a:p>
                    <a:p>
                      <a:endParaRPr lang="en-GB"/>
                    </a:p>
                    <a:p>
                      <a:endParaRPr lang="en-GB"/>
                    </a:p>
                    <a:p>
                      <a:endParaRPr lang="en-GB"/>
                    </a:p>
                    <a:p>
                      <a:endParaRPr lang="en-GB"/>
                    </a:p>
                    <a:p>
                      <a:endParaRPr lang="en-GB"/>
                    </a:p>
                    <a:p>
                      <a:endParaRPr lang="en-GB"/>
                    </a:p>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a:p>
                    <a:p>
                      <a:endParaRPr lang="en-GB"/>
                    </a:p>
                    <a:p>
                      <a:endParaRPr lang="en-GB"/>
                    </a:p>
                    <a:p>
                      <a:endParaRPr lang="en-GB"/>
                    </a:p>
                    <a:p>
                      <a:endParaRPr lang="en-GB"/>
                    </a:p>
                    <a:p>
                      <a:endParaRPr lang="en-GB"/>
                    </a:p>
                    <a:p>
                      <a:endParaRPr lang="en-GB"/>
                    </a:p>
                    <a:p>
                      <a:endParaRPr lang="en-GB"/>
                    </a:p>
                    <a:p>
                      <a:endParaRPr lang="en-GB"/>
                    </a:p>
                    <a:p>
                      <a:endParaRPr lang="en-GB"/>
                    </a:p>
                    <a:p>
                      <a:endParaRPr lang="en-GB"/>
                    </a:p>
                    <a:p>
                      <a:endParaRPr lang="en-GB"/>
                    </a:p>
                    <a:p>
                      <a:endParaRPr lang="en-GB"/>
                    </a:p>
                    <a:p>
                      <a:endParaRPr lang="en-GB"/>
                    </a:p>
                    <a:p>
                      <a:endParaRPr lang="en-GB"/>
                    </a:p>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87127840"/>
                  </a:ext>
                </a:extLst>
              </a:tr>
            </a:tbl>
          </a:graphicData>
        </a:graphic>
      </p:graphicFrame>
      <p:sp>
        <p:nvSpPr>
          <p:cNvPr id="4" name="TextBox 3">
            <a:extLst>
              <a:ext uri="{FF2B5EF4-FFF2-40B4-BE49-F238E27FC236}">
                <a16:creationId xmlns:a16="http://schemas.microsoft.com/office/drawing/2014/main" id="{07457171-AE03-1300-F59D-C20CA3619FA5}"/>
              </a:ext>
            </a:extLst>
          </p:cNvPr>
          <p:cNvSpPr txBox="1"/>
          <p:nvPr/>
        </p:nvSpPr>
        <p:spPr>
          <a:xfrm>
            <a:off x="10417629" y="0"/>
            <a:ext cx="1774371" cy="6801862"/>
          </a:xfrm>
          <a:prstGeom prst="rect">
            <a:avLst/>
          </a:prstGeom>
          <a:solidFill>
            <a:schemeClr val="bg1"/>
          </a:solidFill>
          <a:ln w="41275">
            <a:solidFill>
              <a:schemeClr val="accent1">
                <a:shade val="15000"/>
              </a:schemeClr>
            </a:solidFill>
          </a:ln>
        </p:spPr>
        <p:txBody>
          <a:bodyPr wrap="square" lIns="91440" tIns="45720" rIns="91440" bIns="45720" rtlCol="0" anchor="t">
            <a:spAutoFit/>
          </a:bodyPr>
          <a:lstStyle/>
          <a:p>
            <a:pPr algn="ctr"/>
            <a:r>
              <a:rPr lang="en-US" sz="1900" b="1" dirty="0">
                <a:latin typeface="Calibri"/>
                <a:ea typeface="Calibri"/>
                <a:cs typeface="Calibri"/>
              </a:rPr>
              <a:t>Key words:</a:t>
            </a:r>
            <a:endParaRPr lang="en-US" sz="1900"/>
          </a:p>
          <a:p>
            <a:pPr algn="ctr"/>
            <a:endParaRPr lang="en-US" sz="1900" dirty="0">
              <a:latin typeface="Calibri"/>
              <a:ea typeface="Calibri"/>
              <a:cs typeface="Calibri"/>
            </a:endParaRPr>
          </a:p>
          <a:p>
            <a:pPr algn="ctr"/>
            <a:r>
              <a:rPr lang="en-US" sz="1900" b="1" dirty="0">
                <a:latin typeface="Calibri"/>
                <a:ea typeface="Calibri"/>
                <a:cs typeface="Calibri"/>
              </a:rPr>
              <a:t>Sexton</a:t>
            </a:r>
            <a:r>
              <a:rPr lang="en-US" sz="1900" dirty="0">
                <a:latin typeface="Calibri"/>
                <a:ea typeface="Calibri"/>
                <a:cs typeface="Calibri"/>
              </a:rPr>
              <a:t> – a person who looks after a church and churchyard, </a:t>
            </a:r>
          </a:p>
          <a:p>
            <a:pPr algn="ctr"/>
            <a:r>
              <a:rPr lang="en-US" sz="1900" dirty="0">
                <a:latin typeface="Calibri"/>
                <a:ea typeface="Calibri"/>
                <a:cs typeface="Calibri"/>
              </a:rPr>
              <a:t>including bell ringing and grave digging</a:t>
            </a:r>
          </a:p>
          <a:p>
            <a:pPr algn="ctr"/>
            <a:endParaRPr lang="en-US" sz="1900" dirty="0">
              <a:latin typeface="Calibri"/>
              <a:ea typeface="Calibri"/>
              <a:cs typeface="Calibri"/>
            </a:endParaRPr>
          </a:p>
          <a:p>
            <a:pPr algn="ctr"/>
            <a:r>
              <a:rPr lang="en-US" sz="1900" b="1" dirty="0">
                <a:latin typeface="Calibri"/>
                <a:ea typeface="Calibri"/>
                <a:cs typeface="Calibri"/>
              </a:rPr>
              <a:t>Whitsun</a:t>
            </a:r>
            <a:r>
              <a:rPr lang="en-US" sz="1900" dirty="0">
                <a:latin typeface="Calibri"/>
                <a:ea typeface="Calibri"/>
                <a:cs typeface="Calibri"/>
              </a:rPr>
              <a:t> – a Christian holiday/festival</a:t>
            </a:r>
          </a:p>
          <a:p>
            <a:pPr algn="ctr"/>
            <a:endParaRPr lang="en-US" sz="1900" dirty="0">
              <a:latin typeface="Calibri"/>
              <a:ea typeface="Calibri"/>
              <a:cs typeface="Calibri"/>
            </a:endParaRPr>
          </a:p>
          <a:p>
            <a:pPr algn="ctr"/>
            <a:r>
              <a:rPr lang="en-US" sz="1900" b="1" dirty="0">
                <a:latin typeface="Calibri"/>
                <a:ea typeface="Calibri"/>
                <a:cs typeface="Calibri"/>
              </a:rPr>
              <a:t>Malt</a:t>
            </a:r>
            <a:r>
              <a:rPr lang="en-US" sz="1900" dirty="0">
                <a:latin typeface="Calibri"/>
                <a:ea typeface="Calibri"/>
                <a:cs typeface="Calibri"/>
              </a:rPr>
              <a:t> – a grain used for brewing beer</a:t>
            </a:r>
          </a:p>
          <a:p>
            <a:pPr algn="ctr"/>
            <a:endParaRPr lang="en-US" sz="1900" dirty="0">
              <a:latin typeface="Calibri"/>
              <a:ea typeface="Calibri"/>
              <a:cs typeface="Calibri"/>
            </a:endParaRPr>
          </a:p>
          <a:p>
            <a:pPr algn="ctr"/>
            <a:r>
              <a:rPr lang="en-US" sz="1900" b="1" dirty="0">
                <a:latin typeface="Calibri"/>
                <a:ea typeface="Calibri"/>
                <a:cs typeface="Calibri"/>
              </a:rPr>
              <a:t>Fletcher</a:t>
            </a:r>
            <a:r>
              <a:rPr lang="en-US" sz="1900" dirty="0">
                <a:latin typeface="Calibri"/>
                <a:ea typeface="Calibri"/>
                <a:cs typeface="Calibri"/>
              </a:rPr>
              <a:t> – someone who makes arrows</a:t>
            </a:r>
          </a:p>
          <a:p>
            <a:endParaRPr lang="en-US"/>
          </a:p>
        </p:txBody>
      </p:sp>
      <p:graphicFrame>
        <p:nvGraphicFramePr>
          <p:cNvPr id="6" name="Table 5">
            <a:extLst>
              <a:ext uri="{FF2B5EF4-FFF2-40B4-BE49-F238E27FC236}">
                <a16:creationId xmlns:a16="http://schemas.microsoft.com/office/drawing/2014/main" id="{189686AC-C61D-A3B4-53FD-8B663CDC4391}"/>
              </a:ext>
            </a:extLst>
          </p:cNvPr>
          <p:cNvGraphicFramePr>
            <a:graphicFrameLocks noGrp="1"/>
          </p:cNvGraphicFramePr>
          <p:nvPr>
            <p:extLst>
              <p:ext uri="{D42A27DB-BD31-4B8C-83A1-F6EECF244321}">
                <p14:modId xmlns:p14="http://schemas.microsoft.com/office/powerpoint/2010/main" val="999126315"/>
              </p:ext>
            </p:extLst>
          </p:nvPr>
        </p:nvGraphicFramePr>
        <p:xfrm>
          <a:off x="0" y="0"/>
          <a:ext cx="2933701" cy="1417320"/>
        </p:xfrm>
        <a:graphic>
          <a:graphicData uri="http://schemas.openxmlformats.org/drawingml/2006/table">
            <a:tbl>
              <a:tblPr firstRow="1" bandRow="1">
                <a:tableStyleId>{5C22544A-7EE6-4342-B048-85BDC9FD1C3A}</a:tableStyleId>
              </a:tblPr>
              <a:tblGrid>
                <a:gridCol w="571705">
                  <a:extLst>
                    <a:ext uri="{9D8B030D-6E8A-4147-A177-3AD203B41FA5}">
                      <a16:colId xmlns:a16="http://schemas.microsoft.com/office/drawing/2014/main" val="1326658691"/>
                    </a:ext>
                  </a:extLst>
                </a:gridCol>
                <a:gridCol w="857556">
                  <a:extLst>
                    <a:ext uri="{9D8B030D-6E8A-4147-A177-3AD203B41FA5}">
                      <a16:colId xmlns:a16="http://schemas.microsoft.com/office/drawing/2014/main" val="2125305561"/>
                    </a:ext>
                  </a:extLst>
                </a:gridCol>
                <a:gridCol w="665758">
                  <a:extLst>
                    <a:ext uri="{9D8B030D-6E8A-4147-A177-3AD203B41FA5}">
                      <a16:colId xmlns:a16="http://schemas.microsoft.com/office/drawing/2014/main" val="1565716630"/>
                    </a:ext>
                  </a:extLst>
                </a:gridCol>
                <a:gridCol w="838682">
                  <a:extLst>
                    <a:ext uri="{9D8B030D-6E8A-4147-A177-3AD203B41FA5}">
                      <a16:colId xmlns:a16="http://schemas.microsoft.com/office/drawing/2014/main" val="3758976732"/>
                    </a:ext>
                  </a:extLst>
                </a:gridCol>
              </a:tblGrid>
              <a:tr h="370840">
                <a:tc>
                  <a:txBody>
                    <a:bodyPr/>
                    <a:lstStyle/>
                    <a:p>
                      <a:pPr algn="ctr"/>
                      <a:r>
                        <a:rPr lang="en-US" sz="1050" dirty="0">
                          <a:latin typeface="Calibri"/>
                        </a:rPr>
                        <a:t>Year</a:t>
                      </a:r>
                    </a:p>
                  </a:txBody>
                  <a:tcPr/>
                </a:tc>
                <a:tc>
                  <a:txBody>
                    <a:bodyPr/>
                    <a:lstStyle/>
                    <a:p>
                      <a:pPr algn="ctr"/>
                      <a:r>
                        <a:rPr lang="en-US" sz="1050" dirty="0">
                          <a:latin typeface="Calibri"/>
                        </a:rPr>
                        <a:t>£1</a:t>
                      </a:r>
                    </a:p>
                  </a:txBody>
                  <a:tcPr/>
                </a:tc>
                <a:tc>
                  <a:txBody>
                    <a:bodyPr/>
                    <a:lstStyle/>
                    <a:p>
                      <a:pPr algn="ctr"/>
                      <a:r>
                        <a:rPr lang="en-US" sz="1050" dirty="0">
                          <a:latin typeface="Calibri"/>
                        </a:rPr>
                        <a:t>1s (shilling)</a:t>
                      </a:r>
                    </a:p>
                  </a:txBody>
                  <a:tcPr/>
                </a:tc>
                <a:tc>
                  <a:txBody>
                    <a:bodyPr/>
                    <a:lstStyle/>
                    <a:p>
                      <a:pPr algn="ctr"/>
                      <a:r>
                        <a:rPr lang="en-US" sz="1050" dirty="0">
                          <a:latin typeface="Calibri"/>
                        </a:rPr>
                        <a:t>1d (pence)</a:t>
                      </a:r>
                    </a:p>
                  </a:txBody>
                  <a:tcPr/>
                </a:tc>
                <a:extLst>
                  <a:ext uri="{0D108BD9-81ED-4DB2-BD59-A6C34878D82A}">
                    <a16:rowId xmlns:a16="http://schemas.microsoft.com/office/drawing/2014/main" val="1898420494"/>
                  </a:ext>
                </a:extLst>
              </a:tr>
              <a:tr h="223157">
                <a:tc>
                  <a:txBody>
                    <a:bodyPr/>
                    <a:lstStyle/>
                    <a:p>
                      <a:pPr algn="ctr"/>
                      <a:r>
                        <a:rPr lang="en-US" sz="1050" dirty="0">
                          <a:latin typeface="Calibri"/>
                        </a:rPr>
                        <a:t>1510</a:t>
                      </a:r>
                    </a:p>
                  </a:txBody>
                  <a:tcPr/>
                </a:tc>
                <a:tc>
                  <a:txBody>
                    <a:bodyPr/>
                    <a:lstStyle/>
                    <a:p>
                      <a:pPr algn="ctr"/>
                      <a:r>
                        <a:rPr lang="en-US" sz="1050" dirty="0">
                          <a:latin typeface="Calibri"/>
                        </a:rPr>
                        <a:t>£662.76</a:t>
                      </a:r>
                    </a:p>
                  </a:txBody>
                  <a:tcPr/>
                </a:tc>
                <a:tc>
                  <a:txBody>
                    <a:bodyPr/>
                    <a:lstStyle/>
                    <a:p>
                      <a:pPr algn="ctr"/>
                      <a:r>
                        <a:rPr lang="en-US" sz="1050" dirty="0">
                          <a:latin typeface="Calibri"/>
                        </a:rPr>
                        <a:t>£33.14</a:t>
                      </a:r>
                    </a:p>
                  </a:txBody>
                  <a:tcPr/>
                </a:tc>
                <a:tc>
                  <a:txBody>
                    <a:bodyPr/>
                    <a:lstStyle/>
                    <a:p>
                      <a:pPr algn="ctr"/>
                      <a:r>
                        <a:rPr lang="en-US" sz="1050" dirty="0">
                          <a:latin typeface="Calibri"/>
                        </a:rPr>
                        <a:t>£2.76</a:t>
                      </a:r>
                    </a:p>
                  </a:txBody>
                  <a:tcPr/>
                </a:tc>
                <a:extLst>
                  <a:ext uri="{0D108BD9-81ED-4DB2-BD59-A6C34878D82A}">
                    <a16:rowId xmlns:a16="http://schemas.microsoft.com/office/drawing/2014/main" val="625526148"/>
                  </a:ext>
                </a:extLst>
              </a:tr>
              <a:tr h="231866">
                <a:tc>
                  <a:txBody>
                    <a:bodyPr/>
                    <a:lstStyle/>
                    <a:p>
                      <a:pPr algn="ctr"/>
                      <a:r>
                        <a:rPr lang="en-US" sz="1050" dirty="0">
                          <a:latin typeface="Calibri"/>
                        </a:rPr>
                        <a:t>1520</a:t>
                      </a:r>
                    </a:p>
                  </a:txBody>
                  <a:tcPr/>
                </a:tc>
                <a:tc>
                  <a:txBody>
                    <a:bodyPr/>
                    <a:lstStyle/>
                    <a:p>
                      <a:pPr algn="ctr"/>
                      <a:r>
                        <a:rPr lang="en-US" sz="1050" dirty="0">
                          <a:latin typeface="Calibri"/>
                        </a:rPr>
                        <a:t>£520.02</a:t>
                      </a:r>
                    </a:p>
                  </a:txBody>
                  <a:tcPr/>
                </a:tc>
                <a:tc>
                  <a:txBody>
                    <a:bodyPr/>
                    <a:lstStyle/>
                    <a:p>
                      <a:pPr algn="ctr"/>
                      <a:r>
                        <a:rPr lang="en-US" sz="1050" dirty="0">
                          <a:latin typeface="Calibri"/>
                        </a:rPr>
                        <a:t>£26</a:t>
                      </a:r>
                    </a:p>
                  </a:txBody>
                  <a:tcPr/>
                </a:tc>
                <a:tc>
                  <a:txBody>
                    <a:bodyPr/>
                    <a:lstStyle/>
                    <a:p>
                      <a:pPr algn="ctr"/>
                      <a:r>
                        <a:rPr lang="en-US" sz="1050" dirty="0">
                          <a:latin typeface="Calibri"/>
                        </a:rPr>
                        <a:t>£2.17</a:t>
                      </a:r>
                    </a:p>
                  </a:txBody>
                  <a:tcPr/>
                </a:tc>
                <a:extLst>
                  <a:ext uri="{0D108BD9-81ED-4DB2-BD59-A6C34878D82A}">
                    <a16:rowId xmlns:a16="http://schemas.microsoft.com/office/drawing/2014/main" val="2055602272"/>
                  </a:ext>
                </a:extLst>
              </a:tr>
              <a:tr h="210094">
                <a:tc>
                  <a:txBody>
                    <a:bodyPr/>
                    <a:lstStyle/>
                    <a:p>
                      <a:pPr algn="ctr"/>
                      <a:r>
                        <a:rPr lang="en-US" sz="1050" dirty="0">
                          <a:latin typeface="Calibri"/>
                        </a:rPr>
                        <a:t>1530</a:t>
                      </a:r>
                    </a:p>
                  </a:txBody>
                  <a:tcPr/>
                </a:tc>
                <a:tc>
                  <a:txBody>
                    <a:bodyPr/>
                    <a:lstStyle/>
                    <a:p>
                      <a:pPr algn="ctr"/>
                      <a:r>
                        <a:rPr lang="en-US" sz="1050" dirty="0">
                          <a:latin typeface="Calibri"/>
                        </a:rPr>
                        <a:t>£441.28</a:t>
                      </a:r>
                    </a:p>
                  </a:txBody>
                  <a:tcPr/>
                </a:tc>
                <a:tc>
                  <a:txBody>
                    <a:bodyPr/>
                    <a:lstStyle/>
                    <a:p>
                      <a:pPr algn="ctr"/>
                      <a:r>
                        <a:rPr lang="en-US" sz="1050" dirty="0">
                          <a:latin typeface="Calibri"/>
                        </a:rPr>
                        <a:t>£22.06</a:t>
                      </a:r>
                    </a:p>
                  </a:txBody>
                  <a:tcPr/>
                </a:tc>
                <a:tc>
                  <a:txBody>
                    <a:bodyPr/>
                    <a:lstStyle/>
                    <a:p>
                      <a:pPr algn="ctr"/>
                      <a:r>
                        <a:rPr lang="en-US" sz="1050" dirty="0">
                          <a:latin typeface="Calibri"/>
                        </a:rPr>
                        <a:t>£1.84</a:t>
                      </a:r>
                    </a:p>
                  </a:txBody>
                  <a:tcPr/>
                </a:tc>
                <a:extLst>
                  <a:ext uri="{0D108BD9-81ED-4DB2-BD59-A6C34878D82A}">
                    <a16:rowId xmlns:a16="http://schemas.microsoft.com/office/drawing/2014/main" val="3562454291"/>
                  </a:ext>
                </a:extLst>
              </a:tr>
              <a:tr h="219891">
                <a:tc>
                  <a:txBody>
                    <a:bodyPr/>
                    <a:lstStyle/>
                    <a:p>
                      <a:pPr algn="ctr"/>
                      <a:r>
                        <a:rPr lang="en-US" sz="1050" dirty="0">
                          <a:latin typeface="Calibri"/>
                        </a:rPr>
                        <a:t>1540</a:t>
                      </a:r>
                    </a:p>
                  </a:txBody>
                  <a:tcPr/>
                </a:tc>
                <a:tc>
                  <a:txBody>
                    <a:bodyPr/>
                    <a:lstStyle/>
                    <a:p>
                      <a:pPr algn="ctr"/>
                      <a:r>
                        <a:rPr lang="en-US" sz="1050" dirty="0">
                          <a:latin typeface="Calibri"/>
                        </a:rPr>
                        <a:t>£21.07</a:t>
                      </a:r>
                    </a:p>
                  </a:txBody>
                  <a:tcPr/>
                </a:tc>
                <a:tc>
                  <a:txBody>
                    <a:bodyPr/>
                    <a:lstStyle/>
                    <a:p>
                      <a:pPr algn="ctr"/>
                      <a:r>
                        <a:rPr lang="en-US" sz="1050" dirty="0">
                          <a:latin typeface="Calibri"/>
                        </a:rPr>
                        <a:t>£21.07</a:t>
                      </a:r>
                    </a:p>
                  </a:txBody>
                  <a:tcPr/>
                </a:tc>
                <a:tc>
                  <a:txBody>
                    <a:bodyPr/>
                    <a:lstStyle/>
                    <a:p>
                      <a:pPr algn="ctr"/>
                      <a:r>
                        <a:rPr lang="en-US" sz="1050" dirty="0">
                          <a:latin typeface="Calibri"/>
                        </a:rPr>
                        <a:t>£1.76</a:t>
                      </a:r>
                    </a:p>
                  </a:txBody>
                  <a:tcPr/>
                </a:tc>
                <a:extLst>
                  <a:ext uri="{0D108BD9-81ED-4DB2-BD59-A6C34878D82A}">
                    <a16:rowId xmlns:a16="http://schemas.microsoft.com/office/drawing/2014/main" val="3043344997"/>
                  </a:ext>
                </a:extLst>
              </a:tr>
            </a:tbl>
          </a:graphicData>
        </a:graphic>
      </p:graphicFrame>
      <p:sp>
        <p:nvSpPr>
          <p:cNvPr id="5" name="TextBox 4">
            <a:extLst>
              <a:ext uri="{FF2B5EF4-FFF2-40B4-BE49-F238E27FC236}">
                <a16:creationId xmlns:a16="http://schemas.microsoft.com/office/drawing/2014/main" id="{D8858999-25D4-9E97-70CB-CB273EFD7B09}"/>
              </a:ext>
            </a:extLst>
          </p:cNvPr>
          <p:cNvSpPr txBox="1"/>
          <p:nvPr/>
        </p:nvSpPr>
        <p:spPr>
          <a:xfrm>
            <a:off x="7638303" y="26186"/>
            <a:ext cx="2779325" cy="1661993"/>
          </a:xfrm>
          <a:prstGeom prst="rect">
            <a:avLst/>
          </a:prstGeom>
          <a:solidFill>
            <a:schemeClr val="bg1"/>
          </a:solidFill>
          <a:ln w="41275">
            <a:solidFill>
              <a:schemeClr val="accent1">
                <a:shade val="15000"/>
              </a:schemeClr>
            </a:solidFill>
          </a:ln>
        </p:spPr>
        <p:txBody>
          <a:bodyPr wrap="square" lIns="91440" tIns="45720" rIns="91440" bIns="45720" rtlCol="0" anchor="t">
            <a:spAutoFit/>
          </a:bodyPr>
          <a:lstStyle/>
          <a:p>
            <a:pPr algn="ctr"/>
            <a:r>
              <a:rPr lang="en-US" sz="1700" b="1" dirty="0">
                <a:latin typeface="Calibri"/>
                <a:ea typeface="Calibri"/>
                <a:cs typeface="Calibri"/>
              </a:rPr>
              <a:t>Also refer to your notes from the video on:</a:t>
            </a:r>
            <a:endParaRPr lang="en-US" sz="1700" dirty="0">
              <a:latin typeface="Calibri"/>
              <a:ea typeface="Calibri"/>
              <a:cs typeface="Calibri"/>
            </a:endParaRPr>
          </a:p>
          <a:p>
            <a:pPr marL="285750" indent="-285750">
              <a:buFont typeface="Arial" panose="020B0604020202020204" pitchFamily="34" charset="0"/>
              <a:buChar char="•"/>
            </a:pPr>
            <a:r>
              <a:rPr lang="en-US" sz="1700" dirty="0">
                <a:latin typeface="Calibri"/>
                <a:ea typeface="Calibri"/>
                <a:cs typeface="Calibri"/>
              </a:rPr>
              <a:t>The pot</a:t>
            </a:r>
          </a:p>
          <a:p>
            <a:pPr marL="285750" indent="-285750">
              <a:buFont typeface="Arial" panose="020B0604020202020204" pitchFamily="34" charset="0"/>
              <a:buChar char="•"/>
            </a:pPr>
            <a:r>
              <a:rPr lang="en-US" sz="1700" dirty="0">
                <a:latin typeface="Calibri"/>
                <a:ea typeface="Calibri"/>
                <a:cs typeface="Calibri"/>
              </a:rPr>
              <a:t>Timber</a:t>
            </a:r>
          </a:p>
          <a:p>
            <a:pPr marL="285750" indent="-285750">
              <a:buFont typeface="Arial" panose="020B0604020202020204" pitchFamily="34" charset="0"/>
              <a:buChar char="•"/>
            </a:pPr>
            <a:r>
              <a:rPr lang="en-US" sz="1700" dirty="0">
                <a:latin typeface="Calibri"/>
                <a:ea typeface="Calibri"/>
                <a:cs typeface="Calibri"/>
              </a:rPr>
              <a:t>The </a:t>
            </a:r>
            <a:r>
              <a:rPr lang="en-US" sz="1700" err="1">
                <a:latin typeface="Calibri"/>
                <a:ea typeface="Calibri"/>
                <a:cs typeface="Calibri"/>
              </a:rPr>
              <a:t>hospitium</a:t>
            </a:r>
            <a:endParaRPr lang="en-US" sz="1700">
              <a:latin typeface="Calibri"/>
              <a:ea typeface="Calibri"/>
              <a:cs typeface="Calibri"/>
            </a:endParaRPr>
          </a:p>
          <a:p>
            <a:pPr marL="285750" indent="-285750">
              <a:buFont typeface="Arial" panose="020B0604020202020204" pitchFamily="34" charset="0"/>
              <a:buChar char="•"/>
            </a:pPr>
            <a:r>
              <a:rPr lang="en-US" sz="1700" dirty="0">
                <a:latin typeface="Calibri"/>
                <a:ea typeface="Calibri"/>
                <a:cs typeface="Calibri"/>
              </a:rPr>
              <a:t>The gateway</a:t>
            </a:r>
          </a:p>
        </p:txBody>
      </p:sp>
    </p:spTree>
    <p:extLst>
      <p:ext uri="{BB962C8B-B14F-4D97-AF65-F5344CB8AC3E}">
        <p14:creationId xmlns:p14="http://schemas.microsoft.com/office/powerpoint/2010/main" val="33367552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3BB932-B7E6-421F-913F-4D2652905CA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D18256AB-4A1A-4370-F337-E6BB73297EC8}"/>
              </a:ext>
            </a:extLst>
          </p:cNvPr>
          <p:cNvSpPr txBox="1"/>
          <p:nvPr/>
        </p:nvSpPr>
        <p:spPr>
          <a:xfrm>
            <a:off x="422921" y="279699"/>
            <a:ext cx="6867391" cy="661720"/>
          </a:xfrm>
          <a:prstGeom prst="rect">
            <a:avLst/>
          </a:prstGeom>
          <a:noFill/>
        </p:spPr>
        <p:txBody>
          <a:bodyPr wrap="square" lIns="91440" tIns="45720" rIns="91440" bIns="45720" rtlCol="0" anchor="t">
            <a:spAutoFit/>
          </a:bodyPr>
          <a:lstStyle/>
          <a:p>
            <a:pPr algn="ctr"/>
            <a:r>
              <a:rPr lang="en-US" sz="1900" dirty="0">
                <a:latin typeface="Calibri"/>
                <a:ea typeface="Calibri"/>
                <a:cs typeface="Calibri"/>
              </a:rPr>
              <a:t>Speed map – this is the oldest map that we have of Reading (1611)</a:t>
            </a:r>
            <a:endParaRPr lang="en-US"/>
          </a:p>
          <a:p>
            <a:endParaRPr lang="en-US"/>
          </a:p>
        </p:txBody>
      </p:sp>
      <p:pic>
        <p:nvPicPr>
          <p:cNvPr id="6" name="Picture 2">
            <a:extLst>
              <a:ext uri="{FF2B5EF4-FFF2-40B4-BE49-F238E27FC236}">
                <a16:creationId xmlns:a16="http://schemas.microsoft.com/office/drawing/2014/main" id="{F1670418-7420-5A51-B51D-BAC3FA7519E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9548" y="649031"/>
            <a:ext cx="6874136" cy="6081562"/>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DE5BEDBD-ACB0-B840-EA1F-875BDD6EF6E5}"/>
              </a:ext>
            </a:extLst>
          </p:cNvPr>
          <p:cNvSpPr txBox="1"/>
          <p:nvPr/>
        </p:nvSpPr>
        <p:spPr>
          <a:xfrm>
            <a:off x="7916449" y="279699"/>
            <a:ext cx="3995803" cy="2139047"/>
          </a:xfrm>
          <a:prstGeom prst="rect">
            <a:avLst/>
          </a:prstGeom>
          <a:noFill/>
        </p:spPr>
        <p:txBody>
          <a:bodyPr wrap="square" lIns="91440" tIns="45720" rIns="91440" bIns="45720" rtlCol="0" anchor="t">
            <a:spAutoFit/>
          </a:bodyPr>
          <a:lstStyle/>
          <a:p>
            <a:pPr algn="ctr"/>
            <a:r>
              <a:rPr lang="en-US" sz="1900" b="1" dirty="0">
                <a:latin typeface="Calibri"/>
                <a:ea typeface="Calibri"/>
                <a:cs typeface="Calibri"/>
              </a:rPr>
              <a:t>Hints</a:t>
            </a:r>
            <a:endParaRPr lang="en-US"/>
          </a:p>
          <a:p>
            <a:pPr algn="ctr"/>
            <a:endParaRPr lang="en-US" sz="1900" dirty="0">
              <a:latin typeface="Calibri"/>
              <a:ea typeface="Calibri"/>
              <a:cs typeface="Calibri"/>
            </a:endParaRPr>
          </a:p>
          <a:p>
            <a:pPr algn="ctr"/>
            <a:r>
              <a:rPr lang="en-US" sz="1900" dirty="0">
                <a:latin typeface="Calibri"/>
                <a:ea typeface="Calibri"/>
                <a:cs typeface="Calibri"/>
              </a:rPr>
              <a:t>Can you </a:t>
            </a:r>
            <a:r>
              <a:rPr lang="en-US" sz="1900" err="1">
                <a:latin typeface="Calibri"/>
                <a:ea typeface="Calibri"/>
                <a:cs typeface="Calibri"/>
              </a:rPr>
              <a:t>theorise</a:t>
            </a:r>
            <a:r>
              <a:rPr lang="en-US" sz="1900" dirty="0">
                <a:latin typeface="Calibri"/>
                <a:ea typeface="Calibri"/>
                <a:cs typeface="Calibri"/>
              </a:rPr>
              <a:t> anything about:</a:t>
            </a:r>
          </a:p>
          <a:p>
            <a:endParaRPr lang="en-US" sz="1900" dirty="0">
              <a:latin typeface="Calibri"/>
              <a:ea typeface="Calibri"/>
              <a:cs typeface="Calibri"/>
            </a:endParaRPr>
          </a:p>
          <a:p>
            <a:pPr marL="285750" indent="-285750">
              <a:buFont typeface="Arial" panose="020B0604020202020204" pitchFamily="34" charset="0"/>
              <a:buChar char="•"/>
            </a:pPr>
            <a:r>
              <a:rPr lang="en-US" sz="1900" dirty="0">
                <a:latin typeface="Calibri"/>
                <a:ea typeface="Calibri"/>
                <a:cs typeface="Calibri"/>
              </a:rPr>
              <a:t>Henry’s route into the town?</a:t>
            </a:r>
          </a:p>
          <a:p>
            <a:pPr marL="285750" indent="-285750">
              <a:buFont typeface="Arial" panose="020B0604020202020204" pitchFamily="34" charset="0"/>
              <a:buChar char="•"/>
            </a:pPr>
            <a:r>
              <a:rPr lang="en-US" sz="1900" dirty="0">
                <a:latin typeface="Calibri"/>
                <a:ea typeface="Calibri"/>
                <a:cs typeface="Calibri"/>
              </a:rPr>
              <a:t>Why the Abbey was a good location in which to stay?</a:t>
            </a:r>
          </a:p>
        </p:txBody>
      </p:sp>
    </p:spTree>
    <p:extLst>
      <p:ext uri="{BB962C8B-B14F-4D97-AF65-F5344CB8AC3E}">
        <p14:creationId xmlns:p14="http://schemas.microsoft.com/office/powerpoint/2010/main" val="12459399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E69D45-059F-D15A-A333-BA50DBA2925E}"/>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4BD372E1-1642-1609-F1F1-B3FAA6B77CAD}"/>
              </a:ext>
            </a:extLst>
          </p:cNvPr>
          <p:cNvSpPr txBox="1"/>
          <p:nvPr/>
        </p:nvSpPr>
        <p:spPr>
          <a:xfrm>
            <a:off x="-963385" y="0"/>
            <a:ext cx="7609114" cy="984885"/>
          </a:xfrm>
          <a:prstGeom prst="rect">
            <a:avLst/>
          </a:prstGeom>
          <a:noFill/>
        </p:spPr>
        <p:txBody>
          <a:bodyPr wrap="square" lIns="91440" tIns="45720" rIns="91440" bIns="45720" rtlCol="0" anchor="t">
            <a:spAutoFit/>
          </a:bodyPr>
          <a:lstStyle/>
          <a:p>
            <a:pPr algn="ctr"/>
            <a:r>
              <a:rPr lang="en-US" sz="3300" b="1" dirty="0">
                <a:latin typeface="Calibri"/>
                <a:ea typeface="Calibri"/>
                <a:cs typeface="Calibri"/>
              </a:rPr>
              <a:t>BUSINESS</a:t>
            </a:r>
          </a:p>
          <a:p>
            <a:pPr algn="ctr"/>
            <a:r>
              <a:rPr lang="en-US" sz="2500" dirty="0">
                <a:latin typeface="Calibri"/>
                <a:ea typeface="Calibri"/>
                <a:cs typeface="Calibri"/>
              </a:rPr>
              <a:t>Trade agreements, the King’s business</a:t>
            </a:r>
          </a:p>
        </p:txBody>
      </p:sp>
      <p:graphicFrame>
        <p:nvGraphicFramePr>
          <p:cNvPr id="3" name="Table 2">
            <a:extLst>
              <a:ext uri="{FF2B5EF4-FFF2-40B4-BE49-F238E27FC236}">
                <a16:creationId xmlns:a16="http://schemas.microsoft.com/office/drawing/2014/main" id="{92A79C0F-58BE-BBCC-A37D-3BC275667F8A}"/>
              </a:ext>
            </a:extLst>
          </p:cNvPr>
          <p:cNvGraphicFramePr>
            <a:graphicFrameLocks noGrp="1"/>
          </p:cNvGraphicFramePr>
          <p:nvPr>
            <p:extLst>
              <p:ext uri="{D42A27DB-BD31-4B8C-83A1-F6EECF244321}">
                <p14:modId xmlns:p14="http://schemas.microsoft.com/office/powerpoint/2010/main" val="99546645"/>
              </p:ext>
            </p:extLst>
          </p:nvPr>
        </p:nvGraphicFramePr>
        <p:xfrm>
          <a:off x="494981" y="1015663"/>
          <a:ext cx="9737590" cy="5699760"/>
        </p:xfrm>
        <a:graphic>
          <a:graphicData uri="http://schemas.openxmlformats.org/drawingml/2006/table">
            <a:tbl>
              <a:tblPr firstRow="1" bandRow="1">
                <a:tableStyleId>{073A0DAA-6AF3-43AB-8588-CEC1D06C72B9}</a:tableStyleId>
              </a:tblPr>
              <a:tblGrid>
                <a:gridCol w="3119076">
                  <a:extLst>
                    <a:ext uri="{9D8B030D-6E8A-4147-A177-3AD203B41FA5}">
                      <a16:colId xmlns:a16="http://schemas.microsoft.com/office/drawing/2014/main" val="1091950081"/>
                    </a:ext>
                  </a:extLst>
                </a:gridCol>
                <a:gridCol w="3396343">
                  <a:extLst>
                    <a:ext uri="{9D8B030D-6E8A-4147-A177-3AD203B41FA5}">
                      <a16:colId xmlns:a16="http://schemas.microsoft.com/office/drawing/2014/main" val="1090186262"/>
                    </a:ext>
                  </a:extLst>
                </a:gridCol>
                <a:gridCol w="3222171">
                  <a:extLst>
                    <a:ext uri="{9D8B030D-6E8A-4147-A177-3AD203B41FA5}">
                      <a16:colId xmlns:a16="http://schemas.microsoft.com/office/drawing/2014/main" val="4286379597"/>
                    </a:ext>
                  </a:extLst>
                </a:gridCol>
              </a:tblGrid>
              <a:tr h="341227">
                <a:tc>
                  <a:txBody>
                    <a:bodyPr/>
                    <a:lstStyle/>
                    <a:p>
                      <a:pPr algn="ctr"/>
                      <a:r>
                        <a:rPr lang="en-GB" sz="1900" dirty="0">
                          <a:latin typeface="Calibri"/>
                        </a:rPr>
                        <a:t>Certainties – what do we learn?</a:t>
                      </a:r>
                    </a:p>
                  </a:txBody>
                  <a:tcPr>
                    <a:lnB w="12700" cap="flat" cmpd="sng" algn="ctr">
                      <a:solidFill>
                        <a:schemeClr val="tx1"/>
                      </a:solidFill>
                      <a:prstDash val="solid"/>
                      <a:round/>
                      <a:headEnd type="none" w="med" len="med"/>
                      <a:tailEnd type="none" w="med" len="med"/>
                    </a:lnB>
                  </a:tcPr>
                </a:tc>
                <a:tc>
                  <a:txBody>
                    <a:bodyPr/>
                    <a:lstStyle/>
                    <a:p>
                      <a:pPr algn="ctr"/>
                      <a:r>
                        <a:rPr lang="en-GB" sz="1900" dirty="0">
                          <a:latin typeface="Calibri"/>
                        </a:rPr>
                        <a:t>Questions/things to follow up</a:t>
                      </a:r>
                    </a:p>
                  </a:txBody>
                  <a:tcPr>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900" dirty="0">
                          <a:latin typeface="Calibri"/>
                        </a:rPr>
                        <a:t>Possibilities/theories – what could be the case?</a:t>
                      </a:r>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50523806"/>
                  </a:ext>
                </a:extLst>
              </a:tr>
              <a:tr h="3668185">
                <a:tc>
                  <a:txBody>
                    <a:bodyPr/>
                    <a:lstStyle/>
                    <a:p>
                      <a:endParaRPr lang="en-GB"/>
                    </a:p>
                    <a:p>
                      <a:endParaRPr lang="en-GB"/>
                    </a:p>
                    <a:p>
                      <a:endParaRPr lang="en-GB"/>
                    </a:p>
                    <a:p>
                      <a:endParaRPr lang="en-GB"/>
                    </a:p>
                    <a:p>
                      <a:endParaRPr lang="en-GB"/>
                    </a:p>
                    <a:p>
                      <a:endParaRPr lang="en-GB"/>
                    </a:p>
                    <a:p>
                      <a:endParaRPr lang="en-GB"/>
                    </a:p>
                    <a:p>
                      <a:endParaRPr lang="en-GB"/>
                    </a:p>
                    <a:p>
                      <a:endParaRPr lang="en-GB"/>
                    </a:p>
                    <a:p>
                      <a:endParaRPr lang="en-GB"/>
                    </a:p>
                    <a:p>
                      <a:endParaRPr lang="en-GB"/>
                    </a:p>
                    <a:p>
                      <a:endParaRPr lang="en-GB"/>
                    </a:p>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a:p>
                    <a:p>
                      <a:endParaRPr lang="en-GB"/>
                    </a:p>
                    <a:p>
                      <a:endParaRPr lang="en-GB"/>
                    </a:p>
                    <a:p>
                      <a:endParaRPr lang="en-GB"/>
                    </a:p>
                    <a:p>
                      <a:endParaRPr lang="en-GB"/>
                    </a:p>
                    <a:p>
                      <a:endParaRPr lang="en-GB"/>
                    </a:p>
                    <a:p>
                      <a:endParaRPr lang="en-GB"/>
                    </a:p>
                    <a:p>
                      <a:endParaRPr lang="en-GB"/>
                    </a:p>
                    <a:p>
                      <a:endParaRPr lang="en-GB"/>
                    </a:p>
                    <a:p>
                      <a:endParaRPr lang="en-GB"/>
                    </a:p>
                    <a:p>
                      <a:endParaRPr lang="en-GB"/>
                    </a:p>
                    <a:p>
                      <a:endParaRPr lang="en-GB"/>
                    </a:p>
                    <a:p>
                      <a:endParaRPr lang="en-GB"/>
                    </a:p>
                    <a:p>
                      <a:endParaRPr lang="en-GB"/>
                    </a:p>
                    <a:p>
                      <a:endParaRPr lang="en-GB"/>
                    </a:p>
                    <a:p>
                      <a:endParaRPr lang="en-GB"/>
                    </a:p>
                    <a:p>
                      <a:endParaRPr lang="en-GB"/>
                    </a:p>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87127840"/>
                  </a:ext>
                </a:extLst>
              </a:tr>
            </a:tbl>
          </a:graphicData>
        </a:graphic>
      </p:graphicFrame>
      <p:sp>
        <p:nvSpPr>
          <p:cNvPr id="4" name="TextBox 3">
            <a:extLst>
              <a:ext uri="{FF2B5EF4-FFF2-40B4-BE49-F238E27FC236}">
                <a16:creationId xmlns:a16="http://schemas.microsoft.com/office/drawing/2014/main" id="{AB370BEF-B12D-83D2-3BF4-0B1DD5953910}"/>
              </a:ext>
            </a:extLst>
          </p:cNvPr>
          <p:cNvSpPr txBox="1"/>
          <p:nvPr/>
        </p:nvSpPr>
        <p:spPr>
          <a:xfrm>
            <a:off x="10417629" y="58846"/>
            <a:ext cx="1774371" cy="6801862"/>
          </a:xfrm>
          <a:prstGeom prst="rect">
            <a:avLst/>
          </a:prstGeom>
          <a:solidFill>
            <a:schemeClr val="bg1"/>
          </a:solidFill>
          <a:ln w="41275">
            <a:solidFill>
              <a:schemeClr val="accent1">
                <a:shade val="15000"/>
              </a:schemeClr>
            </a:solidFill>
          </a:ln>
        </p:spPr>
        <p:txBody>
          <a:bodyPr wrap="square" lIns="91440" tIns="45720" rIns="91440" bIns="45720" rtlCol="0" anchor="t">
            <a:spAutoFit/>
          </a:bodyPr>
          <a:lstStyle/>
          <a:p>
            <a:pPr algn="ctr"/>
            <a:r>
              <a:rPr lang="en-US" sz="1900" b="1" dirty="0">
                <a:latin typeface="Calibri"/>
                <a:ea typeface="Calibri"/>
                <a:cs typeface="Calibri"/>
              </a:rPr>
              <a:t>Key words:</a:t>
            </a:r>
            <a:endParaRPr lang="en-US"/>
          </a:p>
          <a:p>
            <a:pPr algn="ctr"/>
            <a:endParaRPr lang="en-US" sz="1900" dirty="0">
              <a:latin typeface="Calibri"/>
              <a:ea typeface="Calibri"/>
              <a:cs typeface="Calibri"/>
            </a:endParaRPr>
          </a:p>
          <a:p>
            <a:pPr algn="ctr"/>
            <a:r>
              <a:rPr lang="en-US" sz="1900" b="1" dirty="0">
                <a:latin typeface="Calibri"/>
                <a:ea typeface="Calibri"/>
                <a:cs typeface="Calibri"/>
              </a:rPr>
              <a:t>Burgess</a:t>
            </a:r>
            <a:r>
              <a:rPr lang="en-US" sz="1900" dirty="0">
                <a:latin typeface="Calibri"/>
                <a:ea typeface="Calibri"/>
                <a:cs typeface="Calibri"/>
              </a:rPr>
              <a:t> – a town leader</a:t>
            </a:r>
          </a:p>
          <a:p>
            <a:pPr algn="ctr"/>
            <a:endParaRPr lang="en-US" sz="1900" dirty="0">
              <a:latin typeface="Calibri"/>
              <a:ea typeface="Calibri"/>
              <a:cs typeface="Calibri"/>
            </a:endParaRPr>
          </a:p>
          <a:p>
            <a:pPr algn="ctr"/>
            <a:r>
              <a:rPr lang="en-US" sz="1900" b="1" dirty="0">
                <a:latin typeface="Calibri"/>
                <a:ea typeface="Calibri"/>
                <a:cs typeface="Calibri"/>
              </a:rPr>
              <a:t>Fulling mill </a:t>
            </a:r>
            <a:r>
              <a:rPr lang="en-US" sz="1900" dirty="0">
                <a:latin typeface="Calibri"/>
                <a:ea typeface="Calibri"/>
                <a:cs typeface="Calibri"/>
              </a:rPr>
              <a:t>– a water-powered mill used for work with cloth</a:t>
            </a:r>
          </a:p>
          <a:p>
            <a:pPr algn="ctr"/>
            <a:endParaRPr lang="en-US" sz="1900" dirty="0">
              <a:latin typeface="Calibri"/>
              <a:ea typeface="Calibri"/>
              <a:cs typeface="Calibri"/>
            </a:endParaRPr>
          </a:p>
          <a:p>
            <a:pPr algn="ctr"/>
            <a:r>
              <a:rPr lang="en-US" sz="1900" b="1" dirty="0">
                <a:latin typeface="Calibri"/>
                <a:ea typeface="Calibri"/>
                <a:cs typeface="Calibri"/>
              </a:rPr>
              <a:t>Toker/fuller/</a:t>
            </a:r>
          </a:p>
          <a:p>
            <a:pPr algn="ctr"/>
            <a:r>
              <a:rPr lang="en-US" sz="1900" b="1" dirty="0">
                <a:latin typeface="Calibri"/>
                <a:ea typeface="Calibri"/>
                <a:cs typeface="Calibri"/>
              </a:rPr>
              <a:t>weaver </a:t>
            </a:r>
            <a:r>
              <a:rPr lang="en-US" sz="1900" dirty="0">
                <a:latin typeface="Calibri"/>
                <a:ea typeface="Calibri"/>
                <a:cs typeface="Calibri"/>
              </a:rPr>
              <a:t>– all individuals who work in the cloth-making process</a:t>
            </a:r>
          </a:p>
          <a:p>
            <a:pPr algn="ctr"/>
            <a:endParaRPr lang="en-US" sz="1900" dirty="0">
              <a:latin typeface="Calibri"/>
              <a:ea typeface="Calibri"/>
              <a:cs typeface="Calibri"/>
            </a:endParaRPr>
          </a:p>
          <a:p>
            <a:pPr algn="ctr"/>
            <a:r>
              <a:rPr lang="en-US" sz="1900" b="1" dirty="0">
                <a:latin typeface="Calibri"/>
                <a:ea typeface="Calibri"/>
                <a:cs typeface="Calibri"/>
              </a:rPr>
              <a:t>Star Chamber</a:t>
            </a:r>
            <a:r>
              <a:rPr lang="en-US" sz="1900" dirty="0">
                <a:latin typeface="Calibri"/>
                <a:ea typeface="Calibri"/>
                <a:cs typeface="Calibri"/>
              </a:rPr>
              <a:t> – a court made up of judges and privy</a:t>
            </a:r>
          </a:p>
          <a:p>
            <a:pPr algn="ctr"/>
            <a:r>
              <a:rPr lang="en-US" sz="1900" dirty="0">
                <a:latin typeface="Calibri"/>
                <a:ea typeface="Calibri"/>
                <a:cs typeface="Calibri"/>
              </a:rPr>
              <a:t> </a:t>
            </a:r>
            <a:r>
              <a:rPr lang="en-US" sz="1900" err="1">
                <a:latin typeface="Calibri"/>
                <a:ea typeface="Calibri"/>
                <a:cs typeface="Calibri"/>
              </a:rPr>
              <a:t>councillors</a:t>
            </a:r>
            <a:endParaRPr lang="en-US" sz="1900">
              <a:latin typeface="Calibri"/>
              <a:ea typeface="Calibri"/>
              <a:cs typeface="Calibri"/>
            </a:endParaRPr>
          </a:p>
          <a:p>
            <a:endParaRPr lang="en-US"/>
          </a:p>
        </p:txBody>
      </p:sp>
      <p:sp>
        <p:nvSpPr>
          <p:cNvPr id="5" name="TextBox 4">
            <a:extLst>
              <a:ext uri="{FF2B5EF4-FFF2-40B4-BE49-F238E27FC236}">
                <a16:creationId xmlns:a16="http://schemas.microsoft.com/office/drawing/2014/main" id="{E7A92AA9-7640-E16F-4103-226E36B243D6}"/>
              </a:ext>
            </a:extLst>
          </p:cNvPr>
          <p:cNvSpPr txBox="1"/>
          <p:nvPr/>
        </p:nvSpPr>
        <p:spPr>
          <a:xfrm>
            <a:off x="6096000" y="52378"/>
            <a:ext cx="3679371" cy="969496"/>
          </a:xfrm>
          <a:prstGeom prst="rect">
            <a:avLst/>
          </a:prstGeom>
          <a:solidFill>
            <a:schemeClr val="bg1"/>
          </a:solidFill>
          <a:ln w="41275">
            <a:solidFill>
              <a:schemeClr val="accent1">
                <a:shade val="15000"/>
              </a:schemeClr>
            </a:solidFill>
          </a:ln>
        </p:spPr>
        <p:txBody>
          <a:bodyPr wrap="square" lIns="91440" tIns="45720" rIns="91440" bIns="45720" rtlCol="0" anchor="t">
            <a:spAutoFit/>
          </a:bodyPr>
          <a:lstStyle/>
          <a:p>
            <a:pPr algn="ctr"/>
            <a:r>
              <a:rPr lang="en-US" sz="1900" b="1" dirty="0">
                <a:latin typeface="Calibri"/>
                <a:ea typeface="Calibri"/>
                <a:cs typeface="Calibri"/>
              </a:rPr>
              <a:t>Also refer to your notes from the video on:</a:t>
            </a:r>
            <a:endParaRPr lang="en-US" sz="1900" dirty="0">
              <a:latin typeface="Calibri"/>
              <a:ea typeface="Calibri"/>
              <a:cs typeface="Calibri"/>
            </a:endParaRPr>
          </a:p>
          <a:p>
            <a:pPr marL="285750" indent="-285750">
              <a:buFont typeface="Arial" panose="020B0604020202020204" pitchFamily="34" charset="0"/>
              <a:buChar char="•"/>
            </a:pPr>
            <a:r>
              <a:rPr lang="en-US" sz="1900" dirty="0">
                <a:latin typeface="Calibri"/>
                <a:ea typeface="Calibri"/>
                <a:cs typeface="Calibri"/>
              </a:rPr>
              <a:t>The shoe fragment</a:t>
            </a:r>
          </a:p>
        </p:txBody>
      </p:sp>
    </p:spTree>
    <p:extLst>
      <p:ext uri="{BB962C8B-B14F-4D97-AF65-F5344CB8AC3E}">
        <p14:creationId xmlns:p14="http://schemas.microsoft.com/office/powerpoint/2010/main" val="30580555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EEE8BC-3EBA-93DB-FD1F-48445E0F0FE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CA9AF02-C9EE-54E6-6BE2-63FBCC88CC21}"/>
              </a:ext>
            </a:extLst>
          </p:cNvPr>
          <p:cNvSpPr>
            <a:spLocks noGrp="1"/>
          </p:cNvSpPr>
          <p:nvPr>
            <p:ph type="title"/>
          </p:nvPr>
        </p:nvSpPr>
        <p:spPr>
          <a:xfrm>
            <a:off x="901193" y="-234081"/>
            <a:ext cx="10339779" cy="1325563"/>
          </a:xfrm>
        </p:spPr>
        <p:txBody>
          <a:bodyPr/>
          <a:lstStyle/>
          <a:p>
            <a:pPr algn="ctr"/>
            <a:r>
              <a:rPr lang="en-US" b="1" dirty="0">
                <a:latin typeface="Calibri"/>
                <a:ea typeface="Calibri"/>
                <a:cs typeface="Calibri"/>
              </a:rPr>
              <a:t>Stonework from the Abbey</a:t>
            </a:r>
          </a:p>
        </p:txBody>
      </p:sp>
      <p:sp>
        <p:nvSpPr>
          <p:cNvPr id="3" name="Content Placeholder 2">
            <a:extLst>
              <a:ext uri="{FF2B5EF4-FFF2-40B4-BE49-F238E27FC236}">
                <a16:creationId xmlns:a16="http://schemas.microsoft.com/office/drawing/2014/main" id="{64156497-321F-72DA-4710-257E115686BC}"/>
              </a:ext>
            </a:extLst>
          </p:cNvPr>
          <p:cNvSpPr>
            <a:spLocks noGrp="1"/>
          </p:cNvSpPr>
          <p:nvPr>
            <p:ph idx="1"/>
          </p:nvPr>
        </p:nvSpPr>
        <p:spPr>
          <a:xfrm>
            <a:off x="732465" y="757010"/>
            <a:ext cx="10515600" cy="4351338"/>
          </a:xfrm>
        </p:spPr>
        <p:txBody>
          <a:bodyPr>
            <a:normAutofit/>
          </a:bodyPr>
          <a:lstStyle/>
          <a:p>
            <a:pPr marL="0" indent="0">
              <a:buNone/>
            </a:pPr>
            <a:endParaRPr lang="en-GB" sz="2400" kern="100">
              <a:latin typeface="Aptos" panose="020B0004020202020204" pitchFamily="34" charset="0"/>
              <a:cs typeface="Times New Roman" panose="02020603050405020304" pitchFamily="18" charset="0"/>
            </a:endParaRPr>
          </a:p>
          <a:p>
            <a:pPr marL="0" indent="0">
              <a:buNone/>
            </a:pPr>
            <a:endParaRPr lang="en-GB" sz="1200" kern="100">
              <a:latin typeface="Aptos" panose="020B0004020202020204" pitchFamily="34" charset="0"/>
              <a:cs typeface="Times New Roman" panose="02020603050405020304" pitchFamily="18" charset="0"/>
            </a:endParaRPr>
          </a:p>
          <a:p>
            <a:pPr marL="0" indent="0">
              <a:buNone/>
            </a:pPr>
            <a:endParaRPr lang="en-GB" sz="1200" kern="100">
              <a:latin typeface="Aptos" panose="020B0004020202020204" pitchFamily="34" charset="0"/>
              <a:cs typeface="Times New Roman" panose="02020603050405020304" pitchFamily="18" charset="0"/>
            </a:endParaRPr>
          </a:p>
          <a:p>
            <a:pPr marL="0" indent="0">
              <a:buNone/>
            </a:pPr>
            <a:endParaRPr lang="en-GB" sz="1200" kern="100">
              <a:latin typeface="Aptos" panose="020B0004020202020204" pitchFamily="34" charset="0"/>
              <a:cs typeface="Times New Roman" panose="02020603050405020304" pitchFamily="18" charset="0"/>
            </a:endParaRPr>
          </a:p>
          <a:p>
            <a:pPr marL="0" indent="0">
              <a:buNone/>
            </a:pPr>
            <a:endParaRPr lang="en-GB" sz="1200" kern="100">
              <a:latin typeface="Aptos" panose="020B000402020202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EDA4F784-D261-1F75-2C22-3A0432DAC18D}"/>
              </a:ext>
            </a:extLst>
          </p:cNvPr>
          <p:cNvSpPr txBox="1"/>
          <p:nvPr/>
        </p:nvSpPr>
        <p:spPr>
          <a:xfrm>
            <a:off x="278191" y="720724"/>
            <a:ext cx="5045328" cy="2708434"/>
          </a:xfrm>
          <a:prstGeom prst="rect">
            <a:avLst/>
          </a:prstGeom>
          <a:noFill/>
        </p:spPr>
        <p:txBody>
          <a:bodyPr wrap="square" lIns="91440" tIns="45720" rIns="91440" bIns="45720" rtlCol="0" anchor="t">
            <a:spAutoFit/>
          </a:bodyPr>
          <a:lstStyle/>
          <a:p>
            <a:pPr algn="ctr"/>
            <a:r>
              <a:rPr lang="en-GB" sz="1900" dirty="0">
                <a:latin typeface="Calibri"/>
                <a:ea typeface="Calibri"/>
                <a:cs typeface="Calibri"/>
              </a:rPr>
              <a:t>A </a:t>
            </a:r>
            <a:r>
              <a:rPr lang="en-GB" sz="1900" b="1" dirty="0">
                <a:latin typeface="Calibri"/>
                <a:ea typeface="Calibri"/>
                <a:cs typeface="Calibri"/>
              </a:rPr>
              <a:t>voussoir</a:t>
            </a:r>
            <a:r>
              <a:rPr lang="en-GB" sz="1900" dirty="0">
                <a:latin typeface="Calibri"/>
                <a:ea typeface="Calibri"/>
                <a:cs typeface="Calibri"/>
              </a:rPr>
              <a:t> is an individual stone used to create a highly decorative arch. This one was carved from Caen stone, a fine limestone that would have been specially imported from Normandy. The standard of carving is very high. The design must have been popular with visitors because it quickly spread to other monasteries and churches in England!</a:t>
            </a:r>
            <a:endParaRPr lang="en-US"/>
          </a:p>
          <a:p>
            <a:endParaRPr lang="en-US"/>
          </a:p>
        </p:txBody>
      </p:sp>
      <p:sp>
        <p:nvSpPr>
          <p:cNvPr id="7" name="TextBox 6">
            <a:extLst>
              <a:ext uri="{FF2B5EF4-FFF2-40B4-BE49-F238E27FC236}">
                <a16:creationId xmlns:a16="http://schemas.microsoft.com/office/drawing/2014/main" id="{B826B5C0-D41A-DE38-0E06-E94A0875C06B}"/>
              </a:ext>
            </a:extLst>
          </p:cNvPr>
          <p:cNvSpPr txBox="1"/>
          <p:nvPr/>
        </p:nvSpPr>
        <p:spPr>
          <a:xfrm>
            <a:off x="6867267" y="761130"/>
            <a:ext cx="4683178" cy="2416046"/>
          </a:xfrm>
          <a:prstGeom prst="rect">
            <a:avLst/>
          </a:prstGeom>
          <a:noFill/>
        </p:spPr>
        <p:txBody>
          <a:bodyPr wrap="square" lIns="91440" tIns="45720" rIns="91440" bIns="45720" rtlCol="0" anchor="t">
            <a:spAutoFit/>
          </a:bodyPr>
          <a:lstStyle/>
          <a:p>
            <a:pPr algn="ctr"/>
            <a:r>
              <a:rPr lang="en-GB" sz="1900" dirty="0">
                <a:latin typeface="Calibri"/>
                <a:ea typeface="Calibri"/>
                <a:cs typeface="Calibri"/>
              </a:rPr>
              <a:t>This small </a:t>
            </a:r>
            <a:r>
              <a:rPr lang="en-GB" sz="1900" b="1" dirty="0">
                <a:latin typeface="Calibri"/>
                <a:ea typeface="Calibri"/>
                <a:cs typeface="Calibri"/>
              </a:rPr>
              <a:t>column shaft </a:t>
            </a:r>
            <a:r>
              <a:rPr lang="en-GB" sz="1900" dirty="0">
                <a:latin typeface="Calibri"/>
                <a:ea typeface="Calibri"/>
                <a:cs typeface="Calibri"/>
              </a:rPr>
              <a:t>or</a:t>
            </a:r>
            <a:r>
              <a:rPr lang="en-GB" sz="1900" b="1" dirty="0">
                <a:latin typeface="Calibri"/>
                <a:ea typeface="Calibri"/>
                <a:cs typeface="Calibri"/>
              </a:rPr>
              <a:t> colonette </a:t>
            </a:r>
            <a:r>
              <a:rPr lang="en-GB" sz="1900" dirty="0">
                <a:latin typeface="Calibri"/>
                <a:ea typeface="Calibri"/>
                <a:cs typeface="Calibri"/>
              </a:rPr>
              <a:t>came from a doorway or perhaps from one of the </a:t>
            </a:r>
            <a:r>
              <a:rPr lang="en-GB" sz="1900">
                <a:latin typeface="Calibri"/>
                <a:ea typeface="Calibri"/>
                <a:cs typeface="Calibri"/>
              </a:rPr>
              <a:t>‘blind’ arches in the cloister of Reading</a:t>
            </a:r>
            <a:endParaRPr lang="en-US"/>
          </a:p>
          <a:p>
            <a:pPr algn="ctr"/>
            <a:r>
              <a:rPr lang="en-GB" sz="1900" dirty="0">
                <a:latin typeface="Calibri"/>
                <a:ea typeface="Calibri"/>
                <a:cs typeface="Calibri"/>
              </a:rPr>
              <a:t> Abbey. It was carved from limestone quarried at Taynton in Oxfordshire. The decoration features beasts and foliage designs in medallions.</a:t>
            </a:r>
          </a:p>
          <a:p>
            <a:endParaRPr lang="en-US"/>
          </a:p>
        </p:txBody>
      </p:sp>
      <p:pic>
        <p:nvPicPr>
          <p:cNvPr id="9" name="Picture 2">
            <a:extLst>
              <a:ext uri="{FF2B5EF4-FFF2-40B4-BE49-F238E27FC236}">
                <a16:creationId xmlns:a16="http://schemas.microsoft.com/office/drawing/2014/main" id="{78A7C9E3-FB2A-2072-304F-91CE78BA683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20706" y="2845593"/>
            <a:ext cx="2364269" cy="3781122"/>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4">
            <a:extLst>
              <a:ext uri="{FF2B5EF4-FFF2-40B4-BE49-F238E27FC236}">
                <a16:creationId xmlns:a16="http://schemas.microsoft.com/office/drawing/2014/main" id="{CAF40BFC-F2EB-4E87-D865-0A4E1AE588E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31937" y="3157274"/>
            <a:ext cx="2799169" cy="3351284"/>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2B89CB7F-5E8D-8E9C-B821-8761A291EA18}"/>
              </a:ext>
            </a:extLst>
          </p:cNvPr>
          <p:cNvSpPr txBox="1"/>
          <p:nvPr/>
        </p:nvSpPr>
        <p:spPr>
          <a:xfrm>
            <a:off x="4098098" y="3858991"/>
            <a:ext cx="3995803" cy="2123658"/>
          </a:xfrm>
          <a:prstGeom prst="rect">
            <a:avLst/>
          </a:prstGeom>
          <a:noFill/>
          <a:ln>
            <a:solidFill>
              <a:schemeClr val="accent1"/>
            </a:solidFill>
          </a:ln>
        </p:spPr>
        <p:txBody>
          <a:bodyPr wrap="square" lIns="91440" tIns="45720" rIns="91440" bIns="45720" rtlCol="0" anchor="t">
            <a:spAutoFit/>
          </a:bodyPr>
          <a:lstStyle/>
          <a:p>
            <a:pPr algn="ctr"/>
            <a:r>
              <a:rPr lang="en-US" sz="1900" b="1" dirty="0">
                <a:latin typeface="Calibri"/>
                <a:ea typeface="Calibri"/>
                <a:cs typeface="Calibri"/>
              </a:rPr>
              <a:t>Hints</a:t>
            </a:r>
          </a:p>
          <a:p>
            <a:pPr algn="ctr"/>
            <a:endParaRPr lang="en-US" sz="600" b="1" dirty="0">
              <a:latin typeface="Calibri"/>
              <a:ea typeface="Calibri"/>
              <a:cs typeface="Calibri"/>
            </a:endParaRPr>
          </a:p>
          <a:p>
            <a:pPr marL="285750" indent="-285750">
              <a:buFont typeface="Arial" panose="020B0604020202020204" pitchFamily="34" charset="0"/>
              <a:buChar char="•"/>
            </a:pPr>
            <a:r>
              <a:rPr lang="en-US" sz="1900" dirty="0">
                <a:latin typeface="Calibri"/>
                <a:ea typeface="Calibri"/>
                <a:cs typeface="Calibri"/>
              </a:rPr>
              <a:t>What trade links did the Abbey have?</a:t>
            </a:r>
          </a:p>
          <a:p>
            <a:endParaRPr lang="en-US" sz="600" dirty="0">
              <a:latin typeface="Calibri"/>
              <a:ea typeface="Calibri"/>
              <a:cs typeface="Calibri"/>
            </a:endParaRPr>
          </a:p>
          <a:p>
            <a:pPr algn="ctr"/>
            <a:r>
              <a:rPr lang="en-US" sz="1900" dirty="0">
                <a:latin typeface="Calibri"/>
                <a:ea typeface="Calibri"/>
                <a:cs typeface="Calibri"/>
              </a:rPr>
              <a:t>Can you </a:t>
            </a:r>
            <a:r>
              <a:rPr lang="en-US" sz="1900" err="1">
                <a:latin typeface="Calibri"/>
                <a:ea typeface="Calibri"/>
                <a:cs typeface="Calibri"/>
              </a:rPr>
              <a:t>theorise</a:t>
            </a:r>
            <a:r>
              <a:rPr lang="en-US" sz="1900" dirty="0">
                <a:latin typeface="Calibri"/>
                <a:ea typeface="Calibri"/>
                <a:cs typeface="Calibri"/>
              </a:rPr>
              <a:t> anything about:</a:t>
            </a:r>
          </a:p>
          <a:p>
            <a:pPr algn="ctr"/>
            <a:endParaRPr lang="en-US" sz="600" dirty="0">
              <a:latin typeface="Calibri"/>
              <a:ea typeface="Calibri"/>
              <a:cs typeface="Calibri"/>
            </a:endParaRPr>
          </a:p>
          <a:p>
            <a:pPr marL="285750" indent="-285750">
              <a:buFont typeface="Arial" panose="020B0604020202020204" pitchFamily="34" charset="0"/>
              <a:buChar char="•"/>
            </a:pPr>
            <a:r>
              <a:rPr lang="en-US" sz="1900" dirty="0">
                <a:latin typeface="Calibri"/>
                <a:ea typeface="Calibri"/>
                <a:cs typeface="Calibri"/>
              </a:rPr>
              <a:t>Why the Abbey might have been a popular location for Henry?</a:t>
            </a:r>
          </a:p>
        </p:txBody>
      </p:sp>
    </p:spTree>
    <p:extLst>
      <p:ext uri="{BB962C8B-B14F-4D97-AF65-F5344CB8AC3E}">
        <p14:creationId xmlns:p14="http://schemas.microsoft.com/office/powerpoint/2010/main" val="8206475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37AD01-9C62-ACBF-DB71-448B16537CFA}"/>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ACDD5805-F06E-88BF-399A-2C2B5108D615}"/>
              </a:ext>
            </a:extLst>
          </p:cNvPr>
          <p:cNvSpPr txBox="1"/>
          <p:nvPr/>
        </p:nvSpPr>
        <p:spPr>
          <a:xfrm>
            <a:off x="3038475" y="258746"/>
            <a:ext cx="4887686" cy="1354217"/>
          </a:xfrm>
          <a:prstGeom prst="rect">
            <a:avLst/>
          </a:prstGeom>
          <a:noFill/>
        </p:spPr>
        <p:txBody>
          <a:bodyPr wrap="square" lIns="91440" tIns="45720" rIns="91440" bIns="45720" rtlCol="0" anchor="t">
            <a:spAutoFit/>
          </a:bodyPr>
          <a:lstStyle/>
          <a:p>
            <a:pPr algn="ctr"/>
            <a:r>
              <a:rPr lang="en-US" sz="2500" b="1" dirty="0">
                <a:latin typeface="Calibri"/>
                <a:ea typeface="Calibri"/>
                <a:cs typeface="Calibri"/>
              </a:rPr>
              <a:t>RELATIONSHIPS</a:t>
            </a:r>
          </a:p>
          <a:p>
            <a:pPr algn="ctr"/>
            <a:r>
              <a:rPr lang="en-US" sz="1900" dirty="0">
                <a:latin typeface="Calibri"/>
                <a:ea typeface="Calibri"/>
                <a:cs typeface="Calibri"/>
              </a:rPr>
              <a:t>Between the King and the town and the key players involved in the visits, patronage (gift giving)</a:t>
            </a:r>
          </a:p>
        </p:txBody>
      </p:sp>
      <p:graphicFrame>
        <p:nvGraphicFramePr>
          <p:cNvPr id="3" name="Table 2">
            <a:extLst>
              <a:ext uri="{FF2B5EF4-FFF2-40B4-BE49-F238E27FC236}">
                <a16:creationId xmlns:a16="http://schemas.microsoft.com/office/drawing/2014/main" id="{84BB0634-AF59-5576-BD88-55E3C22ABEFA}"/>
              </a:ext>
            </a:extLst>
          </p:cNvPr>
          <p:cNvGraphicFramePr>
            <a:graphicFrameLocks noGrp="1"/>
          </p:cNvGraphicFramePr>
          <p:nvPr>
            <p:extLst>
              <p:ext uri="{D42A27DB-BD31-4B8C-83A1-F6EECF244321}">
                <p14:modId xmlns:p14="http://schemas.microsoft.com/office/powerpoint/2010/main" val="901162971"/>
              </p:ext>
            </p:extLst>
          </p:nvPr>
        </p:nvGraphicFramePr>
        <p:xfrm>
          <a:off x="413657" y="1625262"/>
          <a:ext cx="9742714" cy="5151120"/>
        </p:xfrm>
        <a:graphic>
          <a:graphicData uri="http://schemas.openxmlformats.org/drawingml/2006/table">
            <a:tbl>
              <a:tblPr firstRow="1" bandRow="1">
                <a:tableStyleId>{073A0DAA-6AF3-43AB-8588-CEC1D06C72B9}</a:tableStyleId>
              </a:tblPr>
              <a:tblGrid>
                <a:gridCol w="3120717">
                  <a:extLst>
                    <a:ext uri="{9D8B030D-6E8A-4147-A177-3AD203B41FA5}">
                      <a16:colId xmlns:a16="http://schemas.microsoft.com/office/drawing/2014/main" val="1091950081"/>
                    </a:ext>
                  </a:extLst>
                </a:gridCol>
                <a:gridCol w="3398130">
                  <a:extLst>
                    <a:ext uri="{9D8B030D-6E8A-4147-A177-3AD203B41FA5}">
                      <a16:colId xmlns:a16="http://schemas.microsoft.com/office/drawing/2014/main" val="1090186262"/>
                    </a:ext>
                  </a:extLst>
                </a:gridCol>
                <a:gridCol w="3223867">
                  <a:extLst>
                    <a:ext uri="{9D8B030D-6E8A-4147-A177-3AD203B41FA5}">
                      <a16:colId xmlns:a16="http://schemas.microsoft.com/office/drawing/2014/main" val="4286379597"/>
                    </a:ext>
                  </a:extLst>
                </a:gridCol>
              </a:tblGrid>
              <a:tr h="564252">
                <a:tc>
                  <a:txBody>
                    <a:bodyPr/>
                    <a:lstStyle/>
                    <a:p>
                      <a:pPr algn="ctr"/>
                      <a:r>
                        <a:rPr lang="en-GB" sz="1900" dirty="0">
                          <a:latin typeface="Calibri"/>
                        </a:rPr>
                        <a:t>Certainties – what do we learn?</a:t>
                      </a:r>
                    </a:p>
                  </a:txBody>
                  <a:tcPr>
                    <a:lnB w="12700" cap="flat" cmpd="sng" algn="ctr">
                      <a:solidFill>
                        <a:schemeClr val="tx1"/>
                      </a:solidFill>
                      <a:prstDash val="solid"/>
                      <a:round/>
                      <a:headEnd type="none" w="med" len="med"/>
                      <a:tailEnd type="none" w="med" len="med"/>
                    </a:lnB>
                  </a:tcPr>
                </a:tc>
                <a:tc>
                  <a:txBody>
                    <a:bodyPr/>
                    <a:lstStyle/>
                    <a:p>
                      <a:pPr algn="ctr"/>
                      <a:r>
                        <a:rPr lang="en-GB" sz="1900" dirty="0">
                          <a:latin typeface="Calibri"/>
                        </a:rPr>
                        <a:t>Questions/things to follow up</a:t>
                      </a:r>
                    </a:p>
                  </a:txBody>
                  <a:tcPr>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900" dirty="0">
                          <a:latin typeface="Calibri"/>
                        </a:rPr>
                        <a:t>Possibilities/theories – what could be the case?</a:t>
                      </a:r>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50523806"/>
                  </a:ext>
                </a:extLst>
              </a:tr>
              <a:tr h="4433405">
                <a:tc>
                  <a:txBody>
                    <a:bodyPr/>
                    <a:lstStyle/>
                    <a:p>
                      <a:endParaRPr lang="en-GB"/>
                    </a:p>
                    <a:p>
                      <a:endParaRPr lang="en-GB"/>
                    </a:p>
                    <a:p>
                      <a:endParaRPr lang="en-GB"/>
                    </a:p>
                    <a:p>
                      <a:endParaRPr lang="en-GB"/>
                    </a:p>
                    <a:p>
                      <a:endParaRPr lang="en-GB"/>
                    </a:p>
                    <a:p>
                      <a:endParaRPr lang="en-GB"/>
                    </a:p>
                    <a:p>
                      <a:endParaRPr lang="en-GB"/>
                    </a:p>
                    <a:p>
                      <a:endParaRPr lang="en-GB"/>
                    </a:p>
                    <a:p>
                      <a:endParaRPr lang="en-GB"/>
                    </a:p>
                    <a:p>
                      <a:endParaRPr lang="en-GB"/>
                    </a:p>
                    <a:p>
                      <a:endParaRPr lang="en-GB"/>
                    </a:p>
                    <a:p>
                      <a:endParaRPr lang="en-GB"/>
                    </a:p>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a:p>
                    <a:p>
                      <a:endParaRPr lang="en-GB"/>
                    </a:p>
                    <a:p>
                      <a:endParaRPr lang="en-GB"/>
                    </a:p>
                    <a:p>
                      <a:endParaRPr lang="en-GB"/>
                    </a:p>
                    <a:p>
                      <a:endParaRPr lang="en-GB"/>
                    </a:p>
                    <a:p>
                      <a:endParaRPr lang="en-GB"/>
                    </a:p>
                    <a:p>
                      <a:endParaRPr lang="en-GB"/>
                    </a:p>
                    <a:p>
                      <a:endParaRPr lang="en-GB"/>
                    </a:p>
                    <a:p>
                      <a:endParaRPr lang="en-GB"/>
                    </a:p>
                    <a:p>
                      <a:endParaRPr lang="en-GB"/>
                    </a:p>
                    <a:p>
                      <a:endParaRPr lang="en-GB"/>
                    </a:p>
                    <a:p>
                      <a:endParaRPr lang="en-GB"/>
                    </a:p>
                    <a:p>
                      <a:endParaRPr lang="en-GB"/>
                    </a:p>
                    <a:p>
                      <a:endParaRPr lang="en-GB"/>
                    </a:p>
                    <a:p>
                      <a:endParaRPr lang="en-GB"/>
                    </a:p>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87127840"/>
                  </a:ext>
                </a:extLst>
              </a:tr>
            </a:tbl>
          </a:graphicData>
        </a:graphic>
      </p:graphicFrame>
      <p:sp>
        <p:nvSpPr>
          <p:cNvPr id="4" name="TextBox 3">
            <a:extLst>
              <a:ext uri="{FF2B5EF4-FFF2-40B4-BE49-F238E27FC236}">
                <a16:creationId xmlns:a16="http://schemas.microsoft.com/office/drawing/2014/main" id="{29DD1DEC-CC42-7E6E-6EA3-25A67F6DC14F}"/>
              </a:ext>
            </a:extLst>
          </p:cNvPr>
          <p:cNvSpPr txBox="1"/>
          <p:nvPr/>
        </p:nvSpPr>
        <p:spPr>
          <a:xfrm>
            <a:off x="10417629" y="0"/>
            <a:ext cx="1774371" cy="6740307"/>
          </a:xfrm>
          <a:prstGeom prst="rect">
            <a:avLst/>
          </a:prstGeom>
          <a:solidFill>
            <a:schemeClr val="bg1"/>
          </a:solidFill>
          <a:ln w="41275">
            <a:solidFill>
              <a:schemeClr val="accent1">
                <a:shade val="15000"/>
              </a:schemeClr>
            </a:solidFill>
          </a:ln>
        </p:spPr>
        <p:txBody>
          <a:bodyPr wrap="square" lIns="91440" tIns="45720" rIns="91440" bIns="45720" rtlCol="0" anchor="t">
            <a:spAutoFit/>
          </a:bodyPr>
          <a:lstStyle/>
          <a:p>
            <a:pPr algn="ctr"/>
            <a:r>
              <a:rPr lang="en-US" b="1">
                <a:latin typeface="Calibri"/>
                <a:ea typeface="Calibri"/>
                <a:cs typeface="Calibri"/>
              </a:rPr>
              <a:t>Key words:</a:t>
            </a:r>
            <a:endParaRPr lang="en-US">
              <a:latin typeface="Calibri"/>
              <a:ea typeface="Calibri"/>
              <a:cs typeface="Calibri"/>
            </a:endParaRPr>
          </a:p>
          <a:p>
            <a:pPr algn="ctr"/>
            <a:endParaRPr lang="en-US" dirty="0">
              <a:latin typeface="Calibri"/>
              <a:ea typeface="Calibri"/>
              <a:cs typeface="Calibri"/>
            </a:endParaRPr>
          </a:p>
          <a:p>
            <a:pPr algn="ctr"/>
            <a:r>
              <a:rPr lang="en-US" b="1">
                <a:latin typeface="Calibri"/>
                <a:ea typeface="Calibri"/>
                <a:cs typeface="Calibri"/>
              </a:rPr>
              <a:t>Almoner</a:t>
            </a:r>
            <a:r>
              <a:rPr lang="en-US">
                <a:latin typeface="Calibri"/>
                <a:ea typeface="Calibri"/>
                <a:cs typeface="Calibri"/>
              </a:rPr>
              <a:t> – a servant who would dispense charity to the poor on behalf of their master</a:t>
            </a:r>
            <a:endParaRPr lang="en-US" dirty="0">
              <a:latin typeface="Calibri"/>
              <a:ea typeface="Calibri"/>
              <a:cs typeface="Calibri"/>
            </a:endParaRPr>
          </a:p>
          <a:p>
            <a:pPr algn="ctr"/>
            <a:endParaRPr lang="en-US" dirty="0">
              <a:latin typeface="Calibri"/>
              <a:ea typeface="Calibri"/>
              <a:cs typeface="Calibri"/>
            </a:endParaRPr>
          </a:p>
          <a:p>
            <a:pPr algn="ctr"/>
            <a:r>
              <a:rPr lang="en-US" b="1">
                <a:latin typeface="Calibri"/>
                <a:ea typeface="Calibri"/>
                <a:cs typeface="Calibri"/>
              </a:rPr>
              <a:t>Dissolution of the monasteries</a:t>
            </a:r>
            <a:r>
              <a:rPr lang="en-US" dirty="0">
                <a:latin typeface="Calibri"/>
                <a:ea typeface="Calibri"/>
                <a:cs typeface="Calibri"/>
              </a:rPr>
              <a:t> </a:t>
            </a:r>
            <a:r>
              <a:rPr lang="en-US">
                <a:latin typeface="Calibri"/>
                <a:ea typeface="Calibri"/>
                <a:cs typeface="Calibri"/>
              </a:rPr>
              <a:t>– see your timeline for a definition of this</a:t>
            </a:r>
            <a:endParaRPr lang="en-US" dirty="0">
              <a:latin typeface="Calibri"/>
              <a:ea typeface="Calibri"/>
              <a:cs typeface="Calibri"/>
            </a:endParaRPr>
          </a:p>
          <a:p>
            <a:pPr algn="ctr"/>
            <a:endParaRPr lang="en-US" dirty="0">
              <a:latin typeface="Calibri"/>
              <a:ea typeface="Calibri"/>
              <a:cs typeface="Calibri"/>
            </a:endParaRPr>
          </a:p>
          <a:p>
            <a:pPr algn="ctr"/>
            <a:r>
              <a:rPr lang="en-US" b="1">
                <a:latin typeface="Calibri"/>
                <a:ea typeface="Calibri"/>
                <a:cs typeface="Calibri"/>
              </a:rPr>
              <a:t>Cruse </a:t>
            </a:r>
            <a:r>
              <a:rPr lang="en-US">
                <a:latin typeface="Calibri"/>
                <a:ea typeface="Calibri"/>
                <a:cs typeface="Calibri"/>
              </a:rPr>
              <a:t>– a pot or jar</a:t>
            </a:r>
            <a:endParaRPr lang="en-US" dirty="0">
              <a:latin typeface="Calibri"/>
              <a:ea typeface="Calibri"/>
              <a:cs typeface="Calibri"/>
            </a:endParaRPr>
          </a:p>
          <a:p>
            <a:pPr algn="ctr"/>
            <a:endParaRPr lang="en-US" dirty="0">
              <a:latin typeface="Calibri"/>
              <a:ea typeface="Calibri"/>
              <a:cs typeface="Calibri"/>
            </a:endParaRPr>
          </a:p>
          <a:p>
            <a:pPr algn="ctr"/>
            <a:r>
              <a:rPr lang="en-US" b="1">
                <a:latin typeface="Calibri"/>
                <a:ea typeface="Calibri"/>
                <a:cs typeface="Calibri"/>
              </a:rPr>
              <a:t>Annuity</a:t>
            </a:r>
            <a:r>
              <a:rPr lang="en-US">
                <a:latin typeface="Calibri"/>
                <a:ea typeface="Calibri"/>
                <a:cs typeface="Calibri"/>
              </a:rPr>
              <a:t> – a yearly payment</a:t>
            </a:r>
            <a:endParaRPr lang="en-US" dirty="0">
              <a:latin typeface="Calibri"/>
              <a:ea typeface="Calibri"/>
              <a:cs typeface="Calibri"/>
            </a:endParaRPr>
          </a:p>
          <a:p>
            <a:pPr algn="ctr"/>
            <a:endParaRPr lang="en-US" dirty="0">
              <a:latin typeface="Calibri"/>
              <a:ea typeface="Calibri"/>
              <a:cs typeface="Calibri"/>
            </a:endParaRPr>
          </a:p>
          <a:p>
            <a:pPr algn="ctr"/>
            <a:r>
              <a:rPr lang="en-US" b="1">
                <a:latin typeface="Calibri"/>
                <a:ea typeface="Calibri"/>
                <a:cs typeface="Calibri"/>
              </a:rPr>
              <a:t>Meanest</a:t>
            </a:r>
            <a:r>
              <a:rPr lang="en-US">
                <a:latin typeface="Calibri"/>
                <a:ea typeface="Calibri"/>
                <a:cs typeface="Calibri"/>
              </a:rPr>
              <a:t> – greedy/tight with money</a:t>
            </a:r>
          </a:p>
        </p:txBody>
      </p:sp>
      <p:graphicFrame>
        <p:nvGraphicFramePr>
          <p:cNvPr id="5" name="Table 4">
            <a:extLst>
              <a:ext uri="{FF2B5EF4-FFF2-40B4-BE49-F238E27FC236}">
                <a16:creationId xmlns:a16="http://schemas.microsoft.com/office/drawing/2014/main" id="{D3E2A7CB-424A-18BE-6BD0-D19B2012DEFF}"/>
              </a:ext>
            </a:extLst>
          </p:cNvPr>
          <p:cNvGraphicFramePr>
            <a:graphicFrameLocks noGrp="1"/>
          </p:cNvGraphicFramePr>
          <p:nvPr>
            <p:extLst>
              <p:ext uri="{D42A27DB-BD31-4B8C-83A1-F6EECF244321}">
                <p14:modId xmlns:p14="http://schemas.microsoft.com/office/powerpoint/2010/main" val="1748723387"/>
              </p:ext>
            </p:extLst>
          </p:nvPr>
        </p:nvGraphicFramePr>
        <p:xfrm>
          <a:off x="89806" y="58846"/>
          <a:ext cx="3178630" cy="1378068"/>
        </p:xfrm>
        <a:graphic>
          <a:graphicData uri="http://schemas.openxmlformats.org/drawingml/2006/table">
            <a:tbl>
              <a:tblPr firstRow="1" bandRow="1">
                <a:tableStyleId>{5C22544A-7EE6-4342-B048-85BDC9FD1C3A}</a:tableStyleId>
              </a:tblPr>
              <a:tblGrid>
                <a:gridCol w="605800">
                  <a:extLst>
                    <a:ext uri="{9D8B030D-6E8A-4147-A177-3AD203B41FA5}">
                      <a16:colId xmlns:a16="http://schemas.microsoft.com/office/drawing/2014/main" val="1326658691"/>
                    </a:ext>
                  </a:extLst>
                </a:gridCol>
                <a:gridCol w="799220">
                  <a:extLst>
                    <a:ext uri="{9D8B030D-6E8A-4147-A177-3AD203B41FA5}">
                      <a16:colId xmlns:a16="http://schemas.microsoft.com/office/drawing/2014/main" val="2125305561"/>
                    </a:ext>
                  </a:extLst>
                </a:gridCol>
                <a:gridCol w="864909">
                  <a:extLst>
                    <a:ext uri="{9D8B030D-6E8A-4147-A177-3AD203B41FA5}">
                      <a16:colId xmlns:a16="http://schemas.microsoft.com/office/drawing/2014/main" val="1565716630"/>
                    </a:ext>
                  </a:extLst>
                </a:gridCol>
                <a:gridCol w="908701">
                  <a:extLst>
                    <a:ext uri="{9D8B030D-6E8A-4147-A177-3AD203B41FA5}">
                      <a16:colId xmlns:a16="http://schemas.microsoft.com/office/drawing/2014/main" val="3758976732"/>
                    </a:ext>
                  </a:extLst>
                </a:gridCol>
              </a:tblGrid>
              <a:tr h="370840">
                <a:tc>
                  <a:txBody>
                    <a:bodyPr/>
                    <a:lstStyle/>
                    <a:p>
                      <a:pPr algn="ctr"/>
                      <a:r>
                        <a:rPr lang="en-US" sz="1050" dirty="0">
                          <a:latin typeface="Calibri"/>
                        </a:rPr>
                        <a:t>Year</a:t>
                      </a:r>
                    </a:p>
                  </a:txBody>
                  <a:tcPr/>
                </a:tc>
                <a:tc>
                  <a:txBody>
                    <a:bodyPr/>
                    <a:lstStyle/>
                    <a:p>
                      <a:pPr algn="ctr"/>
                      <a:r>
                        <a:rPr lang="en-US" sz="1050" dirty="0">
                          <a:latin typeface="Calibri"/>
                        </a:rPr>
                        <a:t>£1</a:t>
                      </a:r>
                    </a:p>
                  </a:txBody>
                  <a:tcPr/>
                </a:tc>
                <a:tc>
                  <a:txBody>
                    <a:bodyPr/>
                    <a:lstStyle/>
                    <a:p>
                      <a:pPr algn="ctr"/>
                      <a:r>
                        <a:rPr lang="en-US" sz="1050" dirty="0">
                          <a:latin typeface="Calibri"/>
                        </a:rPr>
                        <a:t>1s (shilling)</a:t>
                      </a:r>
                    </a:p>
                  </a:txBody>
                  <a:tcPr/>
                </a:tc>
                <a:tc>
                  <a:txBody>
                    <a:bodyPr/>
                    <a:lstStyle/>
                    <a:p>
                      <a:pPr algn="ctr"/>
                      <a:r>
                        <a:rPr lang="en-US" sz="1050" dirty="0">
                          <a:latin typeface="Calibri"/>
                        </a:rPr>
                        <a:t>1d (pence)</a:t>
                      </a:r>
                    </a:p>
                  </a:txBody>
                  <a:tcPr/>
                </a:tc>
                <a:extLst>
                  <a:ext uri="{0D108BD9-81ED-4DB2-BD59-A6C34878D82A}">
                    <a16:rowId xmlns:a16="http://schemas.microsoft.com/office/drawing/2014/main" val="1898420494"/>
                  </a:ext>
                </a:extLst>
              </a:tr>
              <a:tr h="234343">
                <a:tc>
                  <a:txBody>
                    <a:bodyPr/>
                    <a:lstStyle/>
                    <a:p>
                      <a:pPr algn="ctr"/>
                      <a:r>
                        <a:rPr lang="en-US" sz="1050" dirty="0">
                          <a:latin typeface="Calibri"/>
                        </a:rPr>
                        <a:t>1510</a:t>
                      </a:r>
                    </a:p>
                  </a:txBody>
                  <a:tcPr/>
                </a:tc>
                <a:tc>
                  <a:txBody>
                    <a:bodyPr/>
                    <a:lstStyle/>
                    <a:p>
                      <a:pPr algn="ctr"/>
                      <a:r>
                        <a:rPr lang="en-US" sz="1050" dirty="0">
                          <a:latin typeface="Calibri"/>
                        </a:rPr>
                        <a:t>£662.76</a:t>
                      </a:r>
                    </a:p>
                  </a:txBody>
                  <a:tcPr/>
                </a:tc>
                <a:tc>
                  <a:txBody>
                    <a:bodyPr/>
                    <a:lstStyle/>
                    <a:p>
                      <a:pPr algn="ctr"/>
                      <a:r>
                        <a:rPr lang="en-US" sz="1050" dirty="0">
                          <a:latin typeface="Calibri"/>
                        </a:rPr>
                        <a:t>£33.14</a:t>
                      </a:r>
                    </a:p>
                  </a:txBody>
                  <a:tcPr/>
                </a:tc>
                <a:tc>
                  <a:txBody>
                    <a:bodyPr/>
                    <a:lstStyle/>
                    <a:p>
                      <a:pPr algn="ctr"/>
                      <a:r>
                        <a:rPr lang="en-US" sz="1050" dirty="0">
                          <a:latin typeface="Calibri"/>
                        </a:rPr>
                        <a:t>£2.76</a:t>
                      </a:r>
                    </a:p>
                  </a:txBody>
                  <a:tcPr/>
                </a:tc>
                <a:extLst>
                  <a:ext uri="{0D108BD9-81ED-4DB2-BD59-A6C34878D82A}">
                    <a16:rowId xmlns:a16="http://schemas.microsoft.com/office/drawing/2014/main" val="625526148"/>
                  </a:ext>
                </a:extLst>
              </a:tr>
              <a:tr h="244140">
                <a:tc>
                  <a:txBody>
                    <a:bodyPr/>
                    <a:lstStyle/>
                    <a:p>
                      <a:pPr algn="ctr"/>
                      <a:r>
                        <a:rPr lang="en-US" sz="1050" dirty="0">
                          <a:latin typeface="Calibri"/>
                        </a:rPr>
                        <a:t>1520</a:t>
                      </a:r>
                    </a:p>
                  </a:txBody>
                  <a:tcPr/>
                </a:tc>
                <a:tc>
                  <a:txBody>
                    <a:bodyPr/>
                    <a:lstStyle/>
                    <a:p>
                      <a:pPr algn="ctr"/>
                      <a:r>
                        <a:rPr lang="en-US" sz="1050" dirty="0">
                          <a:latin typeface="Calibri"/>
                        </a:rPr>
                        <a:t>£520.02</a:t>
                      </a:r>
                    </a:p>
                  </a:txBody>
                  <a:tcPr/>
                </a:tc>
                <a:tc>
                  <a:txBody>
                    <a:bodyPr/>
                    <a:lstStyle/>
                    <a:p>
                      <a:pPr algn="ctr"/>
                      <a:r>
                        <a:rPr lang="en-US" sz="1050" dirty="0">
                          <a:latin typeface="Calibri"/>
                        </a:rPr>
                        <a:t>£26</a:t>
                      </a:r>
                    </a:p>
                  </a:txBody>
                  <a:tcPr/>
                </a:tc>
                <a:tc>
                  <a:txBody>
                    <a:bodyPr/>
                    <a:lstStyle/>
                    <a:p>
                      <a:pPr algn="ctr"/>
                      <a:r>
                        <a:rPr lang="en-US" sz="1050" dirty="0">
                          <a:latin typeface="Calibri"/>
                        </a:rPr>
                        <a:t>£2.17</a:t>
                      </a:r>
                    </a:p>
                  </a:txBody>
                  <a:tcPr/>
                </a:tc>
                <a:extLst>
                  <a:ext uri="{0D108BD9-81ED-4DB2-BD59-A6C34878D82A}">
                    <a16:rowId xmlns:a16="http://schemas.microsoft.com/office/drawing/2014/main" val="2055602272"/>
                  </a:ext>
                </a:extLst>
              </a:tr>
              <a:tr h="210394">
                <a:tc>
                  <a:txBody>
                    <a:bodyPr/>
                    <a:lstStyle/>
                    <a:p>
                      <a:pPr algn="ctr"/>
                      <a:r>
                        <a:rPr lang="en-US" sz="1050" dirty="0">
                          <a:latin typeface="Calibri"/>
                        </a:rPr>
                        <a:t>1530</a:t>
                      </a:r>
                    </a:p>
                  </a:txBody>
                  <a:tcPr/>
                </a:tc>
                <a:tc>
                  <a:txBody>
                    <a:bodyPr/>
                    <a:lstStyle/>
                    <a:p>
                      <a:pPr algn="ctr"/>
                      <a:r>
                        <a:rPr lang="en-US" sz="1050" dirty="0">
                          <a:latin typeface="Calibri"/>
                        </a:rPr>
                        <a:t>£441.28</a:t>
                      </a:r>
                    </a:p>
                  </a:txBody>
                  <a:tcPr/>
                </a:tc>
                <a:tc>
                  <a:txBody>
                    <a:bodyPr/>
                    <a:lstStyle/>
                    <a:p>
                      <a:pPr algn="ctr"/>
                      <a:r>
                        <a:rPr lang="en-US" sz="1050" dirty="0">
                          <a:latin typeface="Calibri"/>
                        </a:rPr>
                        <a:t>£22.06</a:t>
                      </a:r>
                    </a:p>
                  </a:txBody>
                  <a:tcPr/>
                </a:tc>
                <a:tc>
                  <a:txBody>
                    <a:bodyPr/>
                    <a:lstStyle/>
                    <a:p>
                      <a:pPr algn="ctr"/>
                      <a:r>
                        <a:rPr lang="en-US" sz="1050" dirty="0">
                          <a:latin typeface="Calibri"/>
                        </a:rPr>
                        <a:t>£1.84</a:t>
                      </a:r>
                    </a:p>
                  </a:txBody>
                  <a:tcPr/>
                </a:tc>
                <a:extLst>
                  <a:ext uri="{0D108BD9-81ED-4DB2-BD59-A6C34878D82A}">
                    <a16:rowId xmlns:a16="http://schemas.microsoft.com/office/drawing/2014/main" val="3562454291"/>
                  </a:ext>
                </a:extLst>
              </a:tr>
              <a:tr h="252848">
                <a:tc>
                  <a:txBody>
                    <a:bodyPr/>
                    <a:lstStyle/>
                    <a:p>
                      <a:pPr algn="ctr"/>
                      <a:r>
                        <a:rPr lang="en-US" sz="1050" dirty="0">
                          <a:latin typeface="Calibri"/>
                        </a:rPr>
                        <a:t>1540</a:t>
                      </a:r>
                    </a:p>
                  </a:txBody>
                  <a:tcPr/>
                </a:tc>
                <a:tc>
                  <a:txBody>
                    <a:bodyPr/>
                    <a:lstStyle/>
                    <a:p>
                      <a:pPr algn="ctr"/>
                      <a:r>
                        <a:rPr lang="en-US" sz="1050" dirty="0">
                          <a:latin typeface="Calibri"/>
                        </a:rPr>
                        <a:t>£21.07</a:t>
                      </a:r>
                    </a:p>
                  </a:txBody>
                  <a:tcPr/>
                </a:tc>
                <a:tc>
                  <a:txBody>
                    <a:bodyPr/>
                    <a:lstStyle/>
                    <a:p>
                      <a:pPr algn="ctr"/>
                      <a:r>
                        <a:rPr lang="en-US" sz="1050" dirty="0">
                          <a:latin typeface="Calibri"/>
                        </a:rPr>
                        <a:t>£21.07</a:t>
                      </a:r>
                    </a:p>
                  </a:txBody>
                  <a:tcPr/>
                </a:tc>
                <a:tc>
                  <a:txBody>
                    <a:bodyPr/>
                    <a:lstStyle/>
                    <a:p>
                      <a:pPr algn="ctr"/>
                      <a:r>
                        <a:rPr lang="en-US" sz="1050" dirty="0">
                          <a:latin typeface="Calibri"/>
                        </a:rPr>
                        <a:t>£1.76</a:t>
                      </a:r>
                    </a:p>
                  </a:txBody>
                  <a:tcPr/>
                </a:tc>
                <a:extLst>
                  <a:ext uri="{0D108BD9-81ED-4DB2-BD59-A6C34878D82A}">
                    <a16:rowId xmlns:a16="http://schemas.microsoft.com/office/drawing/2014/main" val="3043344997"/>
                  </a:ext>
                </a:extLst>
              </a:tr>
            </a:tbl>
          </a:graphicData>
        </a:graphic>
      </p:graphicFrame>
      <p:sp>
        <p:nvSpPr>
          <p:cNvPr id="6" name="TextBox 5">
            <a:extLst>
              <a:ext uri="{FF2B5EF4-FFF2-40B4-BE49-F238E27FC236}">
                <a16:creationId xmlns:a16="http://schemas.microsoft.com/office/drawing/2014/main" id="{20A16554-631F-9EA9-B58B-81D8681E0D86}"/>
              </a:ext>
            </a:extLst>
          </p:cNvPr>
          <p:cNvSpPr txBox="1"/>
          <p:nvPr/>
        </p:nvSpPr>
        <p:spPr>
          <a:xfrm>
            <a:off x="7696200" y="29536"/>
            <a:ext cx="2721429" cy="1261884"/>
          </a:xfrm>
          <a:prstGeom prst="rect">
            <a:avLst/>
          </a:prstGeom>
          <a:solidFill>
            <a:schemeClr val="bg1"/>
          </a:solidFill>
          <a:ln w="41275">
            <a:solidFill>
              <a:schemeClr val="accent1">
                <a:shade val="15000"/>
              </a:schemeClr>
            </a:solidFill>
          </a:ln>
        </p:spPr>
        <p:txBody>
          <a:bodyPr wrap="square" lIns="91440" tIns="45720" rIns="91440" bIns="45720" rtlCol="0" anchor="t">
            <a:spAutoFit/>
          </a:bodyPr>
          <a:lstStyle/>
          <a:p>
            <a:pPr algn="ctr"/>
            <a:r>
              <a:rPr lang="en-US" sz="1900" b="1">
                <a:latin typeface="Calibri"/>
                <a:ea typeface="Calibri"/>
                <a:cs typeface="Calibri"/>
              </a:rPr>
              <a:t>Also refer to your notes from the video on:</a:t>
            </a:r>
            <a:endParaRPr lang="en-US" sz="1900" dirty="0">
              <a:latin typeface="Calibri"/>
              <a:ea typeface="Calibri"/>
              <a:cs typeface="Calibri"/>
            </a:endParaRPr>
          </a:p>
          <a:p>
            <a:pPr marL="285750" indent="-285750">
              <a:buFont typeface="Arial" panose="020B0604020202020204" pitchFamily="34" charset="0"/>
              <a:buChar char="•"/>
            </a:pPr>
            <a:r>
              <a:rPr lang="en-US" sz="1900" dirty="0">
                <a:latin typeface="Calibri"/>
                <a:ea typeface="Calibri"/>
                <a:cs typeface="Calibri"/>
              </a:rPr>
              <a:t>The Abbey church</a:t>
            </a:r>
          </a:p>
          <a:p>
            <a:pPr marL="285750" indent="-285750">
              <a:buFont typeface="Arial" panose="020B0604020202020204" pitchFamily="34" charset="0"/>
              <a:buChar char="•"/>
            </a:pPr>
            <a:r>
              <a:rPr lang="en-US" sz="1900" dirty="0">
                <a:latin typeface="Calibri"/>
                <a:ea typeface="Calibri"/>
                <a:cs typeface="Calibri"/>
              </a:rPr>
              <a:t>The tiles</a:t>
            </a:r>
          </a:p>
        </p:txBody>
      </p:sp>
    </p:spTree>
    <p:extLst>
      <p:ext uri="{BB962C8B-B14F-4D97-AF65-F5344CB8AC3E}">
        <p14:creationId xmlns:p14="http://schemas.microsoft.com/office/powerpoint/2010/main" val="33948121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9" name="Rectangle 1038">
            <a:extLst>
              <a:ext uri="{FF2B5EF4-FFF2-40B4-BE49-F238E27FC236}">
                <a16:creationId xmlns:a16="http://schemas.microsoft.com/office/drawing/2014/main" id="{7B4F6806-5898-4FE8-B610-A058C8B847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F88D349-96F8-EE30-C370-97C7E3F750B5}"/>
              </a:ext>
            </a:extLst>
          </p:cNvPr>
          <p:cNvSpPr>
            <a:spLocks noGrp="1"/>
          </p:cNvSpPr>
          <p:nvPr>
            <p:ph type="title"/>
          </p:nvPr>
        </p:nvSpPr>
        <p:spPr>
          <a:xfrm>
            <a:off x="3887383" y="2966591"/>
            <a:ext cx="6825438" cy="1447260"/>
          </a:xfrm>
        </p:spPr>
        <p:txBody>
          <a:bodyPr vert="horz" lIns="91440" tIns="45720" rIns="91440" bIns="45720" rtlCol="0" anchor="b">
            <a:normAutofit/>
          </a:bodyPr>
          <a:lstStyle/>
          <a:p>
            <a:pPr algn="ctr"/>
            <a:r>
              <a:rPr lang="en-US" b="1" kern="1200" dirty="0">
                <a:latin typeface="Calibri"/>
                <a:ea typeface="Calibri"/>
                <a:cs typeface="Calibri"/>
              </a:rPr>
              <a:t>Fragments of stained glass</a:t>
            </a:r>
            <a:endParaRPr lang="en-US" b="1"/>
          </a:p>
        </p:txBody>
      </p:sp>
      <p:pic>
        <p:nvPicPr>
          <p:cNvPr id="1028" name="Picture 4">
            <a:extLst>
              <a:ext uri="{FF2B5EF4-FFF2-40B4-BE49-F238E27FC236}">
                <a16:creationId xmlns:a16="http://schemas.microsoft.com/office/drawing/2014/main" id="{19612E95-49AF-D835-D8F8-6ED350C7FB2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5659" r="4369"/>
          <a:stretch/>
        </p:blipFill>
        <p:spPr bwMode="auto">
          <a:xfrm>
            <a:off x="4406845" y="4"/>
            <a:ext cx="4101288" cy="3418797"/>
          </a:xfrm>
          <a:custGeom>
            <a:avLst/>
            <a:gdLst/>
            <a:ahLst/>
            <a:cxnLst/>
            <a:rect l="l" t="t" r="r" b="b"/>
            <a:pathLst>
              <a:path w="4101288" h="3418797">
                <a:moveTo>
                  <a:pt x="989912" y="0"/>
                </a:moveTo>
                <a:lnTo>
                  <a:pt x="3844502" y="0"/>
                </a:lnTo>
                <a:lnTo>
                  <a:pt x="3760850" y="25406"/>
                </a:lnTo>
                <a:cubicBezTo>
                  <a:pt x="3711615" y="43967"/>
                  <a:pt x="3663870" y="67007"/>
                  <a:pt x="3618425" y="98254"/>
                </a:cubicBezTo>
                <a:cubicBezTo>
                  <a:pt x="3626136" y="110145"/>
                  <a:pt x="3665355" y="144049"/>
                  <a:pt x="3649272" y="146579"/>
                </a:cubicBezTo>
                <a:cubicBezTo>
                  <a:pt x="3604102" y="153917"/>
                  <a:pt x="3564000" y="178711"/>
                  <a:pt x="3522797" y="199205"/>
                </a:cubicBezTo>
                <a:cubicBezTo>
                  <a:pt x="3504948" y="208060"/>
                  <a:pt x="3483356" y="219700"/>
                  <a:pt x="3491728" y="251325"/>
                </a:cubicBezTo>
                <a:cubicBezTo>
                  <a:pt x="3506932" y="260181"/>
                  <a:pt x="3518169" y="247783"/>
                  <a:pt x="3530727" y="246772"/>
                </a:cubicBezTo>
                <a:cubicBezTo>
                  <a:pt x="3543507" y="245761"/>
                  <a:pt x="3572153" y="252336"/>
                  <a:pt x="3564219" y="256638"/>
                </a:cubicBezTo>
                <a:cubicBezTo>
                  <a:pt x="3528083" y="276121"/>
                  <a:pt x="3593085" y="322928"/>
                  <a:pt x="3550339" y="322928"/>
                </a:cubicBezTo>
                <a:cubicBezTo>
                  <a:pt x="3478728" y="323181"/>
                  <a:pt x="3440609" y="406169"/>
                  <a:pt x="3371643" y="408447"/>
                </a:cubicBezTo>
                <a:cubicBezTo>
                  <a:pt x="3360627" y="408698"/>
                  <a:pt x="3355338" y="423373"/>
                  <a:pt x="3355558" y="436278"/>
                </a:cubicBezTo>
                <a:cubicBezTo>
                  <a:pt x="3355558" y="451712"/>
                  <a:pt x="3365694" y="454494"/>
                  <a:pt x="3376931" y="456013"/>
                </a:cubicBezTo>
                <a:cubicBezTo>
                  <a:pt x="3394118" y="458289"/>
                  <a:pt x="3411965" y="436278"/>
                  <a:pt x="3434660" y="466133"/>
                </a:cubicBezTo>
                <a:cubicBezTo>
                  <a:pt x="3393898" y="483590"/>
                  <a:pt x="3353135" y="501049"/>
                  <a:pt x="3353797" y="561013"/>
                </a:cubicBezTo>
                <a:cubicBezTo>
                  <a:pt x="3354015" y="577205"/>
                  <a:pt x="3337050" y="583277"/>
                  <a:pt x="3324270" y="587325"/>
                </a:cubicBezTo>
                <a:cubicBezTo>
                  <a:pt x="3303117" y="593904"/>
                  <a:pt x="3285272" y="605543"/>
                  <a:pt x="3273812" y="628061"/>
                </a:cubicBezTo>
                <a:cubicBezTo>
                  <a:pt x="3274033" y="632362"/>
                  <a:pt x="3274254" y="636917"/>
                  <a:pt x="3272930" y="640459"/>
                </a:cubicBezTo>
                <a:cubicBezTo>
                  <a:pt x="3276676" y="694855"/>
                  <a:pt x="3307523" y="693336"/>
                  <a:pt x="3341676" y="684230"/>
                </a:cubicBezTo>
                <a:cubicBezTo>
                  <a:pt x="3382439" y="673096"/>
                  <a:pt x="3422762" y="652855"/>
                  <a:pt x="3465728" y="672338"/>
                </a:cubicBezTo>
                <a:cubicBezTo>
                  <a:pt x="3405133" y="698397"/>
                  <a:pt x="3339253" y="700422"/>
                  <a:pt x="3282405" y="737615"/>
                </a:cubicBezTo>
                <a:cubicBezTo>
                  <a:pt x="3490406" y="744447"/>
                  <a:pt x="3674169" y="627048"/>
                  <a:pt x="3875781" y="582013"/>
                </a:cubicBezTo>
                <a:cubicBezTo>
                  <a:pt x="3868951" y="612120"/>
                  <a:pt x="3852646" y="618193"/>
                  <a:pt x="3837883" y="622747"/>
                </a:cubicBezTo>
                <a:cubicBezTo>
                  <a:pt x="3763408" y="645519"/>
                  <a:pt x="3698188" y="690809"/>
                  <a:pt x="3630322" y="730023"/>
                </a:cubicBezTo>
                <a:cubicBezTo>
                  <a:pt x="3602340" y="746216"/>
                  <a:pt x="3582066" y="762411"/>
                  <a:pt x="3571492" y="797327"/>
                </a:cubicBezTo>
                <a:cubicBezTo>
                  <a:pt x="3562015" y="828953"/>
                  <a:pt x="3543728" y="843628"/>
                  <a:pt x="3509797" y="834518"/>
                </a:cubicBezTo>
                <a:cubicBezTo>
                  <a:pt x="3482254" y="826927"/>
                  <a:pt x="3452068" y="830975"/>
                  <a:pt x="3423203" y="833760"/>
                </a:cubicBezTo>
                <a:cubicBezTo>
                  <a:pt x="3389931" y="836796"/>
                  <a:pt x="3352693" y="872470"/>
                  <a:pt x="3361728" y="890941"/>
                </a:cubicBezTo>
                <a:cubicBezTo>
                  <a:pt x="3377151" y="922314"/>
                  <a:pt x="3402931" y="906627"/>
                  <a:pt x="3425847" y="903084"/>
                </a:cubicBezTo>
                <a:cubicBezTo>
                  <a:pt x="3451848" y="898784"/>
                  <a:pt x="3500100" y="889927"/>
                  <a:pt x="3500982" y="893723"/>
                </a:cubicBezTo>
                <a:cubicBezTo>
                  <a:pt x="3517950" y="972410"/>
                  <a:pt x="3637374" y="903845"/>
                  <a:pt x="3663154" y="896758"/>
                </a:cubicBezTo>
                <a:cubicBezTo>
                  <a:pt x="3695322" y="887904"/>
                  <a:pt x="3725509" y="904097"/>
                  <a:pt x="3756136" y="907891"/>
                </a:cubicBezTo>
                <a:cubicBezTo>
                  <a:pt x="3783459" y="911433"/>
                  <a:pt x="3937918" y="922314"/>
                  <a:pt x="3969866" y="888915"/>
                </a:cubicBezTo>
                <a:cubicBezTo>
                  <a:pt x="3974273" y="914976"/>
                  <a:pt x="3965020" y="925602"/>
                  <a:pt x="3957306" y="937494"/>
                </a:cubicBezTo>
                <a:cubicBezTo>
                  <a:pt x="3946511" y="954445"/>
                  <a:pt x="3944747" y="966337"/>
                  <a:pt x="3965239" y="979747"/>
                </a:cubicBezTo>
                <a:cubicBezTo>
                  <a:pt x="4023630" y="1018206"/>
                  <a:pt x="4022747" y="1019470"/>
                  <a:pt x="3968324" y="1071591"/>
                </a:cubicBezTo>
                <a:cubicBezTo>
                  <a:pt x="3965678" y="1073867"/>
                  <a:pt x="3966782" y="1081459"/>
                  <a:pt x="3966341" y="1086519"/>
                </a:cubicBezTo>
                <a:cubicBezTo>
                  <a:pt x="3980663" y="1094615"/>
                  <a:pt x="3997409" y="1074373"/>
                  <a:pt x="4014153" y="1096133"/>
                </a:cubicBezTo>
                <a:cubicBezTo>
                  <a:pt x="3941222" y="1191771"/>
                  <a:pt x="3829950" y="1215299"/>
                  <a:pt x="3729254" y="1287157"/>
                </a:cubicBezTo>
                <a:cubicBezTo>
                  <a:pt x="3810780" y="1310939"/>
                  <a:pt x="3859696" y="1227952"/>
                  <a:pt x="3919628" y="1238578"/>
                </a:cubicBezTo>
                <a:cubicBezTo>
                  <a:pt x="3949596" y="1264639"/>
                  <a:pt x="3860577" y="1306386"/>
                  <a:pt x="3945409" y="1318784"/>
                </a:cubicBezTo>
                <a:cubicBezTo>
                  <a:pt x="3908610" y="1341555"/>
                  <a:pt x="3881289" y="1363817"/>
                  <a:pt x="3855951" y="1390133"/>
                </a:cubicBezTo>
                <a:cubicBezTo>
                  <a:pt x="3810780" y="1437192"/>
                  <a:pt x="3801967" y="1468060"/>
                  <a:pt x="3822900" y="1531314"/>
                </a:cubicBezTo>
                <a:cubicBezTo>
                  <a:pt x="3836562" y="1572808"/>
                  <a:pt x="3856611" y="1611013"/>
                  <a:pt x="3838986" y="1660349"/>
                </a:cubicBezTo>
                <a:cubicBezTo>
                  <a:pt x="3826646" y="1694254"/>
                  <a:pt x="3831494" y="1716517"/>
                  <a:pt x="3877323" y="1701337"/>
                </a:cubicBezTo>
                <a:cubicBezTo>
                  <a:pt x="3926679" y="1685144"/>
                  <a:pt x="3945187" y="1715505"/>
                  <a:pt x="3932849" y="1774963"/>
                </a:cubicBezTo>
                <a:cubicBezTo>
                  <a:pt x="3924917" y="1813169"/>
                  <a:pt x="3933291" y="1824806"/>
                  <a:pt x="3967221" y="1820505"/>
                </a:cubicBezTo>
                <a:cubicBezTo>
                  <a:pt x="4004680" y="1815698"/>
                  <a:pt x="4040375" y="1790649"/>
                  <a:pt x="4086646" y="1802795"/>
                </a:cubicBezTo>
                <a:cubicBezTo>
                  <a:pt x="4049631" y="1872120"/>
                  <a:pt x="3970527" y="1852385"/>
                  <a:pt x="3927340" y="1918423"/>
                </a:cubicBezTo>
                <a:cubicBezTo>
                  <a:pt x="3978900" y="1918674"/>
                  <a:pt x="4018341" y="1918423"/>
                  <a:pt x="4056460" y="1903999"/>
                </a:cubicBezTo>
                <a:cubicBezTo>
                  <a:pt x="4072325" y="1898179"/>
                  <a:pt x="4089732" y="1892109"/>
                  <a:pt x="4098545" y="1912096"/>
                </a:cubicBezTo>
                <a:cubicBezTo>
                  <a:pt x="4108901" y="1936132"/>
                  <a:pt x="4087529" y="1945241"/>
                  <a:pt x="4074527" y="1949542"/>
                </a:cubicBezTo>
                <a:cubicBezTo>
                  <a:pt x="4037951" y="1961686"/>
                  <a:pt x="4009969" y="1990529"/>
                  <a:pt x="3979782" y="2013047"/>
                </a:cubicBezTo>
                <a:cubicBezTo>
                  <a:pt x="3913460" y="2062386"/>
                  <a:pt x="3840746" y="2103626"/>
                  <a:pt x="3784559" y="2185097"/>
                </a:cubicBezTo>
                <a:cubicBezTo>
                  <a:pt x="3855290" y="2164349"/>
                  <a:pt x="3907951" y="2116025"/>
                  <a:pt x="3973612" y="2106157"/>
                </a:cubicBezTo>
                <a:cubicBezTo>
                  <a:pt x="3916764" y="2180290"/>
                  <a:pt x="3843611" y="2229120"/>
                  <a:pt x="3774426" y="2283011"/>
                </a:cubicBezTo>
                <a:cubicBezTo>
                  <a:pt x="3754594" y="2298192"/>
                  <a:pt x="3734543" y="2308566"/>
                  <a:pt x="3730136" y="2341710"/>
                </a:cubicBezTo>
                <a:cubicBezTo>
                  <a:pt x="3721542" y="2405976"/>
                  <a:pt x="3695763" y="2459107"/>
                  <a:pt x="3640678" y="2487444"/>
                </a:cubicBezTo>
                <a:cubicBezTo>
                  <a:pt x="3640238" y="2487699"/>
                  <a:pt x="3643322" y="2497314"/>
                  <a:pt x="3645085" y="2503890"/>
                </a:cubicBezTo>
                <a:cubicBezTo>
                  <a:pt x="3678797" y="2505916"/>
                  <a:pt x="3705458" y="2467963"/>
                  <a:pt x="3748425" y="2480360"/>
                </a:cubicBezTo>
                <a:cubicBezTo>
                  <a:pt x="3707220" y="2531974"/>
                  <a:pt x="3672847" y="2578277"/>
                  <a:pt x="3614458" y="2602819"/>
                </a:cubicBezTo>
                <a:cubicBezTo>
                  <a:pt x="3567745" y="2622300"/>
                  <a:pt x="3510016" y="2633686"/>
                  <a:pt x="3476083" y="2696937"/>
                </a:cubicBezTo>
                <a:cubicBezTo>
                  <a:pt x="3515524" y="2709337"/>
                  <a:pt x="3544831" y="2693651"/>
                  <a:pt x="3574357" y="2682517"/>
                </a:cubicBezTo>
                <a:cubicBezTo>
                  <a:pt x="3619525" y="2665312"/>
                  <a:pt x="3664255" y="2645832"/>
                  <a:pt x="3709425" y="2628625"/>
                </a:cubicBezTo>
                <a:cubicBezTo>
                  <a:pt x="3726611" y="2622047"/>
                  <a:pt x="3745340" y="2617491"/>
                  <a:pt x="3756357" y="2648866"/>
                </a:cubicBezTo>
                <a:cubicBezTo>
                  <a:pt x="3698847" y="2655446"/>
                  <a:pt x="3664475" y="2697951"/>
                  <a:pt x="3628340" y="2737926"/>
                </a:cubicBezTo>
                <a:cubicBezTo>
                  <a:pt x="3608067" y="2760445"/>
                  <a:pt x="3591541" y="2790554"/>
                  <a:pt x="3554967" y="2779169"/>
                </a:cubicBezTo>
                <a:cubicBezTo>
                  <a:pt x="3535796" y="2773097"/>
                  <a:pt x="3523678" y="2790046"/>
                  <a:pt x="3525662" y="2810794"/>
                </a:cubicBezTo>
                <a:cubicBezTo>
                  <a:pt x="3532932" y="2883915"/>
                  <a:pt x="3488203" y="2909469"/>
                  <a:pt x="3441932" y="2923637"/>
                </a:cubicBezTo>
                <a:cubicBezTo>
                  <a:pt x="3354236" y="2950204"/>
                  <a:pt x="3281303" y="3012697"/>
                  <a:pt x="3196032" y="3046854"/>
                </a:cubicBezTo>
                <a:cubicBezTo>
                  <a:pt x="3113184" y="3079999"/>
                  <a:pt x="3049065" y="3158685"/>
                  <a:pt x="2965998" y="3199927"/>
                </a:cubicBezTo>
                <a:cubicBezTo>
                  <a:pt x="2905843" y="3229783"/>
                  <a:pt x="2848335" y="3268239"/>
                  <a:pt x="2786418" y="3295311"/>
                </a:cubicBezTo>
                <a:cubicBezTo>
                  <a:pt x="2639894" y="3359324"/>
                  <a:pt x="2490503" y="3410685"/>
                  <a:pt x="2332519" y="3418022"/>
                </a:cubicBezTo>
                <a:cubicBezTo>
                  <a:pt x="2202077" y="3423842"/>
                  <a:pt x="1070633" y="3418277"/>
                  <a:pt x="611003" y="2585615"/>
                </a:cubicBezTo>
                <a:cubicBezTo>
                  <a:pt x="602189" y="2581565"/>
                  <a:pt x="592275" y="2570939"/>
                  <a:pt x="589190" y="2560818"/>
                </a:cubicBezTo>
                <a:cubicBezTo>
                  <a:pt x="574427" y="2513505"/>
                  <a:pt x="538291" y="2493011"/>
                  <a:pt x="505681" y="2467457"/>
                </a:cubicBezTo>
                <a:cubicBezTo>
                  <a:pt x="477036" y="2444939"/>
                  <a:pt x="446628" y="2421409"/>
                  <a:pt x="434730" y="2383456"/>
                </a:cubicBezTo>
                <a:cubicBezTo>
                  <a:pt x="419086" y="2332854"/>
                  <a:pt x="463594" y="2374348"/>
                  <a:pt x="471748" y="2355119"/>
                </a:cubicBezTo>
                <a:cubicBezTo>
                  <a:pt x="454782" y="2328807"/>
                  <a:pt x="428560" y="2304770"/>
                  <a:pt x="421730" y="2274915"/>
                </a:cubicBezTo>
                <a:cubicBezTo>
                  <a:pt x="396833" y="2167131"/>
                  <a:pt x="343069" y="2088698"/>
                  <a:pt x="262645" y="2027722"/>
                </a:cubicBezTo>
                <a:cubicBezTo>
                  <a:pt x="239509" y="2010264"/>
                  <a:pt x="224307" y="1978384"/>
                  <a:pt x="192799" y="1973326"/>
                </a:cubicBezTo>
                <a:cubicBezTo>
                  <a:pt x="122730" y="1962193"/>
                  <a:pt x="144764" y="1875156"/>
                  <a:pt x="107746" y="1836446"/>
                </a:cubicBezTo>
                <a:cubicBezTo>
                  <a:pt x="100695" y="1829107"/>
                  <a:pt x="94306" y="1814687"/>
                  <a:pt x="95627" y="1804821"/>
                </a:cubicBezTo>
                <a:cubicBezTo>
                  <a:pt x="97609" y="1790649"/>
                  <a:pt x="105983" y="1777240"/>
                  <a:pt x="113034" y="1764589"/>
                </a:cubicBezTo>
                <a:cubicBezTo>
                  <a:pt x="120306" y="1751939"/>
                  <a:pt x="131322" y="1740806"/>
                  <a:pt x="126034" y="1724108"/>
                </a:cubicBezTo>
                <a:cubicBezTo>
                  <a:pt x="123833" y="1717277"/>
                  <a:pt x="125373" y="1693494"/>
                  <a:pt x="109068" y="1712215"/>
                </a:cubicBezTo>
                <a:cubicBezTo>
                  <a:pt x="64340" y="1763578"/>
                  <a:pt x="38339" y="1715001"/>
                  <a:pt x="0" y="1691723"/>
                </a:cubicBezTo>
                <a:cubicBezTo>
                  <a:pt x="30848" y="1667686"/>
                  <a:pt x="58610" y="1650735"/>
                  <a:pt x="63238" y="1614808"/>
                </a:cubicBezTo>
                <a:cubicBezTo>
                  <a:pt x="72712" y="1540674"/>
                  <a:pt x="113253" y="1506772"/>
                  <a:pt x="174729" y="1500192"/>
                </a:cubicBezTo>
                <a:cubicBezTo>
                  <a:pt x="152034" y="1428591"/>
                  <a:pt x="152034" y="1428591"/>
                  <a:pt x="225408" y="1418722"/>
                </a:cubicBezTo>
                <a:cubicBezTo>
                  <a:pt x="197204" y="1373181"/>
                  <a:pt x="197204" y="1361542"/>
                  <a:pt x="231358" y="1345855"/>
                </a:cubicBezTo>
                <a:cubicBezTo>
                  <a:pt x="264188" y="1330927"/>
                  <a:pt x="300543" y="1325867"/>
                  <a:pt x="330952" y="1302844"/>
                </a:cubicBezTo>
                <a:cubicBezTo>
                  <a:pt x="302967" y="1244651"/>
                  <a:pt x="295035" y="1177097"/>
                  <a:pt x="237307" y="1148758"/>
                </a:cubicBezTo>
                <a:cubicBezTo>
                  <a:pt x="228273" y="1144458"/>
                  <a:pt x="222103" y="1127000"/>
                  <a:pt x="227831" y="1116880"/>
                </a:cubicBezTo>
                <a:cubicBezTo>
                  <a:pt x="248764" y="1080194"/>
                  <a:pt x="218798" y="1010614"/>
                  <a:pt x="284017" y="1002772"/>
                </a:cubicBezTo>
                <a:cubicBezTo>
                  <a:pt x="292171" y="1002013"/>
                  <a:pt x="299663" y="994421"/>
                  <a:pt x="293273" y="984554"/>
                </a:cubicBezTo>
                <a:cubicBezTo>
                  <a:pt x="271238" y="950145"/>
                  <a:pt x="297900" y="952421"/>
                  <a:pt x="313983" y="948120"/>
                </a:cubicBezTo>
                <a:cubicBezTo>
                  <a:pt x="333375" y="942809"/>
                  <a:pt x="355409" y="957988"/>
                  <a:pt x="373477" y="939265"/>
                </a:cubicBezTo>
                <a:cubicBezTo>
                  <a:pt x="369289" y="919530"/>
                  <a:pt x="353646" y="919783"/>
                  <a:pt x="342629" y="913458"/>
                </a:cubicBezTo>
                <a:cubicBezTo>
                  <a:pt x="310460" y="895240"/>
                  <a:pt x="284238" y="873483"/>
                  <a:pt x="282695" y="826169"/>
                </a:cubicBezTo>
                <a:cubicBezTo>
                  <a:pt x="281595" y="787964"/>
                  <a:pt x="278069" y="754314"/>
                  <a:pt x="322578" y="742675"/>
                </a:cubicBezTo>
                <a:cubicBezTo>
                  <a:pt x="341086" y="737866"/>
                  <a:pt x="335797" y="710289"/>
                  <a:pt x="325221" y="696626"/>
                </a:cubicBezTo>
                <a:cubicBezTo>
                  <a:pt x="306272" y="672338"/>
                  <a:pt x="290629" y="639953"/>
                  <a:pt x="258017" y="637675"/>
                </a:cubicBezTo>
                <a:cubicBezTo>
                  <a:pt x="238187" y="636158"/>
                  <a:pt x="222983" y="626035"/>
                  <a:pt x="207340" y="614398"/>
                </a:cubicBezTo>
                <a:cubicBezTo>
                  <a:pt x="196103" y="606047"/>
                  <a:pt x="182662" y="598964"/>
                  <a:pt x="183983" y="581001"/>
                </a:cubicBezTo>
                <a:cubicBezTo>
                  <a:pt x="185306" y="563795"/>
                  <a:pt x="198305" y="556711"/>
                  <a:pt x="211526" y="553169"/>
                </a:cubicBezTo>
                <a:cubicBezTo>
                  <a:pt x="255595" y="541784"/>
                  <a:pt x="297017" y="525085"/>
                  <a:pt x="333816" y="486880"/>
                </a:cubicBezTo>
                <a:cubicBezTo>
                  <a:pt x="309357" y="466639"/>
                  <a:pt x="286001" y="451964"/>
                  <a:pt x="267934" y="431469"/>
                </a:cubicBezTo>
                <a:cubicBezTo>
                  <a:pt x="224307" y="381881"/>
                  <a:pt x="593817" y="225772"/>
                  <a:pt x="612325" y="170108"/>
                </a:cubicBezTo>
                <a:cubicBezTo>
                  <a:pt x="618054" y="152904"/>
                  <a:pt x="637663" y="135194"/>
                  <a:pt x="653971" y="130133"/>
                </a:cubicBezTo>
                <a:cubicBezTo>
                  <a:pt x="730427" y="106350"/>
                  <a:pt x="796748" y="52963"/>
                  <a:pt x="874970" y="33228"/>
                </a:cubicBezTo>
                <a:cubicBezTo>
                  <a:pt x="911877" y="23867"/>
                  <a:pt x="948509" y="12925"/>
                  <a:pt x="986021" y="1223"/>
                </a:cubicBezTo>
                <a:close/>
              </a:path>
            </a:pathLst>
          </a:custGeom>
          <a:noFill/>
          <a:extLst>
            <a:ext uri="{909E8E84-426E-40DD-AFC4-6F175D3DCCD1}">
              <a14:hiddenFill xmlns:a14="http://schemas.microsoft.com/office/drawing/2010/main">
                <a:solidFill>
                  <a:srgbClr val="FFFFFF"/>
                </a:solidFill>
              </a14:hiddenFill>
            </a:ext>
          </a:extLst>
        </p:spPr>
      </p:pic>
      <p:pic>
        <p:nvPicPr>
          <p:cNvPr id="1026" name="Picture 2">
            <a:extLst>
              <a:ext uri="{FF2B5EF4-FFF2-40B4-BE49-F238E27FC236}">
                <a16:creationId xmlns:a16="http://schemas.microsoft.com/office/drawing/2014/main" id="{EAF04A97-2580-A389-40A3-AC225F67AC0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24269" r="18308" b="1"/>
          <a:stretch/>
        </p:blipFill>
        <p:spPr bwMode="auto">
          <a:xfrm>
            <a:off x="20" y="277472"/>
            <a:ext cx="4552718" cy="5946218"/>
          </a:xfrm>
          <a:custGeom>
            <a:avLst/>
            <a:gdLst/>
            <a:ahLst/>
            <a:cxnLst/>
            <a:rect l="l" t="t" r="r" b="b"/>
            <a:pathLst>
              <a:path w="4552738" h="5946218">
                <a:moveTo>
                  <a:pt x="0" y="0"/>
                </a:moveTo>
                <a:lnTo>
                  <a:pt x="193217" y="10418"/>
                </a:lnTo>
                <a:cubicBezTo>
                  <a:pt x="612089" y="35802"/>
                  <a:pt x="1030148" y="71660"/>
                  <a:pt x="1446580" y="128061"/>
                </a:cubicBezTo>
                <a:cubicBezTo>
                  <a:pt x="1735723" y="167547"/>
                  <a:pt x="2027715" y="194943"/>
                  <a:pt x="2320927" y="163517"/>
                </a:cubicBezTo>
                <a:cubicBezTo>
                  <a:pt x="2335563" y="161905"/>
                  <a:pt x="2352239" y="156669"/>
                  <a:pt x="2364438" y="161905"/>
                </a:cubicBezTo>
                <a:cubicBezTo>
                  <a:pt x="2506776" y="220729"/>
                  <a:pt x="2662121" y="178424"/>
                  <a:pt x="2809744" y="215490"/>
                </a:cubicBezTo>
                <a:cubicBezTo>
                  <a:pt x="2771925" y="358517"/>
                  <a:pt x="2609662" y="346832"/>
                  <a:pt x="2518162" y="445944"/>
                </a:cubicBezTo>
                <a:cubicBezTo>
                  <a:pt x="2667409" y="485424"/>
                  <a:pt x="2801610" y="525312"/>
                  <a:pt x="2937846" y="555124"/>
                </a:cubicBezTo>
                <a:cubicBezTo>
                  <a:pt x="3082216" y="586550"/>
                  <a:pt x="3204622" y="671561"/>
                  <a:pt x="3345734" y="709433"/>
                </a:cubicBezTo>
                <a:cubicBezTo>
                  <a:pt x="3375832" y="717492"/>
                  <a:pt x="3412025" y="745693"/>
                  <a:pt x="3422598" y="773089"/>
                </a:cubicBezTo>
                <a:cubicBezTo>
                  <a:pt x="3456757" y="861726"/>
                  <a:pt x="4138745" y="1110310"/>
                  <a:pt x="4058225" y="1189273"/>
                </a:cubicBezTo>
                <a:cubicBezTo>
                  <a:pt x="4024878" y="1221909"/>
                  <a:pt x="3981773" y="1245276"/>
                  <a:pt x="3936629" y="1277508"/>
                </a:cubicBezTo>
                <a:cubicBezTo>
                  <a:pt x="4004547" y="1338344"/>
                  <a:pt x="4080998" y="1364935"/>
                  <a:pt x="4162334" y="1383065"/>
                </a:cubicBezTo>
                <a:cubicBezTo>
                  <a:pt x="4186736" y="1388705"/>
                  <a:pt x="4210728" y="1399986"/>
                  <a:pt x="4213168" y="1427383"/>
                </a:cubicBezTo>
                <a:cubicBezTo>
                  <a:pt x="4215607" y="1455987"/>
                  <a:pt x="4190800" y="1467266"/>
                  <a:pt x="4170061" y="1480564"/>
                </a:cubicBezTo>
                <a:cubicBezTo>
                  <a:pt x="4141188" y="1499095"/>
                  <a:pt x="4113127" y="1515214"/>
                  <a:pt x="4076527" y="1517630"/>
                </a:cubicBezTo>
                <a:cubicBezTo>
                  <a:pt x="4016337" y="1521257"/>
                  <a:pt x="3987466" y="1572826"/>
                  <a:pt x="3952493" y="1611502"/>
                </a:cubicBezTo>
                <a:cubicBezTo>
                  <a:pt x="3932973" y="1633259"/>
                  <a:pt x="3923211" y="1677172"/>
                  <a:pt x="3957370" y="1684828"/>
                </a:cubicBezTo>
                <a:cubicBezTo>
                  <a:pt x="4039518" y="1703363"/>
                  <a:pt x="4033011" y="1756946"/>
                  <a:pt x="4030981" y="1817782"/>
                </a:cubicBezTo>
                <a:cubicBezTo>
                  <a:pt x="4028133" y="1893124"/>
                  <a:pt x="3979737" y="1927770"/>
                  <a:pt x="3920363" y="1956780"/>
                </a:cubicBezTo>
                <a:cubicBezTo>
                  <a:pt x="3900029" y="1966851"/>
                  <a:pt x="3871158" y="1966449"/>
                  <a:pt x="3863429" y="1997874"/>
                </a:cubicBezTo>
                <a:cubicBezTo>
                  <a:pt x="3896777" y="2027688"/>
                  <a:pt x="3937444" y="2003517"/>
                  <a:pt x="3973233" y="2011975"/>
                </a:cubicBezTo>
                <a:cubicBezTo>
                  <a:pt x="4002918" y="2018824"/>
                  <a:pt x="4052127" y="2015199"/>
                  <a:pt x="4011458" y="2069991"/>
                </a:cubicBezTo>
                <a:cubicBezTo>
                  <a:pt x="3999664" y="2085704"/>
                  <a:pt x="4013491" y="2097792"/>
                  <a:pt x="4028540" y="2099000"/>
                </a:cubicBezTo>
                <a:cubicBezTo>
                  <a:pt x="4148913" y="2111489"/>
                  <a:pt x="4093606" y="2222285"/>
                  <a:pt x="4132241" y="2280703"/>
                </a:cubicBezTo>
                <a:cubicBezTo>
                  <a:pt x="4142812" y="2296818"/>
                  <a:pt x="4131425" y="2324618"/>
                  <a:pt x="4114752" y="2331466"/>
                </a:cubicBezTo>
                <a:cubicBezTo>
                  <a:pt x="4008205" y="2376592"/>
                  <a:pt x="3993565" y="2484163"/>
                  <a:pt x="3941916" y="2576828"/>
                </a:cubicBezTo>
                <a:cubicBezTo>
                  <a:pt x="3998039" y="2613488"/>
                  <a:pt x="4065138" y="2621547"/>
                  <a:pt x="4125732" y="2645318"/>
                </a:cubicBezTo>
                <a:cubicBezTo>
                  <a:pt x="4188768" y="2670298"/>
                  <a:pt x="4188768" y="2688831"/>
                  <a:pt x="4136714" y="2761349"/>
                </a:cubicBezTo>
                <a:cubicBezTo>
                  <a:pt x="4272135" y="2777064"/>
                  <a:pt x="4272135" y="2777064"/>
                  <a:pt x="4230249" y="2891080"/>
                </a:cubicBezTo>
                <a:cubicBezTo>
                  <a:pt x="4343713" y="2901557"/>
                  <a:pt x="4418537" y="2955542"/>
                  <a:pt x="4436023" y="3073591"/>
                </a:cubicBezTo>
                <a:cubicBezTo>
                  <a:pt x="4444564" y="3130800"/>
                  <a:pt x="4495804" y="3157792"/>
                  <a:pt x="4552738" y="3196068"/>
                </a:cubicBezTo>
                <a:cubicBezTo>
                  <a:pt x="4481978" y="3233136"/>
                  <a:pt x="4433989" y="3310489"/>
                  <a:pt x="4351436" y="3228700"/>
                </a:cubicBezTo>
                <a:cubicBezTo>
                  <a:pt x="4321344" y="3198888"/>
                  <a:pt x="4324186" y="3236761"/>
                  <a:pt x="4320122" y="3247637"/>
                </a:cubicBezTo>
                <a:cubicBezTo>
                  <a:pt x="4310364" y="3274227"/>
                  <a:pt x="4330695" y="3291956"/>
                  <a:pt x="4344116" y="3312099"/>
                </a:cubicBezTo>
                <a:cubicBezTo>
                  <a:pt x="4357130" y="3332244"/>
                  <a:pt x="4372586" y="3353596"/>
                  <a:pt x="4376244" y="3376163"/>
                </a:cubicBezTo>
                <a:cubicBezTo>
                  <a:pt x="4378682" y="3391874"/>
                  <a:pt x="4366890" y="3414835"/>
                  <a:pt x="4353877" y="3426522"/>
                </a:cubicBezTo>
                <a:cubicBezTo>
                  <a:pt x="4285554" y="3488163"/>
                  <a:pt x="4326221" y="3626757"/>
                  <a:pt x="4196898" y="3644486"/>
                </a:cubicBezTo>
                <a:cubicBezTo>
                  <a:pt x="4138745" y="3652541"/>
                  <a:pt x="4110687" y="3703306"/>
                  <a:pt x="4067986" y="3731106"/>
                </a:cubicBezTo>
                <a:cubicBezTo>
                  <a:pt x="3919551" y="3828201"/>
                  <a:pt x="3820322" y="3953097"/>
                  <a:pt x="3774370" y="4124729"/>
                </a:cubicBezTo>
                <a:cubicBezTo>
                  <a:pt x="3761764" y="4172269"/>
                  <a:pt x="3713368" y="4210546"/>
                  <a:pt x="3682054" y="4252444"/>
                </a:cubicBezTo>
                <a:cubicBezTo>
                  <a:pt x="3697103" y="4283064"/>
                  <a:pt x="3779250" y="4216990"/>
                  <a:pt x="3750377" y="4297567"/>
                </a:cubicBezTo>
                <a:cubicBezTo>
                  <a:pt x="3728417" y="4358002"/>
                  <a:pt x="3672294" y="4395470"/>
                  <a:pt x="3619425" y="4431328"/>
                </a:cubicBezTo>
                <a:cubicBezTo>
                  <a:pt x="3559239" y="4472019"/>
                  <a:pt x="3492545" y="4504653"/>
                  <a:pt x="3465296" y="4579993"/>
                </a:cubicBezTo>
                <a:cubicBezTo>
                  <a:pt x="3459603" y="4596110"/>
                  <a:pt x="3441305" y="4613031"/>
                  <a:pt x="3425038" y="4619479"/>
                </a:cubicBezTo>
                <a:cubicBezTo>
                  <a:pt x="2576720" y="5945389"/>
                  <a:pt x="488463" y="5954251"/>
                  <a:pt x="247714" y="5944983"/>
                </a:cubicBezTo>
                <a:cubicBezTo>
                  <a:pt x="174818" y="5942062"/>
                  <a:pt x="102913" y="5934760"/>
                  <a:pt x="31834" y="5923857"/>
                </a:cubicBezTo>
                <a:lnTo>
                  <a:pt x="0" y="5917408"/>
                </a:lnTo>
                <a:close/>
              </a:path>
            </a:pathLst>
          </a:custGeom>
          <a:noFill/>
          <a:extLst>
            <a:ext uri="{909E8E84-426E-40DD-AFC4-6F175D3DCCD1}">
              <a14:hiddenFill xmlns:a14="http://schemas.microsoft.com/office/drawing/2010/main">
                <a:solidFill>
                  <a:srgbClr val="FFFFFF"/>
                </a:solidFill>
              </a14:hiddenFill>
            </a:ext>
          </a:extLst>
        </p:spPr>
      </p:pic>
      <p:pic>
        <p:nvPicPr>
          <p:cNvPr id="1034" name="Picture 10">
            <a:extLst>
              <a:ext uri="{FF2B5EF4-FFF2-40B4-BE49-F238E27FC236}">
                <a16:creationId xmlns:a16="http://schemas.microsoft.com/office/drawing/2014/main" id="{8443AAD3-72DA-1085-D5CF-C931FC09D1F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20003" r="18132" b="3"/>
          <a:stretch/>
        </p:blipFill>
        <p:spPr bwMode="auto">
          <a:xfrm>
            <a:off x="8653074" y="-3"/>
            <a:ext cx="3538926" cy="4290182"/>
          </a:xfrm>
          <a:custGeom>
            <a:avLst/>
            <a:gdLst/>
            <a:ahLst/>
            <a:cxnLst/>
            <a:rect l="l" t="t" r="r" b="b"/>
            <a:pathLst>
              <a:path w="3538926" h="4290182">
                <a:moveTo>
                  <a:pt x="1370437" y="0"/>
                </a:moveTo>
                <a:lnTo>
                  <a:pt x="3538926" y="0"/>
                </a:lnTo>
                <a:lnTo>
                  <a:pt x="3538926" y="4256362"/>
                </a:lnTo>
                <a:lnTo>
                  <a:pt x="3455334" y="4273195"/>
                </a:lnTo>
                <a:cubicBezTo>
                  <a:pt x="3401009" y="4281478"/>
                  <a:pt x="3346052" y="4287025"/>
                  <a:pt x="3290337" y="4289244"/>
                </a:cubicBezTo>
                <a:cubicBezTo>
                  <a:pt x="3106332" y="4296285"/>
                  <a:pt x="1510274" y="4289552"/>
                  <a:pt x="861903" y="3282295"/>
                </a:cubicBezTo>
                <a:cubicBezTo>
                  <a:pt x="849470" y="3277397"/>
                  <a:pt x="835485" y="3264542"/>
                  <a:pt x="831133" y="3252299"/>
                </a:cubicBezTo>
                <a:cubicBezTo>
                  <a:pt x="810307" y="3195065"/>
                  <a:pt x="759333" y="3170274"/>
                  <a:pt x="713332" y="3139362"/>
                </a:cubicBezTo>
                <a:cubicBezTo>
                  <a:pt x="672925" y="3112122"/>
                  <a:pt x="630030" y="3083658"/>
                  <a:pt x="613246" y="3037747"/>
                </a:cubicBezTo>
                <a:cubicBezTo>
                  <a:pt x="591178" y="2976535"/>
                  <a:pt x="653963" y="3026730"/>
                  <a:pt x="665465" y="3003469"/>
                </a:cubicBezTo>
                <a:cubicBezTo>
                  <a:pt x="641532" y="2971640"/>
                  <a:pt x="604543" y="2942562"/>
                  <a:pt x="594908" y="2906447"/>
                </a:cubicBezTo>
                <a:cubicBezTo>
                  <a:pt x="559787" y="2776063"/>
                  <a:pt x="483946" y="2681183"/>
                  <a:pt x="370497" y="2607422"/>
                </a:cubicBezTo>
                <a:cubicBezTo>
                  <a:pt x="337860" y="2586304"/>
                  <a:pt x="316415" y="2547739"/>
                  <a:pt x="271969" y="2541620"/>
                </a:cubicBezTo>
                <a:cubicBezTo>
                  <a:pt x="173127" y="2528152"/>
                  <a:pt x="204209" y="2422866"/>
                  <a:pt x="151990" y="2376038"/>
                </a:cubicBezTo>
                <a:cubicBezTo>
                  <a:pt x="142044" y="2367161"/>
                  <a:pt x="133031" y="2349717"/>
                  <a:pt x="134895" y="2337782"/>
                </a:cubicBezTo>
                <a:cubicBezTo>
                  <a:pt x="137691" y="2320639"/>
                  <a:pt x="149504" y="2304419"/>
                  <a:pt x="159450" y="2289115"/>
                </a:cubicBezTo>
                <a:cubicBezTo>
                  <a:pt x="169707" y="2273813"/>
                  <a:pt x="185247" y="2260344"/>
                  <a:pt x="177788" y="2240145"/>
                </a:cubicBezTo>
                <a:cubicBezTo>
                  <a:pt x="174683" y="2231882"/>
                  <a:pt x="176855" y="2203112"/>
                  <a:pt x="153855" y="2225759"/>
                </a:cubicBezTo>
                <a:cubicBezTo>
                  <a:pt x="90759" y="2287892"/>
                  <a:pt x="54081" y="2229129"/>
                  <a:pt x="0" y="2200970"/>
                </a:cubicBezTo>
                <a:cubicBezTo>
                  <a:pt x="43514" y="2171892"/>
                  <a:pt x="82677" y="2151388"/>
                  <a:pt x="89205" y="2107927"/>
                </a:cubicBezTo>
                <a:cubicBezTo>
                  <a:pt x="102570" y="2018249"/>
                  <a:pt x="159758" y="1977237"/>
                  <a:pt x="246479" y="1969279"/>
                </a:cubicBezTo>
                <a:cubicBezTo>
                  <a:pt x="214465" y="1882663"/>
                  <a:pt x="214465" y="1882663"/>
                  <a:pt x="317968" y="1870725"/>
                </a:cubicBezTo>
                <a:cubicBezTo>
                  <a:pt x="278183" y="1815635"/>
                  <a:pt x="278183" y="1801556"/>
                  <a:pt x="326361" y="1782580"/>
                </a:cubicBezTo>
                <a:cubicBezTo>
                  <a:pt x="372673" y="1764521"/>
                  <a:pt x="423957" y="1758400"/>
                  <a:pt x="466852" y="1730550"/>
                </a:cubicBezTo>
                <a:cubicBezTo>
                  <a:pt x="427377" y="1660155"/>
                  <a:pt x="416187" y="1578436"/>
                  <a:pt x="334753" y="1544155"/>
                </a:cubicBezTo>
                <a:cubicBezTo>
                  <a:pt x="322010" y="1538952"/>
                  <a:pt x="313307" y="1517834"/>
                  <a:pt x="321386" y="1505592"/>
                </a:cubicBezTo>
                <a:cubicBezTo>
                  <a:pt x="350915" y="1461214"/>
                  <a:pt x="308644" y="1377045"/>
                  <a:pt x="400645" y="1367557"/>
                </a:cubicBezTo>
                <a:cubicBezTo>
                  <a:pt x="412147" y="1366640"/>
                  <a:pt x="422716" y="1357456"/>
                  <a:pt x="413701" y="1345520"/>
                </a:cubicBezTo>
                <a:cubicBezTo>
                  <a:pt x="382618" y="1303896"/>
                  <a:pt x="420228" y="1306649"/>
                  <a:pt x="442916" y="1301447"/>
                </a:cubicBezTo>
                <a:cubicBezTo>
                  <a:pt x="470270" y="1295021"/>
                  <a:pt x="501352" y="1313384"/>
                  <a:pt x="526840" y="1290735"/>
                </a:cubicBezTo>
                <a:cubicBezTo>
                  <a:pt x="520932" y="1266862"/>
                  <a:pt x="498866" y="1267167"/>
                  <a:pt x="483325" y="1259517"/>
                </a:cubicBezTo>
                <a:cubicBezTo>
                  <a:pt x="437945" y="1237479"/>
                  <a:pt x="400956" y="1211159"/>
                  <a:pt x="398780" y="1153924"/>
                </a:cubicBezTo>
                <a:cubicBezTo>
                  <a:pt x="397228" y="1107708"/>
                  <a:pt x="392254" y="1067003"/>
                  <a:pt x="455041" y="1052922"/>
                </a:cubicBezTo>
                <a:cubicBezTo>
                  <a:pt x="481149" y="1047106"/>
                  <a:pt x="473687" y="1013747"/>
                  <a:pt x="458768" y="997218"/>
                </a:cubicBezTo>
                <a:cubicBezTo>
                  <a:pt x="432038" y="967837"/>
                  <a:pt x="409972" y="928661"/>
                  <a:pt x="363968" y="925907"/>
                </a:cubicBezTo>
                <a:cubicBezTo>
                  <a:pt x="335995" y="924071"/>
                  <a:pt x="314548" y="911826"/>
                  <a:pt x="292481" y="897749"/>
                </a:cubicBezTo>
                <a:cubicBezTo>
                  <a:pt x="276630" y="887646"/>
                  <a:pt x="257670" y="879078"/>
                  <a:pt x="259533" y="857348"/>
                </a:cubicBezTo>
                <a:cubicBezTo>
                  <a:pt x="261399" y="836535"/>
                  <a:pt x="279736" y="827966"/>
                  <a:pt x="298387" y="823681"/>
                </a:cubicBezTo>
                <a:cubicBezTo>
                  <a:pt x="360552" y="809909"/>
                  <a:pt x="418983" y="789708"/>
                  <a:pt x="470893" y="743493"/>
                </a:cubicBezTo>
                <a:cubicBezTo>
                  <a:pt x="436390" y="719007"/>
                  <a:pt x="403444" y="701256"/>
                  <a:pt x="377957" y="676463"/>
                </a:cubicBezTo>
                <a:cubicBezTo>
                  <a:pt x="316415" y="616477"/>
                  <a:pt x="837660" y="427634"/>
                  <a:pt x="863768" y="360299"/>
                </a:cubicBezTo>
                <a:cubicBezTo>
                  <a:pt x="871849" y="339488"/>
                  <a:pt x="899511" y="318064"/>
                  <a:pt x="922515" y="311942"/>
                </a:cubicBezTo>
                <a:cubicBezTo>
                  <a:pt x="1030367" y="283171"/>
                  <a:pt x="1123922" y="218591"/>
                  <a:pt x="1234265" y="194718"/>
                </a:cubicBezTo>
                <a:cubicBezTo>
                  <a:pt x="1338390" y="172070"/>
                  <a:pt x="1440960" y="141768"/>
                  <a:pt x="1555030" y="111776"/>
                </a:cubicBezTo>
                <a:cubicBezTo>
                  <a:pt x="1520063" y="74130"/>
                  <a:pt x="1471575" y="57526"/>
                  <a:pt x="1428216" y="36752"/>
                </a:cubicBezTo>
                <a:close/>
              </a:path>
            </a:pathLst>
          </a:cu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2A7B86E4-47C3-453A-B8E1-EB600B098204}"/>
              </a:ext>
            </a:extLst>
          </p:cNvPr>
          <p:cNvSpPr>
            <a:spLocks noGrp="1"/>
          </p:cNvSpPr>
          <p:nvPr>
            <p:ph idx="1"/>
          </p:nvPr>
        </p:nvSpPr>
        <p:spPr>
          <a:xfrm>
            <a:off x="3886200" y="4412122"/>
            <a:ext cx="8302752" cy="2440291"/>
          </a:xfrm>
        </p:spPr>
        <p:txBody>
          <a:bodyPr vert="horz" lIns="91440" tIns="45720" rIns="91440" bIns="45720" rtlCol="0" anchor="t">
            <a:normAutofit/>
          </a:bodyPr>
          <a:lstStyle/>
          <a:p>
            <a:pPr marL="0" indent="0" algn="ctr">
              <a:buNone/>
            </a:pPr>
            <a:r>
              <a:rPr lang="en-GB" dirty="0">
                <a:latin typeface="Calibri"/>
                <a:ea typeface="Calibri"/>
                <a:cs typeface="Calibri"/>
              </a:rPr>
              <a:t>The church of Reading Abbey would have had enormous stained-glass</a:t>
            </a:r>
            <a:r>
              <a:rPr lang="en-GB">
                <a:latin typeface="Calibri"/>
                <a:ea typeface="Calibri"/>
                <a:cs typeface="Calibri"/>
              </a:rPr>
              <a:t> windows, depicting a variety of </a:t>
            </a:r>
            <a:r>
              <a:rPr lang="en-GB" dirty="0">
                <a:latin typeface="Calibri"/>
                <a:ea typeface="Calibri"/>
                <a:cs typeface="Calibri"/>
              </a:rPr>
              <a:t>religious scenes. Only a few small fragments of its glass have survived. Here we have examples of its red glass, blue glass (symbolising Heaven) and bright green glass </a:t>
            </a:r>
            <a:r>
              <a:rPr lang="en-GB">
                <a:latin typeface="Calibri"/>
                <a:ea typeface="Calibri"/>
                <a:cs typeface="Calibri"/>
              </a:rPr>
              <a:t>(symbolising creation).</a:t>
            </a:r>
            <a:endParaRPr lang="en-GB" sz="2000" kern="100">
              <a:latin typeface="Calibri"/>
              <a:ea typeface="Calibri"/>
              <a:cs typeface="Calibri"/>
            </a:endParaRPr>
          </a:p>
          <a:p>
            <a:pPr marL="0" indent="0">
              <a:buNone/>
            </a:pPr>
            <a:endParaRPr lang="en-GB" sz="1200" kern="100">
              <a:latin typeface="Aptos" panose="020B0004020202020204" pitchFamily="34" charset="0"/>
              <a:cs typeface="Times New Roman" panose="02020603050405020304" pitchFamily="18" charset="0"/>
            </a:endParaRPr>
          </a:p>
          <a:p>
            <a:pPr marL="0" indent="0">
              <a:buNone/>
            </a:pPr>
            <a:endParaRPr lang="en-GB" sz="1200" kern="100">
              <a:latin typeface="Aptos" panose="020B0004020202020204" pitchFamily="34" charset="0"/>
              <a:cs typeface="Times New Roman" panose="02020603050405020304" pitchFamily="18" charset="0"/>
            </a:endParaRPr>
          </a:p>
        </p:txBody>
      </p:sp>
      <p:sp>
        <p:nvSpPr>
          <p:cNvPr id="4" name="TextBox 3">
            <a:extLst>
              <a:ext uri="{FF2B5EF4-FFF2-40B4-BE49-F238E27FC236}">
                <a16:creationId xmlns:a16="http://schemas.microsoft.com/office/drawing/2014/main" id="{80F85F70-960A-E0F6-06A7-975B16996F8E}"/>
              </a:ext>
            </a:extLst>
          </p:cNvPr>
          <p:cNvSpPr txBox="1"/>
          <p:nvPr/>
        </p:nvSpPr>
        <p:spPr>
          <a:xfrm>
            <a:off x="169771" y="4914905"/>
            <a:ext cx="3387622" cy="1846659"/>
          </a:xfrm>
          <a:prstGeom prst="rect">
            <a:avLst/>
          </a:prstGeom>
          <a:noFill/>
          <a:ln>
            <a:solidFill>
              <a:schemeClr val="accent1"/>
            </a:solidFill>
          </a:ln>
        </p:spPr>
        <p:txBody>
          <a:bodyPr wrap="square" lIns="91440" tIns="45720" rIns="91440" bIns="45720" rtlCol="0" anchor="t">
            <a:spAutoFit/>
          </a:bodyPr>
          <a:lstStyle/>
          <a:p>
            <a:pPr algn="ctr"/>
            <a:r>
              <a:rPr lang="en-US" sz="1900" b="1">
                <a:latin typeface="Calibri"/>
                <a:ea typeface="Calibri"/>
                <a:cs typeface="Calibri"/>
              </a:rPr>
              <a:t>Hint</a:t>
            </a:r>
            <a:endParaRPr lang="en-US" sz="1900" dirty="0">
              <a:latin typeface="Calibri"/>
              <a:ea typeface="Calibri"/>
              <a:cs typeface="Calibri"/>
            </a:endParaRPr>
          </a:p>
          <a:p>
            <a:pPr algn="ctr"/>
            <a:r>
              <a:rPr lang="en-US" sz="1900">
                <a:latin typeface="Calibri"/>
                <a:ea typeface="Calibri"/>
                <a:cs typeface="Calibri"/>
              </a:rPr>
              <a:t>Can you </a:t>
            </a:r>
            <a:r>
              <a:rPr lang="en-US" sz="1900" err="1">
                <a:latin typeface="Calibri"/>
                <a:ea typeface="Calibri"/>
                <a:cs typeface="Calibri"/>
              </a:rPr>
              <a:t>theorise</a:t>
            </a:r>
            <a:r>
              <a:rPr lang="en-US" sz="1900">
                <a:latin typeface="Calibri"/>
                <a:ea typeface="Calibri"/>
                <a:cs typeface="Calibri"/>
              </a:rPr>
              <a:t> anything about:</a:t>
            </a:r>
            <a:endParaRPr lang="en-US" sz="1900" dirty="0">
              <a:latin typeface="Calibri"/>
              <a:ea typeface="Calibri"/>
              <a:cs typeface="Calibri"/>
            </a:endParaRPr>
          </a:p>
          <a:p>
            <a:pPr marL="285750" indent="-285750">
              <a:buFont typeface="Arial" panose="020B0604020202020204" pitchFamily="34" charset="0"/>
              <a:buChar char="•"/>
            </a:pPr>
            <a:r>
              <a:rPr lang="en-US" sz="1900">
                <a:latin typeface="Calibri"/>
                <a:ea typeface="Calibri"/>
                <a:cs typeface="Calibri"/>
              </a:rPr>
              <a:t>Why the Abbey might have </a:t>
            </a:r>
            <a:r>
              <a:rPr lang="en-US" sz="1900" dirty="0">
                <a:latin typeface="Calibri"/>
                <a:ea typeface="Calibri"/>
                <a:cs typeface="Calibri"/>
              </a:rPr>
              <a:t>been a popular location for Henry?</a:t>
            </a:r>
          </a:p>
        </p:txBody>
      </p:sp>
    </p:spTree>
    <p:extLst>
      <p:ext uri="{BB962C8B-B14F-4D97-AF65-F5344CB8AC3E}">
        <p14:creationId xmlns:p14="http://schemas.microsoft.com/office/powerpoint/2010/main" val="2095855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3A93EB2E-9A22-04BE-9D6E-9E60C73ADDB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4973" b="1277"/>
          <a:stretch/>
        </p:blipFill>
        <p:spPr bwMode="auto">
          <a:xfrm>
            <a:off x="22" y="12"/>
            <a:ext cx="9651974" cy="4343388"/>
          </a:xfrm>
          <a:prstGeom prst="rect">
            <a:avLst/>
          </a:prstGeom>
          <a:noFill/>
          <a:effectLst>
            <a:outerShdw blurRad="596900" dist="330200" dir="8820000" sx="87000" sy="87000" algn="ctr" rotWithShape="0">
              <a:srgbClr val="000000">
                <a:alpha val="29000"/>
              </a:srgbClr>
            </a:outerShdw>
          </a:effectLst>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BC7B2F65-D20A-AB49-D929-32899104A0AA}"/>
              </a:ext>
            </a:extLst>
          </p:cNvPr>
          <p:cNvSpPr txBox="1"/>
          <p:nvPr/>
        </p:nvSpPr>
        <p:spPr>
          <a:xfrm>
            <a:off x="9651996" y="6487"/>
            <a:ext cx="2542256" cy="2599826"/>
          </a:xfrm>
          <a:prstGeom prst="rect">
            <a:avLst/>
          </a:prstGeom>
        </p:spPr>
        <p:txBody>
          <a:bodyPr vert="horz" lIns="91440" tIns="45720" rIns="91440" bIns="45720" rtlCol="0" anchor="ctr">
            <a:normAutofit/>
          </a:bodyPr>
          <a:lstStyle/>
          <a:p>
            <a:pPr algn="ctr">
              <a:lnSpc>
                <a:spcPct val="90000"/>
              </a:lnSpc>
              <a:spcBef>
                <a:spcPct val="0"/>
              </a:spcBef>
              <a:spcAft>
                <a:spcPts val="600"/>
              </a:spcAft>
            </a:pPr>
            <a:r>
              <a:rPr lang="en-US" sz="3600" b="1">
                <a:latin typeface="Calibri"/>
                <a:ea typeface="Calibri"/>
                <a:cs typeface="Calibri"/>
              </a:rPr>
              <a:t>Hand of </a:t>
            </a:r>
            <a:endParaRPr lang="en-US"/>
          </a:p>
          <a:p>
            <a:pPr algn="ctr">
              <a:lnSpc>
                <a:spcPct val="90000"/>
              </a:lnSpc>
              <a:spcBef>
                <a:spcPct val="0"/>
              </a:spcBef>
              <a:spcAft>
                <a:spcPts val="600"/>
              </a:spcAft>
            </a:pPr>
            <a:r>
              <a:rPr lang="en-US" sz="3600" b="1">
                <a:latin typeface="Calibri"/>
                <a:ea typeface="Calibri"/>
                <a:cs typeface="Calibri"/>
              </a:rPr>
              <a:t>St James</a:t>
            </a:r>
          </a:p>
        </p:txBody>
      </p:sp>
      <p:sp>
        <p:nvSpPr>
          <p:cNvPr id="4" name="TextBox 3">
            <a:extLst>
              <a:ext uri="{FF2B5EF4-FFF2-40B4-BE49-F238E27FC236}">
                <a16:creationId xmlns:a16="http://schemas.microsoft.com/office/drawing/2014/main" id="{0B47E01E-9EBC-7DD3-37DF-69ADCBC0D27A}"/>
              </a:ext>
            </a:extLst>
          </p:cNvPr>
          <p:cNvSpPr txBox="1"/>
          <p:nvPr/>
        </p:nvSpPr>
        <p:spPr>
          <a:xfrm>
            <a:off x="144637" y="4753637"/>
            <a:ext cx="9506044" cy="2110521"/>
          </a:xfrm>
          <a:prstGeom prst="rect">
            <a:avLst/>
          </a:prstGeom>
          <a:noFill/>
        </p:spPr>
        <p:txBody>
          <a:bodyPr wrap="square" lIns="91440" tIns="45720" rIns="91440" bIns="45720" rtlCol="0" anchor="t">
            <a:spAutoFit/>
          </a:bodyPr>
          <a:lstStyle/>
          <a:p>
            <a:pPr algn="ctr"/>
            <a:r>
              <a:rPr lang="en-GB" sz="1900" kern="100" dirty="0">
                <a:effectLst/>
                <a:latin typeface="Calibri"/>
                <a:ea typeface="Aptos" panose="020B0004020202020204" pitchFamily="34" charset="0"/>
                <a:cs typeface="Times New Roman"/>
              </a:rPr>
              <a:t>By the late </a:t>
            </a:r>
            <a:r>
              <a:rPr lang="en-GB" sz="1900" kern="100" dirty="0">
                <a:latin typeface="Calibri"/>
                <a:ea typeface="Aptos" panose="020B0004020202020204" pitchFamily="34" charset="0"/>
                <a:cs typeface="Times New Roman"/>
              </a:rPr>
              <a:t>twelfth century,</a:t>
            </a:r>
            <a:r>
              <a:rPr lang="en-GB" sz="1900" kern="100" dirty="0">
                <a:effectLst/>
                <a:latin typeface="Calibri"/>
                <a:ea typeface="Aptos" panose="020B0004020202020204" pitchFamily="34" charset="0"/>
                <a:cs typeface="Times New Roman"/>
              </a:rPr>
              <a:t> there were over 200 relics kept at Reading </a:t>
            </a:r>
            <a:r>
              <a:rPr lang="en-GB" sz="1900" kern="100" dirty="0">
                <a:latin typeface="Calibri"/>
                <a:ea typeface="Aptos" panose="020B0004020202020204" pitchFamily="34" charset="0"/>
                <a:cs typeface="Times New Roman"/>
              </a:rPr>
              <a:t>Abbey</a:t>
            </a:r>
            <a:r>
              <a:rPr lang="en-GB" sz="1900" kern="100" dirty="0">
                <a:effectLst/>
                <a:latin typeface="Calibri"/>
                <a:ea typeface="Aptos" panose="020B0004020202020204" pitchFamily="34" charset="0"/>
                <a:cs typeface="Times New Roman"/>
              </a:rPr>
              <a:t>. </a:t>
            </a:r>
            <a:r>
              <a:rPr lang="en-GB" sz="1900" kern="100" dirty="0">
                <a:latin typeface="Calibri"/>
                <a:ea typeface="Aptos" panose="020B0004020202020204" pitchFamily="34" charset="0"/>
                <a:cs typeface="Times New Roman"/>
              </a:rPr>
              <a:t>These</a:t>
            </a:r>
            <a:r>
              <a:rPr lang="en-GB" sz="1900" kern="100" dirty="0">
                <a:effectLst/>
                <a:latin typeface="Calibri"/>
                <a:ea typeface="Aptos" panose="020B0004020202020204" pitchFamily="34" charset="0"/>
                <a:cs typeface="Times New Roman"/>
              </a:rPr>
              <a:t> included </a:t>
            </a:r>
            <a:r>
              <a:rPr lang="en-GB" sz="1900" kern="100">
                <a:effectLst/>
                <a:latin typeface="Calibri"/>
                <a:ea typeface="Aptos" panose="020B0004020202020204" pitchFamily="34" charset="0"/>
                <a:cs typeface="Times New Roman"/>
              </a:rPr>
              <a:t>fragments of the true cross and the hand of </a:t>
            </a:r>
            <a:r>
              <a:rPr lang="en-GB" sz="1900" kern="100">
                <a:latin typeface="Calibri"/>
                <a:ea typeface="Aptos" panose="020B0004020202020204" pitchFamily="34" charset="0"/>
                <a:cs typeface="Times New Roman"/>
              </a:rPr>
              <a:t>S</a:t>
            </a:r>
            <a:r>
              <a:rPr lang="en-GB" sz="1900" kern="100">
                <a:effectLst/>
                <a:latin typeface="Calibri"/>
                <a:ea typeface="Aptos" panose="020B0004020202020204" pitchFamily="34" charset="0"/>
                <a:cs typeface="Times New Roman"/>
              </a:rPr>
              <a:t>t </a:t>
            </a:r>
            <a:r>
              <a:rPr lang="en-GB" sz="1900" kern="100">
                <a:latin typeface="Calibri"/>
                <a:ea typeface="Aptos" panose="020B0004020202020204" pitchFamily="34" charset="0"/>
                <a:cs typeface="Times New Roman"/>
              </a:rPr>
              <a:t>J</a:t>
            </a:r>
            <a:r>
              <a:rPr lang="en-GB" sz="1900" kern="100">
                <a:effectLst/>
                <a:latin typeface="Calibri"/>
                <a:ea typeface="Aptos" panose="020B0004020202020204" pitchFamily="34" charset="0"/>
                <a:cs typeface="Times New Roman"/>
              </a:rPr>
              <a:t>ames. Many pilgrims would travel to the </a:t>
            </a:r>
            <a:r>
              <a:rPr lang="en-GB" sz="1900" kern="100">
                <a:latin typeface="Calibri"/>
                <a:ea typeface="Aptos" panose="020B0004020202020204" pitchFamily="34" charset="0"/>
                <a:cs typeface="Times New Roman"/>
              </a:rPr>
              <a:t>Abbey</a:t>
            </a:r>
            <a:r>
              <a:rPr lang="en-GB" sz="1900" kern="100">
                <a:effectLst/>
                <a:latin typeface="Calibri"/>
                <a:ea typeface="Aptos" panose="020B0004020202020204" pitchFamily="34" charset="0"/>
                <a:cs typeface="Times New Roman"/>
              </a:rPr>
              <a:t> </a:t>
            </a:r>
            <a:r>
              <a:rPr lang="en-GB" sz="1900" kern="100" dirty="0">
                <a:effectLst/>
                <a:latin typeface="Calibri"/>
                <a:ea typeface="Aptos" panose="020B0004020202020204" pitchFamily="34" charset="0"/>
                <a:cs typeface="Times New Roman"/>
              </a:rPr>
              <a:t>to pray at the shrines of these relics. The hand of St James was credited with miracles such as a woman from Earley being cured of dropsy and Edward Haver of Reading being cured of a </a:t>
            </a:r>
            <a:r>
              <a:rPr lang="en-GB" sz="1900" kern="100">
                <a:effectLst/>
                <a:latin typeface="Calibri"/>
                <a:ea typeface="Aptos" panose="020B0004020202020204" pitchFamily="34" charset="0"/>
                <a:cs typeface="Times New Roman"/>
              </a:rPr>
              <a:t>tumour. In 1786</a:t>
            </a:r>
            <a:r>
              <a:rPr lang="en-GB" sz="1900" kern="100">
                <a:latin typeface="Calibri"/>
                <a:ea typeface="Aptos" panose="020B0004020202020204" pitchFamily="34" charset="0"/>
                <a:cs typeface="Times New Roman"/>
              </a:rPr>
              <a:t>,</a:t>
            </a:r>
            <a:r>
              <a:rPr lang="en-GB" sz="1900" kern="100">
                <a:effectLst/>
                <a:latin typeface="Calibri"/>
                <a:ea typeface="Aptos" panose="020B0004020202020204" pitchFamily="34" charset="0"/>
                <a:cs typeface="Times New Roman"/>
              </a:rPr>
              <a:t> a withered left hand was found in a wall at the east end of the Abbey church by workmen digging foundations for a new jail. It is thought to be the relic.</a:t>
            </a:r>
            <a:endParaRPr lang="en-US"/>
          </a:p>
          <a:p>
            <a:endParaRPr lang="en-US"/>
          </a:p>
        </p:txBody>
      </p:sp>
      <p:sp>
        <p:nvSpPr>
          <p:cNvPr id="5" name="TextBox 4">
            <a:extLst>
              <a:ext uri="{FF2B5EF4-FFF2-40B4-BE49-F238E27FC236}">
                <a16:creationId xmlns:a16="http://schemas.microsoft.com/office/drawing/2014/main" id="{7436668A-1809-DA15-7A39-10E62C9B0613}"/>
              </a:ext>
            </a:extLst>
          </p:cNvPr>
          <p:cNvSpPr txBox="1"/>
          <p:nvPr/>
        </p:nvSpPr>
        <p:spPr>
          <a:xfrm>
            <a:off x="9806462" y="2171706"/>
            <a:ext cx="2218524" cy="2431435"/>
          </a:xfrm>
          <a:prstGeom prst="rect">
            <a:avLst/>
          </a:prstGeom>
          <a:noFill/>
          <a:ln>
            <a:solidFill>
              <a:schemeClr val="accent1"/>
            </a:solidFill>
          </a:ln>
        </p:spPr>
        <p:txBody>
          <a:bodyPr wrap="square" lIns="91440" tIns="45720" rIns="91440" bIns="45720" rtlCol="0" anchor="t">
            <a:spAutoFit/>
          </a:bodyPr>
          <a:lstStyle/>
          <a:p>
            <a:pPr algn="ctr"/>
            <a:r>
              <a:rPr lang="en-US" sz="1900" b="1">
                <a:latin typeface="Calibri"/>
                <a:ea typeface="Calibri"/>
                <a:cs typeface="Calibri"/>
              </a:rPr>
              <a:t>Hint</a:t>
            </a:r>
            <a:endParaRPr lang="en-US" sz="1900" dirty="0">
              <a:latin typeface="Calibri"/>
              <a:ea typeface="Calibri"/>
              <a:cs typeface="Calibri"/>
            </a:endParaRPr>
          </a:p>
          <a:p>
            <a:pPr algn="ctr"/>
            <a:r>
              <a:rPr lang="en-US" sz="1900">
                <a:latin typeface="Calibri"/>
                <a:ea typeface="Calibri"/>
                <a:cs typeface="Calibri"/>
              </a:rPr>
              <a:t>Can you </a:t>
            </a:r>
            <a:r>
              <a:rPr lang="en-US" sz="1900" err="1">
                <a:latin typeface="Calibri"/>
                <a:ea typeface="Calibri"/>
                <a:cs typeface="Calibri"/>
              </a:rPr>
              <a:t>theorise</a:t>
            </a:r>
            <a:r>
              <a:rPr lang="en-US" sz="1900" dirty="0">
                <a:latin typeface="Calibri"/>
                <a:ea typeface="Calibri"/>
                <a:cs typeface="Calibri"/>
              </a:rPr>
              <a:t> </a:t>
            </a:r>
            <a:r>
              <a:rPr lang="en-US" sz="1900">
                <a:latin typeface="Calibri"/>
                <a:ea typeface="Calibri"/>
                <a:cs typeface="Calibri"/>
              </a:rPr>
              <a:t>anything about:</a:t>
            </a:r>
            <a:endParaRPr lang="en-US" sz="1900" dirty="0">
              <a:latin typeface="Calibri"/>
              <a:ea typeface="Calibri"/>
              <a:cs typeface="Calibri"/>
            </a:endParaRPr>
          </a:p>
          <a:p>
            <a:pPr marL="285750" indent="-285750">
              <a:buFont typeface="Arial" panose="020B0604020202020204" pitchFamily="34" charset="0"/>
              <a:buChar char="•"/>
            </a:pPr>
            <a:r>
              <a:rPr lang="en-US" sz="1900">
                <a:latin typeface="Calibri"/>
                <a:ea typeface="Calibri"/>
                <a:cs typeface="Calibri"/>
              </a:rPr>
              <a:t>Why the Abbey might have been a popular location for Henry?</a:t>
            </a:r>
          </a:p>
        </p:txBody>
      </p:sp>
    </p:spTree>
    <p:extLst>
      <p:ext uri="{BB962C8B-B14F-4D97-AF65-F5344CB8AC3E}">
        <p14:creationId xmlns:p14="http://schemas.microsoft.com/office/powerpoint/2010/main" val="395821058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B455086D52F6E441A5D25CF885D759FD" ma:contentTypeVersion="7" ma:contentTypeDescription="Create a new document." ma:contentTypeScope="" ma:versionID="8e7ce2db266f322b91f9f2874434c258">
  <xsd:schema xmlns:xsd="http://www.w3.org/2001/XMLSchema" xmlns:xs="http://www.w3.org/2001/XMLSchema" xmlns:p="http://schemas.microsoft.com/office/2006/metadata/properties" xmlns:ns2="27993971-89fa-4df1-85b8-1177ce3ac0a5" targetNamespace="http://schemas.microsoft.com/office/2006/metadata/properties" ma:root="true" ma:fieldsID="68054b8027b5389ed347a1754991ff68" ns2:_="">
    <xsd:import namespace="27993971-89fa-4df1-85b8-1177ce3ac0a5"/>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7993971-89fa-4df1-85b8-1177ce3ac0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CA06B04-1077-40A4-80D7-4DAA0C9A236A}">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3878ECAA-DF27-44F9-86C1-C799D5A897FA}"/>
</file>

<file path=customXml/itemProps3.xml><?xml version="1.0" encoding="utf-8"?>
<ds:datastoreItem xmlns:ds="http://schemas.openxmlformats.org/officeDocument/2006/customXml" ds:itemID="{102A44D7-5204-49D5-9796-4A068AE36A9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1021</Words>
  <Application>Microsoft Office PowerPoint</Application>
  <PresentationFormat>Widescreen</PresentationFormat>
  <Paragraphs>217</Paragraphs>
  <Slides>7</Slides>
  <Notes>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Aptos</vt:lpstr>
      <vt:lpstr>Aptos Display</vt:lpstr>
      <vt:lpstr>Arial</vt:lpstr>
      <vt:lpstr>Calibri</vt:lpstr>
      <vt:lpstr>Office Theme</vt:lpstr>
      <vt:lpstr>PowerPoint Presentation</vt:lpstr>
      <vt:lpstr>PowerPoint Presentation</vt:lpstr>
      <vt:lpstr>PowerPoint Presentation</vt:lpstr>
      <vt:lpstr>Stonework from the Abbey</vt:lpstr>
      <vt:lpstr>PowerPoint Presentation</vt:lpstr>
      <vt:lpstr>Fragments of stained glass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Mr T Marek</dc:creator>
  <cp:lastModifiedBy>Maheema Chanrai</cp:lastModifiedBy>
  <cp:revision>121</cp:revision>
  <dcterms:created xsi:type="dcterms:W3CDTF">2025-02-01T14:36:00Z</dcterms:created>
  <dcterms:modified xsi:type="dcterms:W3CDTF">2026-04-28T16:46:32Z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0x010100B455086D52F6E441A5D25CF885D759FD</vt:lpwstr>
  </property>
</Properties>
</file>