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Lst>
  <p:notesMasterIdLst>
    <p:notesMasterId r:id="rId37"/>
  </p:notesMasterIdLst>
  <p:sldIdLst>
    <p:sldId id="256" r:id="rId6"/>
    <p:sldId id="401" r:id="rId7"/>
    <p:sldId id="392" r:id="rId8"/>
    <p:sldId id="378" r:id="rId9"/>
    <p:sldId id="380" r:id="rId10"/>
    <p:sldId id="382" r:id="rId11"/>
    <p:sldId id="403" r:id="rId12"/>
    <p:sldId id="375" r:id="rId13"/>
    <p:sldId id="393" r:id="rId14"/>
    <p:sldId id="404" r:id="rId15"/>
    <p:sldId id="383" r:id="rId16"/>
    <p:sldId id="415" r:id="rId17"/>
    <p:sldId id="406" r:id="rId18"/>
    <p:sldId id="407" r:id="rId19"/>
    <p:sldId id="416" r:id="rId20"/>
    <p:sldId id="417" r:id="rId21"/>
    <p:sldId id="388" r:id="rId22"/>
    <p:sldId id="384" r:id="rId23"/>
    <p:sldId id="408" r:id="rId24"/>
    <p:sldId id="387" r:id="rId25"/>
    <p:sldId id="409" r:id="rId26"/>
    <p:sldId id="410" r:id="rId27"/>
    <p:sldId id="412" r:id="rId28"/>
    <p:sldId id="395" r:id="rId29"/>
    <p:sldId id="396" r:id="rId30"/>
    <p:sldId id="405" r:id="rId31"/>
    <p:sldId id="414" r:id="rId32"/>
    <p:sldId id="420" r:id="rId33"/>
    <p:sldId id="397" r:id="rId34"/>
    <p:sldId id="419" r:id="rId35"/>
    <p:sldId id="418"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E325A5E-2DE9-421D-A189-FD3CD696D936}" v="16" dt="2026-02-19T16:38:12.33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20" autoAdjust="0"/>
    <p:restoredTop sz="70940" autoAdjust="0"/>
  </p:normalViewPr>
  <p:slideViewPr>
    <p:cSldViewPr snapToGrid="0">
      <p:cViewPr varScale="1">
        <p:scale>
          <a:sx n="56" d="100"/>
          <a:sy n="56" d="100"/>
        </p:scale>
        <p:origin x="1029" y="33"/>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48" d="100"/>
          <a:sy n="48" d="100"/>
        </p:scale>
        <p:origin x="2752" y="3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21" Type="http://schemas.openxmlformats.org/officeDocument/2006/relationships/slide" Target="slides/slide16.xml"/><Relationship Id="rId34" Type="http://schemas.openxmlformats.org/officeDocument/2006/relationships/slide" Target="slides/slide29.xml"/><Relationship Id="rId42"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microsoft.com/office/2018/10/relationships/authors" Target="author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C8F757-E8EB-427A-A4A1-BC688E47C665}" type="datetimeFigureOut">
              <a:rPr lang="en-GB" smtClean="0"/>
              <a:t>24/03/2026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94437B-ED07-4D22-934F-14BE86564410}" type="slidenum">
              <a:rPr lang="en-GB" smtClean="0"/>
              <a:t>‹#›</a:t>
            </a:fld>
            <a:endParaRPr lang="en-GB"/>
          </a:p>
        </p:txBody>
      </p:sp>
    </p:spTree>
    <p:extLst>
      <p:ext uri="{BB962C8B-B14F-4D97-AF65-F5344CB8AC3E}">
        <p14:creationId xmlns:p14="http://schemas.microsoft.com/office/powerpoint/2010/main" val="1210521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8" Type="http://schemas.openxmlformats.org/officeDocument/2006/relationships/hyperlink" Target="https://commons.wikimedia.org/wiki/File:Middle_East_(orthographic_projection).svg" TargetMode="External"/><Relationship Id="rId3" Type="http://schemas.openxmlformats.org/officeDocument/2006/relationships/hyperlink" Target="https://en.wikipedia.org/wiki/File:Flag_of_the_United_Kingdom.svg" TargetMode="External"/><Relationship Id="rId7" Type="http://schemas.openxmlformats.org/officeDocument/2006/relationships/hyperlink" Target="https://live.staticflickr.com/6048/6379201779_189efed046_b.jpg" TargetMode="External"/><Relationship Id="rId2" Type="http://schemas.openxmlformats.org/officeDocument/2006/relationships/slide" Target="../slides/slide2.xml"/><Relationship Id="rId1" Type="http://schemas.openxmlformats.org/officeDocument/2006/relationships/notesMaster" Target="../notesMasters/notesMaster1.xml"/><Relationship Id="rId6" Type="http://schemas.openxmlformats.org/officeDocument/2006/relationships/hyperlink" Target="https://commons.wikimedia.org/wiki/File:Flag_of_Saudi_Arabia.svg" TargetMode="External"/><Relationship Id="rId5" Type="http://schemas.openxmlformats.org/officeDocument/2006/relationships/hyperlink" Target="https://commons.wikimedia.org/wiki/File:State_flag_of_Iran_(1964%E2%80%931980).svg" TargetMode="External"/><Relationship Id="rId4" Type="http://schemas.openxmlformats.org/officeDocument/2006/relationships/hyperlink" Target="https://en.wikipedia.org/wiki/Flag_of_the_United_States" TargetMode="External"/><Relationship Id="rId9" Type="http://schemas.openxmlformats.org/officeDocument/2006/relationships/hyperlink" Target="http://www.racingbreaks.com/post/top-5-highest-earning-horses-of-all-time" TargetMode="Externa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commons.wikimedia.org/wiki/File:Destroyed_m60.jpg"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commons.wikimedia.org/wiki/File:Nickel_Grass_M60_C-5.jpg"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commons.wikimedia.org/wiki/File:Nickel_Grass_M60_C-5.jpg"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commons.wikimedia.org/wiki/File:Nickel_Grass_M60_C-5.jpg"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commons.wikimedia.org/wiki/File:Dunst_Oman_scan0321_-_%C3%96lfeld_Marmul.jpg"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commons.wikimedia.org/wiki/File:Nickel_Grass_M60_C-5.jpg"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commons.wikimedia.org/wiki/File:Israeli_and_Egyptian_Generals_Meet_in_Sinai_-_Flickr_-_Israel_Defense_Forces.jpg"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commons.wikimedia.org/wiki/File:No_gas_1974.gif"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s://commons.wikimedia.org/wiki/File:Gas_Stealers_Beware_1974.jpg" TargetMode="Externa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commons.wikimedia.org/wiki/File:Mohammad_Reza_Pahlavi_1973_portrait_(4x5_cropped).jpg"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commons.wikimedia.org/wiki/File:Middle_East_(orthographic_projection).svg"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commons.wikimedia.org/wiki/File:UN_Palestine_Partition_Versions_1947.jpg"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commons.wikimedia.org/wiki/File:Tantura_expulsion_(997008136022405171).jpg"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commons.wikimedia.org/wiki/File:Countries_recognizing_Israel.svg"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commons.wikimedia.org/wiki/File:Middle_east.jpg"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commons.wikimedia.org/wiki/File:UN_Palestine_Partition_Versions_1947.jpg"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commons.wikimedia.org/wiki/File:Six_Day_War_Territories.svg"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commons.wikimedia.org/wiki/File:Yom_Kippur_War_Montage.png"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commons.wikimedia.org/wiki/File:Gas_Stealers_Beware_1974.jpg"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commons.wikimedia.org/wiki/File:Yom_Kippur_War_Montage.png"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commons.wikimedia.org/wiki/File:Six_Day_War_Territories.svg"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Images (from left): </a:t>
            </a:r>
            <a:r>
              <a:rPr lang="en-GB" dirty="0">
                <a:hlinkClick r:id="rId3"/>
              </a:rPr>
              <a:t>https://en.wikipedia.org/wiki/File:Flag_of_the_United_Kingdom.svg</a:t>
            </a:r>
            <a:r>
              <a:rPr lang="en-GB" dirty="0"/>
              <a:t>; </a:t>
            </a:r>
            <a:r>
              <a:rPr lang="en-GB" dirty="0">
                <a:hlinkClick r:id="rId4"/>
              </a:rPr>
              <a:t>https://en.wikipedia.org/wiki/Flag_of_the_United_States</a:t>
            </a:r>
            <a:r>
              <a:rPr lang="en-GB" dirty="0"/>
              <a:t>; </a:t>
            </a:r>
            <a:r>
              <a:rPr lang="en-GB" dirty="0">
                <a:hlinkClick r:id="rId5"/>
              </a:rPr>
              <a:t>https://commons.wikimedia.org/wiki/File:State_flag_of_Iran_(1964%E2%80%931980).svg</a:t>
            </a:r>
            <a:r>
              <a:rPr lang="en-GB" dirty="0"/>
              <a:t> </a:t>
            </a:r>
            <a:r>
              <a:rPr lang="en-GB" dirty="0">
                <a:hlinkClick r:id="rId6"/>
              </a:rPr>
              <a:t>https://commons.wikimedia.org/wiki/File:Flag_of_Saudi_Arabia.svg</a:t>
            </a:r>
            <a:r>
              <a:rPr lang="en-GB" dirty="0"/>
              <a:t>; </a:t>
            </a:r>
            <a:r>
              <a:rPr lang="en-GB" dirty="0">
                <a:hlinkClick r:id="rId7"/>
              </a:rPr>
              <a:t>https://live.staticflickr.com/6048/6379201779_189efed046_b.jpg</a:t>
            </a:r>
            <a:r>
              <a:rPr lang="en-GB" dirty="0"/>
              <a:t>;  </a:t>
            </a:r>
            <a:r>
              <a:rPr lang="en-GB" dirty="0">
                <a:hlinkClick r:id="rId8"/>
              </a:rPr>
              <a:t>https://commons.wikimedia.org/wiki/File:Middle_East_(orthographic_projection).svg</a:t>
            </a:r>
            <a:r>
              <a:rPr lang="en-GB" dirty="0"/>
              <a:t>; </a:t>
            </a:r>
            <a:r>
              <a:rPr lang="en-GB" dirty="0">
                <a:hlinkClick r:id="rId9"/>
              </a:rPr>
              <a:t>https://picryl.com/media/dollar-money-cash-business-finance-d77ba5</a:t>
            </a:r>
            <a:endParaRPr lang="en-GB" dirty="0"/>
          </a:p>
          <a:p>
            <a:r>
              <a:rPr lang="en-GB" dirty="0"/>
              <a:t>Graph: https://ourworldindata.org/fossil-fuels</a:t>
            </a:r>
          </a:p>
        </p:txBody>
      </p:sp>
      <p:sp>
        <p:nvSpPr>
          <p:cNvPr id="4" name="Slide Number Placeholder 3"/>
          <p:cNvSpPr>
            <a:spLocks noGrp="1"/>
          </p:cNvSpPr>
          <p:nvPr>
            <p:ph type="sldNum" sz="quarter" idx="5"/>
          </p:nvPr>
        </p:nvSpPr>
        <p:spPr/>
        <p:txBody>
          <a:bodyPr/>
          <a:lstStyle/>
          <a:p>
            <a:fld id="{1394437B-ED07-4D22-934F-14BE86564410}" type="slidenum">
              <a:rPr lang="en-GB" smtClean="0"/>
              <a:t>2</a:t>
            </a:fld>
            <a:endParaRPr lang="en-GB"/>
          </a:p>
        </p:txBody>
      </p:sp>
    </p:spTree>
    <p:extLst>
      <p:ext uri="{BB962C8B-B14F-4D97-AF65-F5344CB8AC3E}">
        <p14:creationId xmlns:p14="http://schemas.microsoft.com/office/powerpoint/2010/main" val="5761162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Image: </a:t>
            </a:r>
            <a:r>
              <a:rPr lang="en-GB" dirty="0">
                <a:hlinkClick r:id="rId3"/>
              </a:rPr>
              <a:t>https://commons.wikimedia.org/wiki/File:Destroyed_m60.jpg</a:t>
            </a:r>
            <a:r>
              <a:rPr lang="en-GB" dirty="0"/>
              <a:t> </a:t>
            </a:r>
            <a:endParaRPr lang="en-US" dirty="0"/>
          </a:p>
        </p:txBody>
      </p:sp>
      <p:sp>
        <p:nvSpPr>
          <p:cNvPr id="4" name="Slide Number Placeholder 3"/>
          <p:cNvSpPr>
            <a:spLocks noGrp="1"/>
          </p:cNvSpPr>
          <p:nvPr>
            <p:ph type="sldNum" sz="quarter" idx="5"/>
          </p:nvPr>
        </p:nvSpPr>
        <p:spPr/>
        <p:txBody>
          <a:bodyPr/>
          <a:lstStyle/>
          <a:p>
            <a:fld id="{1394437B-ED07-4D22-934F-14BE86564410}" type="slidenum">
              <a:rPr lang="en-GB" smtClean="0"/>
              <a:t>13</a:t>
            </a:fld>
            <a:endParaRPr lang="en-GB"/>
          </a:p>
        </p:txBody>
      </p:sp>
    </p:spTree>
    <p:extLst>
      <p:ext uri="{BB962C8B-B14F-4D97-AF65-F5344CB8AC3E}">
        <p14:creationId xmlns:p14="http://schemas.microsoft.com/office/powerpoint/2010/main" val="3464293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a:t>Image: </a:t>
            </a:r>
            <a:r>
              <a:rPr lang="en-GB" dirty="0">
                <a:hlinkClick r:id="rId3"/>
              </a:rPr>
              <a:t>https://commons.wikimedia.org/wiki/File:Nickel_Grass_M60_C-5.jpg</a:t>
            </a:r>
            <a:r>
              <a:rPr lang="en-GB" dirty="0"/>
              <a:t> </a:t>
            </a:r>
          </a:p>
          <a:p>
            <a:endParaRPr lang="en-GB" dirty="0"/>
          </a:p>
        </p:txBody>
      </p:sp>
      <p:sp>
        <p:nvSpPr>
          <p:cNvPr id="4" name="Slide Number Placeholder 3"/>
          <p:cNvSpPr>
            <a:spLocks noGrp="1"/>
          </p:cNvSpPr>
          <p:nvPr>
            <p:ph type="sldNum" sz="quarter" idx="5"/>
          </p:nvPr>
        </p:nvSpPr>
        <p:spPr/>
        <p:txBody>
          <a:bodyPr/>
          <a:lstStyle/>
          <a:p>
            <a:fld id="{1394437B-ED07-4D22-934F-14BE86564410}" type="slidenum">
              <a:rPr lang="en-GB" smtClean="0"/>
              <a:t>14</a:t>
            </a:fld>
            <a:endParaRPr lang="en-GB"/>
          </a:p>
        </p:txBody>
      </p:sp>
    </p:spTree>
    <p:extLst>
      <p:ext uri="{BB962C8B-B14F-4D97-AF65-F5344CB8AC3E}">
        <p14:creationId xmlns:p14="http://schemas.microsoft.com/office/powerpoint/2010/main" val="35115687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a:t>Image: </a:t>
            </a:r>
            <a:r>
              <a:rPr lang="en-GB" dirty="0">
                <a:hlinkClick r:id="rId3"/>
              </a:rPr>
              <a:t>https://commons.wikimedia.org/wiki/File:Nickel_Grass_M60_C-5.jpg</a:t>
            </a:r>
            <a:r>
              <a:rPr lang="en-GB" dirty="0"/>
              <a:t> </a:t>
            </a:r>
          </a:p>
          <a:p>
            <a:endParaRPr lang="en-GB" dirty="0"/>
          </a:p>
        </p:txBody>
      </p:sp>
      <p:sp>
        <p:nvSpPr>
          <p:cNvPr id="4" name="Slide Number Placeholder 3"/>
          <p:cNvSpPr>
            <a:spLocks noGrp="1"/>
          </p:cNvSpPr>
          <p:nvPr>
            <p:ph type="sldNum" sz="quarter" idx="5"/>
          </p:nvPr>
        </p:nvSpPr>
        <p:spPr/>
        <p:txBody>
          <a:bodyPr/>
          <a:lstStyle/>
          <a:p>
            <a:fld id="{1394437B-ED07-4D22-934F-14BE86564410}" type="slidenum">
              <a:rPr lang="en-GB" smtClean="0"/>
              <a:t>15</a:t>
            </a:fld>
            <a:endParaRPr lang="en-GB"/>
          </a:p>
        </p:txBody>
      </p:sp>
    </p:spTree>
    <p:extLst>
      <p:ext uri="{BB962C8B-B14F-4D97-AF65-F5344CB8AC3E}">
        <p14:creationId xmlns:p14="http://schemas.microsoft.com/office/powerpoint/2010/main" val="6288072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a:t>Image: </a:t>
            </a:r>
            <a:r>
              <a:rPr lang="en-GB" dirty="0">
                <a:hlinkClick r:id="rId3"/>
              </a:rPr>
              <a:t>https://commons.wikimedia.org/wiki/File:Nickel_Grass_M60_C-5.jpg</a:t>
            </a:r>
            <a:r>
              <a:rPr lang="en-GB" dirty="0"/>
              <a:t> </a:t>
            </a:r>
            <a:endParaRPr lang="en-US" dirty="0"/>
          </a:p>
          <a:p>
            <a:endParaRPr lang="en-GB" dirty="0"/>
          </a:p>
        </p:txBody>
      </p:sp>
      <p:sp>
        <p:nvSpPr>
          <p:cNvPr id="4" name="Slide Number Placeholder 3"/>
          <p:cNvSpPr>
            <a:spLocks noGrp="1"/>
          </p:cNvSpPr>
          <p:nvPr>
            <p:ph type="sldNum" sz="quarter" idx="5"/>
          </p:nvPr>
        </p:nvSpPr>
        <p:spPr/>
        <p:txBody>
          <a:bodyPr/>
          <a:lstStyle/>
          <a:p>
            <a:fld id="{1394437B-ED07-4D22-934F-14BE86564410}" type="slidenum">
              <a:rPr lang="en-GB" smtClean="0"/>
              <a:t>16</a:t>
            </a:fld>
            <a:endParaRPr lang="en-GB"/>
          </a:p>
        </p:txBody>
      </p:sp>
    </p:spTree>
    <p:extLst>
      <p:ext uri="{BB962C8B-B14F-4D97-AF65-F5344CB8AC3E}">
        <p14:creationId xmlns:p14="http://schemas.microsoft.com/office/powerpoint/2010/main" val="3383864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ea typeface="Calibri"/>
                <a:cs typeface="Calibri"/>
              </a:rPr>
              <a:t>Image: </a:t>
            </a:r>
            <a:r>
              <a:rPr lang="en-US" dirty="0">
                <a:hlinkClick r:id="rId3"/>
              </a:rPr>
              <a:t>https://commons.wikimedia.org/wiki/File:Dunst_Oman_scan0321_-_%C3%96lfeld_Marmul.jpg</a:t>
            </a:r>
            <a:r>
              <a:rPr lang="en-US" dirty="0"/>
              <a:t>  </a:t>
            </a:r>
          </a:p>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1394437B-ED07-4D22-934F-14BE86564410}" type="slidenum">
              <a:rPr lang="en-GB" smtClean="0"/>
              <a:t>17</a:t>
            </a:fld>
            <a:endParaRPr lang="en-GB"/>
          </a:p>
        </p:txBody>
      </p:sp>
    </p:spTree>
    <p:extLst>
      <p:ext uri="{BB962C8B-B14F-4D97-AF65-F5344CB8AC3E}">
        <p14:creationId xmlns:p14="http://schemas.microsoft.com/office/powerpoint/2010/main" val="8261535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Image: </a:t>
            </a:r>
            <a:r>
              <a:rPr lang="en-GB" dirty="0">
                <a:hlinkClick r:id="rId3"/>
              </a:rPr>
              <a:t>https://commons.wikimedia.org/wiki/File:Nickel_Grass_M60_C-5.jpg</a:t>
            </a:r>
            <a:r>
              <a:rPr lang="en-GB" dirty="0"/>
              <a:t> </a:t>
            </a:r>
            <a:endParaRPr lang="en-US" dirty="0"/>
          </a:p>
        </p:txBody>
      </p:sp>
      <p:sp>
        <p:nvSpPr>
          <p:cNvPr id="4" name="Slide Number Placeholder 3"/>
          <p:cNvSpPr>
            <a:spLocks noGrp="1"/>
          </p:cNvSpPr>
          <p:nvPr>
            <p:ph type="sldNum" sz="quarter" idx="5"/>
          </p:nvPr>
        </p:nvSpPr>
        <p:spPr/>
        <p:txBody>
          <a:bodyPr/>
          <a:lstStyle/>
          <a:p>
            <a:fld id="{1394437B-ED07-4D22-934F-14BE86564410}" type="slidenum">
              <a:rPr lang="en-GB" smtClean="0"/>
              <a:t>18</a:t>
            </a:fld>
            <a:endParaRPr lang="en-GB"/>
          </a:p>
        </p:txBody>
      </p:sp>
    </p:spTree>
    <p:extLst>
      <p:ext uri="{BB962C8B-B14F-4D97-AF65-F5344CB8AC3E}">
        <p14:creationId xmlns:p14="http://schemas.microsoft.com/office/powerpoint/2010/main" val="26030817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Image: </a:t>
            </a:r>
            <a:r>
              <a:rPr lang="en-GB" dirty="0">
                <a:hlinkClick r:id="rId3"/>
              </a:rPr>
              <a:t>https://commons.wikimedia.org/wiki/File:Israeli_and_Egyptian_Generals_Meet_in_Sinai_-_Flickr_-_Israel_Defense_Forces.jpg</a:t>
            </a:r>
            <a:r>
              <a:rPr lang="en-GB" dirty="0"/>
              <a:t> </a:t>
            </a:r>
          </a:p>
        </p:txBody>
      </p:sp>
      <p:sp>
        <p:nvSpPr>
          <p:cNvPr id="4" name="Slide Number Placeholder 3"/>
          <p:cNvSpPr>
            <a:spLocks noGrp="1"/>
          </p:cNvSpPr>
          <p:nvPr>
            <p:ph type="sldNum" sz="quarter" idx="5"/>
          </p:nvPr>
        </p:nvSpPr>
        <p:spPr/>
        <p:txBody>
          <a:bodyPr/>
          <a:lstStyle/>
          <a:p>
            <a:fld id="{1394437B-ED07-4D22-934F-14BE86564410}" type="slidenum">
              <a:rPr lang="en-GB" smtClean="0"/>
              <a:t>19</a:t>
            </a:fld>
            <a:endParaRPr lang="en-GB"/>
          </a:p>
        </p:txBody>
      </p:sp>
    </p:spTree>
    <p:extLst>
      <p:ext uri="{BB962C8B-B14F-4D97-AF65-F5344CB8AC3E}">
        <p14:creationId xmlns:p14="http://schemas.microsoft.com/office/powerpoint/2010/main" val="13793994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Images: </a:t>
            </a:r>
            <a:r>
              <a:rPr lang="en-GB" dirty="0">
                <a:hlinkClick r:id="rId3"/>
              </a:rPr>
              <a:t>https://commons.wikimedia.org/wiki/File:No_gas_1974.gif</a:t>
            </a:r>
            <a:r>
              <a:rPr lang="en-GB" dirty="0"/>
              <a:t>; </a:t>
            </a:r>
            <a:r>
              <a:rPr lang="en-GB" dirty="0">
                <a:hlinkClick r:id="rId4"/>
              </a:rPr>
              <a:t>https://commons.wikimedia.org/wiki/File:Gas_Stealers_Beware_1974.jpg</a:t>
            </a:r>
            <a:r>
              <a:rPr lang="en-GB" dirty="0"/>
              <a:t> </a:t>
            </a:r>
            <a:endParaRPr lang="en-US" dirty="0"/>
          </a:p>
        </p:txBody>
      </p:sp>
      <p:sp>
        <p:nvSpPr>
          <p:cNvPr id="4" name="Slide Number Placeholder 3"/>
          <p:cNvSpPr>
            <a:spLocks noGrp="1"/>
          </p:cNvSpPr>
          <p:nvPr>
            <p:ph type="sldNum" sz="quarter" idx="5"/>
          </p:nvPr>
        </p:nvSpPr>
        <p:spPr/>
        <p:txBody>
          <a:bodyPr/>
          <a:lstStyle/>
          <a:p>
            <a:fld id="{1394437B-ED07-4D22-934F-14BE86564410}" type="slidenum">
              <a:rPr lang="en-GB" smtClean="0"/>
              <a:t>20</a:t>
            </a:fld>
            <a:endParaRPr lang="en-GB"/>
          </a:p>
        </p:txBody>
      </p:sp>
    </p:spTree>
    <p:extLst>
      <p:ext uri="{BB962C8B-B14F-4D97-AF65-F5344CB8AC3E}">
        <p14:creationId xmlns:p14="http://schemas.microsoft.com/office/powerpoint/2010/main" val="9156284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Image: </a:t>
            </a:r>
            <a:r>
              <a:rPr lang="en-GB" dirty="0">
                <a:hlinkClick r:id="rId3"/>
              </a:rPr>
              <a:t>https://commons.wikimedia.org/wiki/File:Mohammad_Reza_Pahlavi_1973_portrait_(4x5_cropped).jpg</a:t>
            </a:r>
            <a:r>
              <a:rPr lang="en-GB" dirty="0"/>
              <a:t> </a:t>
            </a:r>
            <a:endParaRPr lang="en-US" dirty="0"/>
          </a:p>
        </p:txBody>
      </p:sp>
      <p:sp>
        <p:nvSpPr>
          <p:cNvPr id="4" name="Slide Number Placeholder 3"/>
          <p:cNvSpPr>
            <a:spLocks noGrp="1"/>
          </p:cNvSpPr>
          <p:nvPr>
            <p:ph type="sldNum" sz="quarter" idx="5"/>
          </p:nvPr>
        </p:nvSpPr>
        <p:spPr/>
        <p:txBody>
          <a:bodyPr/>
          <a:lstStyle/>
          <a:p>
            <a:fld id="{1394437B-ED07-4D22-934F-14BE86564410}" type="slidenum">
              <a:rPr lang="en-GB" smtClean="0"/>
              <a:t>21</a:t>
            </a:fld>
            <a:endParaRPr lang="en-GB"/>
          </a:p>
        </p:txBody>
      </p:sp>
    </p:spTree>
    <p:extLst>
      <p:ext uri="{BB962C8B-B14F-4D97-AF65-F5344CB8AC3E}">
        <p14:creationId xmlns:p14="http://schemas.microsoft.com/office/powerpoint/2010/main" val="36010070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Scaffolded version</a:t>
            </a:r>
          </a:p>
        </p:txBody>
      </p:sp>
      <p:sp>
        <p:nvSpPr>
          <p:cNvPr id="4" name="Slide Number Placeholder 3"/>
          <p:cNvSpPr>
            <a:spLocks noGrp="1"/>
          </p:cNvSpPr>
          <p:nvPr>
            <p:ph type="sldNum" sz="quarter" idx="5"/>
          </p:nvPr>
        </p:nvSpPr>
        <p:spPr/>
        <p:txBody>
          <a:bodyPr/>
          <a:lstStyle/>
          <a:p>
            <a:fld id="{1394437B-ED07-4D22-934F-14BE86564410}" type="slidenum">
              <a:rPr lang="en-GB" smtClean="0"/>
              <a:t>25</a:t>
            </a:fld>
            <a:endParaRPr lang="en-GB"/>
          </a:p>
        </p:txBody>
      </p:sp>
    </p:spTree>
    <p:extLst>
      <p:ext uri="{BB962C8B-B14F-4D97-AF65-F5344CB8AC3E}">
        <p14:creationId xmlns:p14="http://schemas.microsoft.com/office/powerpoint/2010/main" val="3874070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ea typeface="Calibri"/>
                <a:cs typeface="Calibri"/>
              </a:rPr>
              <a:t>Image: </a:t>
            </a:r>
            <a:r>
              <a:rPr lang="en-GB" dirty="0">
                <a:hlinkClick r:id="rId3"/>
              </a:rPr>
              <a:t>https://commons.wikimedia.org/wiki/File:Middle_East_(orthographic_projection).svg</a:t>
            </a:r>
            <a:endParaRPr lang="en-US">
              <a:latin typeface="Calibri"/>
              <a:ea typeface="Calibri"/>
              <a:cs typeface="Calibri"/>
            </a:endParaRPr>
          </a:p>
        </p:txBody>
      </p:sp>
      <p:sp>
        <p:nvSpPr>
          <p:cNvPr id="4" name="Slide Number Placeholder 3"/>
          <p:cNvSpPr>
            <a:spLocks noGrp="1"/>
          </p:cNvSpPr>
          <p:nvPr>
            <p:ph type="sldNum" sz="quarter" idx="5"/>
          </p:nvPr>
        </p:nvSpPr>
        <p:spPr/>
        <p:txBody>
          <a:bodyPr/>
          <a:lstStyle/>
          <a:p>
            <a:fld id="{1394437B-ED07-4D22-934F-14BE86564410}" type="slidenum">
              <a:rPr lang="en-GB" smtClean="0"/>
              <a:t>4</a:t>
            </a:fld>
            <a:endParaRPr lang="en-GB"/>
          </a:p>
        </p:txBody>
      </p:sp>
    </p:spTree>
    <p:extLst>
      <p:ext uri="{BB962C8B-B14F-4D97-AF65-F5344CB8AC3E}">
        <p14:creationId xmlns:p14="http://schemas.microsoft.com/office/powerpoint/2010/main" val="14275118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Image: </a:t>
            </a:r>
            <a:r>
              <a:rPr lang="en-GB" dirty="0">
                <a:hlinkClick r:id="rId3"/>
              </a:rPr>
              <a:t>https://commons.wikimedia.org/wiki/File:UN_Palestine_Partition_Versions_1947.jpg</a:t>
            </a:r>
            <a:r>
              <a:rPr lang="en-GB" dirty="0"/>
              <a:t> </a:t>
            </a:r>
            <a:endParaRPr lang="en-US" dirty="0"/>
          </a:p>
        </p:txBody>
      </p:sp>
      <p:sp>
        <p:nvSpPr>
          <p:cNvPr id="4" name="Slide Number Placeholder 3"/>
          <p:cNvSpPr>
            <a:spLocks noGrp="1"/>
          </p:cNvSpPr>
          <p:nvPr>
            <p:ph type="sldNum" sz="quarter" idx="5"/>
          </p:nvPr>
        </p:nvSpPr>
        <p:spPr/>
        <p:txBody>
          <a:bodyPr/>
          <a:lstStyle/>
          <a:p>
            <a:fld id="{1394437B-ED07-4D22-934F-14BE86564410}" type="slidenum">
              <a:rPr lang="en-GB" smtClean="0"/>
              <a:t>5</a:t>
            </a:fld>
            <a:endParaRPr lang="en-GB"/>
          </a:p>
        </p:txBody>
      </p:sp>
    </p:spTree>
    <p:extLst>
      <p:ext uri="{BB962C8B-B14F-4D97-AF65-F5344CB8AC3E}">
        <p14:creationId xmlns:p14="http://schemas.microsoft.com/office/powerpoint/2010/main" val="9155531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Image: </a:t>
            </a:r>
            <a:r>
              <a:rPr lang="en-GB" dirty="0">
                <a:hlinkClick r:id="rId3"/>
              </a:rPr>
              <a:t>https://commons.wikimedia.org/wiki/File:Tantura_expulsion_(997008136022405171).jpg</a:t>
            </a:r>
            <a:r>
              <a:rPr lang="en-GB" dirty="0"/>
              <a:t> </a:t>
            </a:r>
          </a:p>
        </p:txBody>
      </p:sp>
      <p:sp>
        <p:nvSpPr>
          <p:cNvPr id="4" name="Slide Number Placeholder 3"/>
          <p:cNvSpPr>
            <a:spLocks noGrp="1"/>
          </p:cNvSpPr>
          <p:nvPr>
            <p:ph type="sldNum" sz="quarter" idx="5"/>
          </p:nvPr>
        </p:nvSpPr>
        <p:spPr/>
        <p:txBody>
          <a:bodyPr/>
          <a:lstStyle/>
          <a:p>
            <a:fld id="{1394437B-ED07-4D22-934F-14BE86564410}" type="slidenum">
              <a:rPr lang="en-GB" smtClean="0"/>
              <a:t>6</a:t>
            </a:fld>
            <a:endParaRPr lang="en-GB"/>
          </a:p>
        </p:txBody>
      </p:sp>
    </p:spTree>
    <p:extLst>
      <p:ext uri="{BB962C8B-B14F-4D97-AF65-F5344CB8AC3E}">
        <p14:creationId xmlns:p14="http://schemas.microsoft.com/office/powerpoint/2010/main" val="28135977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Images: </a:t>
            </a:r>
            <a:r>
              <a:rPr lang="en-GB" dirty="0">
                <a:hlinkClick r:id="rId3"/>
              </a:rPr>
              <a:t>https://commons.wikimedia.org/wiki/File:Countries_recognizing_Israel.svg</a:t>
            </a:r>
            <a:r>
              <a:rPr lang="en-GB" dirty="0"/>
              <a:t>; </a:t>
            </a:r>
            <a:r>
              <a:rPr lang="en-GB" dirty="0">
                <a:hlinkClick r:id="rId4"/>
              </a:rPr>
              <a:t>https://commons.wikimedia.org/wiki/File:Middle_east.jpg</a:t>
            </a:r>
            <a:endParaRPr lang="en-GB"/>
          </a:p>
          <a:p>
            <a:endParaRPr lang="en-GB" dirty="0"/>
          </a:p>
        </p:txBody>
      </p:sp>
      <p:sp>
        <p:nvSpPr>
          <p:cNvPr id="4" name="Slide Number Placeholder 3"/>
          <p:cNvSpPr>
            <a:spLocks noGrp="1"/>
          </p:cNvSpPr>
          <p:nvPr>
            <p:ph type="sldNum" sz="quarter" idx="5"/>
          </p:nvPr>
        </p:nvSpPr>
        <p:spPr/>
        <p:txBody>
          <a:bodyPr/>
          <a:lstStyle/>
          <a:p>
            <a:fld id="{1394437B-ED07-4D22-934F-14BE86564410}" type="slidenum">
              <a:rPr lang="en-GB" smtClean="0"/>
              <a:t>7</a:t>
            </a:fld>
            <a:endParaRPr lang="en-GB"/>
          </a:p>
        </p:txBody>
      </p:sp>
    </p:spTree>
    <p:extLst>
      <p:ext uri="{BB962C8B-B14F-4D97-AF65-F5344CB8AC3E}">
        <p14:creationId xmlns:p14="http://schemas.microsoft.com/office/powerpoint/2010/main" val="31646465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Images: </a:t>
            </a:r>
            <a:r>
              <a:rPr lang="en-GB" dirty="0">
                <a:hlinkClick r:id="rId3"/>
              </a:rPr>
              <a:t>https://commons.wikimedia.org/wiki/File:UN_Palestine_Partition_Versions_1947.jpg</a:t>
            </a:r>
            <a:r>
              <a:rPr lang="en-GB" dirty="0"/>
              <a:t>; </a:t>
            </a:r>
            <a:r>
              <a:rPr lang="en-GB" dirty="0">
                <a:hlinkClick r:id="rId4"/>
              </a:rPr>
              <a:t>https://commons.wikimedia.org/wiki/File:Six_Day_War_Territories.svg</a:t>
            </a:r>
            <a:r>
              <a:rPr lang="en-GB" dirty="0"/>
              <a:t> </a:t>
            </a:r>
            <a:endParaRPr lang="en-US" dirty="0"/>
          </a:p>
        </p:txBody>
      </p:sp>
      <p:sp>
        <p:nvSpPr>
          <p:cNvPr id="4" name="Slide Number Placeholder 3"/>
          <p:cNvSpPr>
            <a:spLocks noGrp="1"/>
          </p:cNvSpPr>
          <p:nvPr>
            <p:ph type="sldNum" sz="quarter" idx="5"/>
          </p:nvPr>
        </p:nvSpPr>
        <p:spPr/>
        <p:txBody>
          <a:bodyPr/>
          <a:lstStyle/>
          <a:p>
            <a:fld id="{1394437B-ED07-4D22-934F-14BE86564410}" type="slidenum">
              <a:rPr lang="en-GB" smtClean="0"/>
              <a:t>8</a:t>
            </a:fld>
            <a:endParaRPr lang="en-GB"/>
          </a:p>
        </p:txBody>
      </p:sp>
    </p:spTree>
    <p:extLst>
      <p:ext uri="{BB962C8B-B14F-4D97-AF65-F5344CB8AC3E}">
        <p14:creationId xmlns:p14="http://schemas.microsoft.com/office/powerpoint/2010/main" val="3774389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a:t>Images: </a:t>
            </a:r>
            <a:r>
              <a:rPr lang="en-GB" dirty="0">
                <a:hlinkClick r:id="rId3"/>
              </a:rPr>
              <a:t>https://commons.wikimedia.org/wiki/File:Yom_Kippur_War_Montage.png</a:t>
            </a:r>
            <a:r>
              <a:rPr lang="en-GB" dirty="0"/>
              <a:t>;  </a:t>
            </a:r>
            <a:r>
              <a:rPr lang="en-GB" dirty="0">
                <a:hlinkClick r:id="rId4"/>
              </a:rPr>
              <a:t>https://commons.wikimedia.org/wiki/File:Gas_Stealers_Beware_1974.jpg</a:t>
            </a:r>
            <a:r>
              <a:rPr lang="en-GB" dirty="0"/>
              <a:t> </a:t>
            </a:r>
            <a:endParaRPr lang="en-US" dirty="0"/>
          </a:p>
          <a:p>
            <a:endParaRPr lang="en-GB" dirty="0"/>
          </a:p>
        </p:txBody>
      </p:sp>
      <p:sp>
        <p:nvSpPr>
          <p:cNvPr id="4" name="Slide Number Placeholder 3"/>
          <p:cNvSpPr>
            <a:spLocks noGrp="1"/>
          </p:cNvSpPr>
          <p:nvPr>
            <p:ph type="sldNum" sz="quarter" idx="5"/>
          </p:nvPr>
        </p:nvSpPr>
        <p:spPr/>
        <p:txBody>
          <a:bodyPr/>
          <a:lstStyle/>
          <a:p>
            <a:fld id="{1394437B-ED07-4D22-934F-14BE86564410}" type="slidenum">
              <a:rPr lang="en-GB" smtClean="0"/>
              <a:t>10</a:t>
            </a:fld>
            <a:endParaRPr lang="en-GB"/>
          </a:p>
        </p:txBody>
      </p:sp>
    </p:spTree>
    <p:extLst>
      <p:ext uri="{BB962C8B-B14F-4D97-AF65-F5344CB8AC3E}">
        <p14:creationId xmlns:p14="http://schemas.microsoft.com/office/powerpoint/2010/main" val="27494617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Image: </a:t>
            </a:r>
            <a:r>
              <a:rPr lang="en-GB" dirty="0">
                <a:hlinkClick r:id="rId3"/>
              </a:rPr>
              <a:t>https://commons.wikimedia.org/wiki/File:Yom_Kippur_War_Montage.png</a:t>
            </a:r>
            <a:r>
              <a:rPr lang="en-GB" dirty="0"/>
              <a:t> </a:t>
            </a:r>
            <a:endParaRPr lang="en-US" dirty="0"/>
          </a:p>
        </p:txBody>
      </p:sp>
      <p:sp>
        <p:nvSpPr>
          <p:cNvPr id="4" name="Slide Number Placeholder 3"/>
          <p:cNvSpPr>
            <a:spLocks noGrp="1"/>
          </p:cNvSpPr>
          <p:nvPr>
            <p:ph type="sldNum" sz="quarter" idx="5"/>
          </p:nvPr>
        </p:nvSpPr>
        <p:spPr/>
        <p:txBody>
          <a:bodyPr/>
          <a:lstStyle/>
          <a:p>
            <a:fld id="{1394437B-ED07-4D22-934F-14BE86564410}" type="slidenum">
              <a:rPr lang="en-GB" smtClean="0"/>
              <a:t>11</a:t>
            </a:fld>
            <a:endParaRPr lang="en-GB"/>
          </a:p>
        </p:txBody>
      </p:sp>
    </p:spTree>
    <p:extLst>
      <p:ext uri="{BB962C8B-B14F-4D97-AF65-F5344CB8AC3E}">
        <p14:creationId xmlns:p14="http://schemas.microsoft.com/office/powerpoint/2010/main" val="6027754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Image: </a:t>
            </a:r>
            <a:r>
              <a:rPr lang="en-GB" dirty="0">
                <a:hlinkClick r:id="rId3"/>
              </a:rPr>
              <a:t>https://commons.wikimedia.org/wiki/File:Six_Day_War_Territories.svg</a:t>
            </a:r>
            <a:r>
              <a:rPr lang="en-GB" dirty="0"/>
              <a:t> </a:t>
            </a:r>
          </a:p>
          <a:p>
            <a:endParaRPr lang="en-GB" dirty="0"/>
          </a:p>
        </p:txBody>
      </p:sp>
      <p:sp>
        <p:nvSpPr>
          <p:cNvPr id="4" name="Slide Number Placeholder 3"/>
          <p:cNvSpPr>
            <a:spLocks noGrp="1"/>
          </p:cNvSpPr>
          <p:nvPr>
            <p:ph type="sldNum" sz="quarter" idx="5"/>
          </p:nvPr>
        </p:nvSpPr>
        <p:spPr/>
        <p:txBody>
          <a:bodyPr/>
          <a:lstStyle/>
          <a:p>
            <a:fld id="{1394437B-ED07-4D22-934F-14BE86564410}" type="slidenum">
              <a:rPr lang="en-GB" smtClean="0"/>
              <a:t>12</a:t>
            </a:fld>
            <a:endParaRPr lang="en-GB"/>
          </a:p>
        </p:txBody>
      </p:sp>
    </p:spTree>
    <p:extLst>
      <p:ext uri="{BB962C8B-B14F-4D97-AF65-F5344CB8AC3E}">
        <p14:creationId xmlns:p14="http://schemas.microsoft.com/office/powerpoint/2010/main" val="24217374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550C5-ED81-D5B5-8470-F869304E7BC8}"/>
              </a:ext>
            </a:extLst>
          </p:cNvPr>
          <p:cNvSpPr>
            <a:spLocks noGrp="1"/>
          </p:cNvSpPr>
          <p:nvPr>
            <p:ph type="ctrTitle" hasCustomPrompt="1"/>
          </p:nvPr>
        </p:nvSpPr>
        <p:spPr>
          <a:xfrm>
            <a:off x="1524000" y="1122363"/>
            <a:ext cx="9144000" cy="2387600"/>
          </a:xfrm>
        </p:spPr>
        <p:txBody>
          <a:bodyPr anchor="b"/>
          <a:lstStyle>
            <a:lvl1pPr algn="ctr">
              <a:defRPr sz="6000"/>
            </a:lvl1pPr>
          </a:lstStyle>
          <a:p>
            <a:r>
              <a:rPr lang="en-GB" dirty="0"/>
              <a:t>Name of resource/enquiry question</a:t>
            </a:r>
          </a:p>
        </p:txBody>
      </p:sp>
      <p:sp>
        <p:nvSpPr>
          <p:cNvPr id="3" name="Subtitle 2">
            <a:extLst>
              <a:ext uri="{FF2B5EF4-FFF2-40B4-BE49-F238E27FC236}">
                <a16:creationId xmlns:a16="http://schemas.microsoft.com/office/drawing/2014/main" id="{A1688115-A80C-7103-655F-96A34BFBFF0F}"/>
              </a:ext>
            </a:extLst>
          </p:cNvPr>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Lesson number/details if appropriate</a:t>
            </a:r>
            <a:br>
              <a:rPr lang="en-GB" dirty="0"/>
            </a:br>
            <a:r>
              <a:rPr lang="en-GB" dirty="0"/>
              <a:t>Author name and school</a:t>
            </a:r>
          </a:p>
        </p:txBody>
      </p:sp>
      <p:sp>
        <p:nvSpPr>
          <p:cNvPr id="4" name="Date Placeholder 3">
            <a:extLst>
              <a:ext uri="{FF2B5EF4-FFF2-40B4-BE49-F238E27FC236}">
                <a16:creationId xmlns:a16="http://schemas.microsoft.com/office/drawing/2014/main" id="{24B21F4F-CFCF-D386-5EDB-70E49900CA44}"/>
              </a:ext>
            </a:extLst>
          </p:cNvPr>
          <p:cNvSpPr>
            <a:spLocks noGrp="1"/>
          </p:cNvSpPr>
          <p:nvPr>
            <p:ph type="dt" sz="half" idx="10"/>
          </p:nvPr>
        </p:nvSpPr>
        <p:spPr>
          <a:xfrm>
            <a:off x="513879" y="6356349"/>
            <a:ext cx="2743200" cy="365125"/>
          </a:xfrm>
          <a:prstGeom prst="rect">
            <a:avLst/>
          </a:prstGeom>
        </p:spPr>
        <p:txBody>
          <a:bodyPr/>
          <a:lstStyle/>
          <a:p>
            <a:fld id="{87D650B7-646D-4F6B-9B29-AF0DE00A542C}" type="datetimeFigureOut">
              <a:rPr lang="en-GB" smtClean="0"/>
              <a:t>24/03/2026</a:t>
            </a:fld>
            <a:endParaRPr lang="en-GB"/>
          </a:p>
        </p:txBody>
      </p:sp>
      <p:sp>
        <p:nvSpPr>
          <p:cNvPr id="5" name="Footer Placeholder 4">
            <a:extLst>
              <a:ext uri="{FF2B5EF4-FFF2-40B4-BE49-F238E27FC236}">
                <a16:creationId xmlns:a16="http://schemas.microsoft.com/office/drawing/2014/main" id="{2C9E29A5-9B72-59B1-9826-C655BBCDA476}"/>
              </a:ext>
            </a:extLst>
          </p:cNvPr>
          <p:cNvSpPr>
            <a:spLocks noGrp="1"/>
          </p:cNvSpPr>
          <p:nvPr>
            <p:ph type="ftr" sz="quarter" idx="11"/>
          </p:nvPr>
        </p:nvSpPr>
        <p:spPr>
          <a:xfrm>
            <a:off x="838200" y="6176599"/>
            <a:ext cx="6447972" cy="681401"/>
          </a:xfrm>
          <a:prstGeom prst="rect">
            <a:avLst/>
          </a:prstGeom>
        </p:spPr>
        <p:txBody>
          <a:bodyPr/>
          <a:lstStyle/>
          <a:p>
            <a:endParaRPr lang="en-GB" dirty="0"/>
          </a:p>
        </p:txBody>
      </p:sp>
      <p:sp>
        <p:nvSpPr>
          <p:cNvPr id="6" name="Slide Number Placeholder 5">
            <a:extLst>
              <a:ext uri="{FF2B5EF4-FFF2-40B4-BE49-F238E27FC236}">
                <a16:creationId xmlns:a16="http://schemas.microsoft.com/office/drawing/2014/main" id="{9943508E-C25D-F2AA-5C4E-29B06F495388}"/>
              </a:ext>
            </a:extLst>
          </p:cNvPr>
          <p:cNvSpPr>
            <a:spLocks noGrp="1"/>
          </p:cNvSpPr>
          <p:nvPr>
            <p:ph type="sldNum" sz="quarter" idx="12"/>
          </p:nvPr>
        </p:nvSpPr>
        <p:spPr>
          <a:xfrm>
            <a:off x="8610600" y="6356350"/>
            <a:ext cx="2743200" cy="365125"/>
          </a:xfrm>
          <a:prstGeom prst="rect">
            <a:avLst/>
          </a:prstGeom>
        </p:spPr>
        <p:txBody>
          <a:bodyPr/>
          <a:lstStyle/>
          <a:p>
            <a:fld id="{1F409C08-21CD-4773-A6B4-24546A6A7649}" type="slidenum">
              <a:rPr lang="en-GB" smtClean="0"/>
              <a:t>‹#›</a:t>
            </a:fld>
            <a:endParaRPr lang="en-GB"/>
          </a:p>
        </p:txBody>
      </p:sp>
      <p:pic>
        <p:nvPicPr>
          <p:cNvPr id="8" name="Picture 7">
            <a:extLst>
              <a:ext uri="{FF2B5EF4-FFF2-40B4-BE49-F238E27FC236}">
                <a16:creationId xmlns:a16="http://schemas.microsoft.com/office/drawing/2014/main" id="{28C28D11-1BE1-23B4-2F42-B99F1A09EDF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524000" y="693103"/>
            <a:ext cx="9144000" cy="429260"/>
          </a:xfrm>
          <a:prstGeom prst="rect">
            <a:avLst/>
          </a:prstGeom>
        </p:spPr>
      </p:pic>
    </p:spTree>
    <p:extLst>
      <p:ext uri="{BB962C8B-B14F-4D97-AF65-F5344CB8AC3E}">
        <p14:creationId xmlns:p14="http://schemas.microsoft.com/office/powerpoint/2010/main" val="1888444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FA005-83B4-EDFF-D029-557C31E9E416}"/>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9A9A1FB0-3478-3978-FB78-EB799F2FA9D4}"/>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70D6E0F2-9F5E-A1BF-BAC8-BC5F1735DF59}"/>
              </a:ext>
            </a:extLst>
          </p:cNvPr>
          <p:cNvSpPr>
            <a:spLocks noGrp="1"/>
          </p:cNvSpPr>
          <p:nvPr>
            <p:ph type="dt" sz="half" idx="10"/>
          </p:nvPr>
        </p:nvSpPr>
        <p:spPr>
          <a:xfrm>
            <a:off x="513879" y="6356349"/>
            <a:ext cx="2743200" cy="365125"/>
          </a:xfrm>
          <a:prstGeom prst="rect">
            <a:avLst/>
          </a:prstGeom>
        </p:spPr>
        <p:txBody>
          <a:bodyPr/>
          <a:lstStyle/>
          <a:p>
            <a:fld id="{87D650B7-646D-4F6B-9B29-AF0DE00A542C}" type="datetimeFigureOut">
              <a:rPr lang="en-GB" smtClean="0"/>
              <a:t>24/03/2026</a:t>
            </a:fld>
            <a:endParaRPr lang="en-GB"/>
          </a:p>
        </p:txBody>
      </p:sp>
      <p:sp>
        <p:nvSpPr>
          <p:cNvPr id="5" name="Footer Placeholder 4">
            <a:extLst>
              <a:ext uri="{FF2B5EF4-FFF2-40B4-BE49-F238E27FC236}">
                <a16:creationId xmlns:a16="http://schemas.microsoft.com/office/drawing/2014/main" id="{C126A871-6397-8F30-1114-747FE9B4322D}"/>
              </a:ext>
            </a:extLst>
          </p:cNvPr>
          <p:cNvSpPr>
            <a:spLocks noGrp="1"/>
          </p:cNvSpPr>
          <p:nvPr>
            <p:ph type="ftr" sz="quarter" idx="11"/>
          </p:nvPr>
        </p:nvSpPr>
        <p:spPr>
          <a:xfrm>
            <a:off x="838200" y="6176599"/>
            <a:ext cx="6447972" cy="681401"/>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C39E820F-208D-107B-FD5C-CBA0398A1D7A}"/>
              </a:ext>
            </a:extLst>
          </p:cNvPr>
          <p:cNvSpPr>
            <a:spLocks noGrp="1"/>
          </p:cNvSpPr>
          <p:nvPr>
            <p:ph type="sldNum" sz="quarter" idx="12"/>
          </p:nvPr>
        </p:nvSpPr>
        <p:spPr>
          <a:xfrm>
            <a:off x="8610600" y="6356350"/>
            <a:ext cx="2743200" cy="365125"/>
          </a:xfrm>
          <a:prstGeom prst="rect">
            <a:avLst/>
          </a:prstGeom>
        </p:spPr>
        <p:txBody>
          <a:bodyPr/>
          <a:lstStyle/>
          <a:p>
            <a:fld id="{1F409C08-21CD-4773-A6B4-24546A6A7649}" type="slidenum">
              <a:rPr lang="en-GB" smtClean="0"/>
              <a:t>‹#›</a:t>
            </a:fld>
            <a:endParaRPr lang="en-GB"/>
          </a:p>
        </p:txBody>
      </p:sp>
    </p:spTree>
    <p:extLst>
      <p:ext uri="{BB962C8B-B14F-4D97-AF65-F5344CB8AC3E}">
        <p14:creationId xmlns:p14="http://schemas.microsoft.com/office/powerpoint/2010/main" val="32858869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DB2E81-284C-29F6-CE68-AAA5A302AF33}"/>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6167BD63-1A7F-CC11-90C2-06FFE5744B6F}"/>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AF194D4A-735D-10E4-2E46-E1E678332D76}"/>
              </a:ext>
            </a:extLst>
          </p:cNvPr>
          <p:cNvSpPr>
            <a:spLocks noGrp="1"/>
          </p:cNvSpPr>
          <p:nvPr>
            <p:ph type="dt" sz="half" idx="10"/>
          </p:nvPr>
        </p:nvSpPr>
        <p:spPr>
          <a:xfrm>
            <a:off x="513879" y="6356349"/>
            <a:ext cx="2743200" cy="365125"/>
          </a:xfrm>
          <a:prstGeom prst="rect">
            <a:avLst/>
          </a:prstGeom>
        </p:spPr>
        <p:txBody>
          <a:bodyPr/>
          <a:lstStyle/>
          <a:p>
            <a:fld id="{87D650B7-646D-4F6B-9B29-AF0DE00A542C}" type="datetimeFigureOut">
              <a:rPr lang="en-GB" smtClean="0"/>
              <a:t>24/03/2026</a:t>
            </a:fld>
            <a:endParaRPr lang="en-GB"/>
          </a:p>
        </p:txBody>
      </p:sp>
      <p:sp>
        <p:nvSpPr>
          <p:cNvPr id="5" name="Footer Placeholder 4">
            <a:extLst>
              <a:ext uri="{FF2B5EF4-FFF2-40B4-BE49-F238E27FC236}">
                <a16:creationId xmlns:a16="http://schemas.microsoft.com/office/drawing/2014/main" id="{80B9C32E-D357-51BD-FECA-FB9C6094893A}"/>
              </a:ext>
            </a:extLst>
          </p:cNvPr>
          <p:cNvSpPr>
            <a:spLocks noGrp="1"/>
          </p:cNvSpPr>
          <p:nvPr>
            <p:ph type="ftr" sz="quarter" idx="11"/>
          </p:nvPr>
        </p:nvSpPr>
        <p:spPr>
          <a:xfrm>
            <a:off x="838200" y="6176599"/>
            <a:ext cx="6447972" cy="681401"/>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0F673CB3-2523-68A1-8C94-7E43B27182CF}"/>
              </a:ext>
            </a:extLst>
          </p:cNvPr>
          <p:cNvSpPr>
            <a:spLocks noGrp="1"/>
          </p:cNvSpPr>
          <p:nvPr>
            <p:ph type="sldNum" sz="quarter" idx="12"/>
          </p:nvPr>
        </p:nvSpPr>
        <p:spPr>
          <a:xfrm>
            <a:off x="8610600" y="6356350"/>
            <a:ext cx="2743200" cy="365125"/>
          </a:xfrm>
          <a:prstGeom prst="rect">
            <a:avLst/>
          </a:prstGeom>
        </p:spPr>
        <p:txBody>
          <a:bodyPr/>
          <a:lstStyle/>
          <a:p>
            <a:fld id="{1F409C08-21CD-4773-A6B4-24546A6A7649}" type="slidenum">
              <a:rPr lang="en-GB" smtClean="0"/>
              <a:t>‹#›</a:t>
            </a:fld>
            <a:endParaRPr lang="en-GB"/>
          </a:p>
        </p:txBody>
      </p:sp>
    </p:spTree>
    <p:extLst>
      <p:ext uri="{BB962C8B-B14F-4D97-AF65-F5344CB8AC3E}">
        <p14:creationId xmlns:p14="http://schemas.microsoft.com/office/powerpoint/2010/main" val="40572197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5ECD1-0415-3944-9793-E213FE1123D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7AE20A2-DE8B-8247-A25D-44A0CC4144E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2918689-FA4E-9947-9898-B3E8D4CF83D8}"/>
              </a:ext>
            </a:extLst>
          </p:cNvPr>
          <p:cNvSpPr>
            <a:spLocks noGrp="1"/>
          </p:cNvSpPr>
          <p:nvPr>
            <p:ph type="dt" sz="half" idx="10"/>
          </p:nvPr>
        </p:nvSpPr>
        <p:spPr/>
        <p:txBody>
          <a:bodyPr/>
          <a:lstStyle/>
          <a:p>
            <a:fld id="{87D650B7-646D-4F6B-9B29-AF0DE00A542C}" type="datetimeFigureOut">
              <a:rPr lang="en-GB" smtClean="0"/>
              <a:t>24/03/2026</a:t>
            </a:fld>
            <a:endParaRPr lang="en-GB"/>
          </a:p>
        </p:txBody>
      </p:sp>
      <p:sp>
        <p:nvSpPr>
          <p:cNvPr id="5" name="Footer Placeholder 4">
            <a:extLst>
              <a:ext uri="{FF2B5EF4-FFF2-40B4-BE49-F238E27FC236}">
                <a16:creationId xmlns:a16="http://schemas.microsoft.com/office/drawing/2014/main" id="{5A60FB74-EAB1-7448-AB2C-D4B2BFA19981}"/>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2D464BB8-1D9E-D843-859B-6F4C84673C5C}"/>
              </a:ext>
            </a:extLst>
          </p:cNvPr>
          <p:cNvSpPr>
            <a:spLocks noGrp="1"/>
          </p:cNvSpPr>
          <p:nvPr>
            <p:ph type="sldNum" sz="quarter" idx="12"/>
          </p:nvPr>
        </p:nvSpPr>
        <p:spPr/>
        <p:txBody>
          <a:bodyPr/>
          <a:lstStyle/>
          <a:p>
            <a:fld id="{1F409C08-21CD-4773-A6B4-24546A6A7649}" type="slidenum">
              <a:rPr lang="en-GB" smtClean="0"/>
              <a:t>‹#›</a:t>
            </a:fld>
            <a:endParaRPr lang="en-GB"/>
          </a:p>
        </p:txBody>
      </p:sp>
      <p:pic>
        <p:nvPicPr>
          <p:cNvPr id="7" name="Picture 6">
            <a:extLst>
              <a:ext uri="{FF2B5EF4-FFF2-40B4-BE49-F238E27FC236}">
                <a16:creationId xmlns:a16="http://schemas.microsoft.com/office/drawing/2014/main" id="{4016A452-3BE5-F043-9795-3B1F55FE8F2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524000" y="693103"/>
            <a:ext cx="9144000" cy="429260"/>
          </a:xfrm>
          <a:prstGeom prst="rect">
            <a:avLst/>
          </a:prstGeom>
        </p:spPr>
      </p:pic>
    </p:spTree>
    <p:extLst>
      <p:ext uri="{BB962C8B-B14F-4D97-AF65-F5344CB8AC3E}">
        <p14:creationId xmlns:p14="http://schemas.microsoft.com/office/powerpoint/2010/main" val="26979038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4471C-3059-3A4C-8BF9-2B59A669158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852B51D-5AFB-944F-A0F4-D1D9F952EDD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496CA18-55D2-6E46-B1C3-B58FEB82D622}"/>
              </a:ext>
            </a:extLst>
          </p:cNvPr>
          <p:cNvSpPr>
            <a:spLocks noGrp="1"/>
          </p:cNvSpPr>
          <p:nvPr>
            <p:ph type="dt" sz="half" idx="10"/>
          </p:nvPr>
        </p:nvSpPr>
        <p:spPr/>
        <p:txBody>
          <a:bodyPr/>
          <a:lstStyle/>
          <a:p>
            <a:fld id="{87D650B7-646D-4F6B-9B29-AF0DE00A542C}" type="datetimeFigureOut">
              <a:rPr lang="en-GB" smtClean="0"/>
              <a:t>24/03/2026</a:t>
            </a:fld>
            <a:endParaRPr lang="en-GB"/>
          </a:p>
        </p:txBody>
      </p:sp>
      <p:sp>
        <p:nvSpPr>
          <p:cNvPr id="5" name="Footer Placeholder 4">
            <a:extLst>
              <a:ext uri="{FF2B5EF4-FFF2-40B4-BE49-F238E27FC236}">
                <a16:creationId xmlns:a16="http://schemas.microsoft.com/office/drawing/2014/main" id="{A3FB597A-94E6-5C44-8CD4-7D0ADAE4DEE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E39D535-69D2-944A-B415-A6973D0671D7}"/>
              </a:ext>
            </a:extLst>
          </p:cNvPr>
          <p:cNvSpPr>
            <a:spLocks noGrp="1"/>
          </p:cNvSpPr>
          <p:nvPr>
            <p:ph type="sldNum" sz="quarter" idx="12"/>
          </p:nvPr>
        </p:nvSpPr>
        <p:spPr/>
        <p:txBody>
          <a:bodyPr/>
          <a:lstStyle/>
          <a:p>
            <a:fld id="{1F409C08-21CD-4773-A6B4-24546A6A7649}" type="slidenum">
              <a:rPr lang="en-GB" smtClean="0"/>
              <a:t>‹#›</a:t>
            </a:fld>
            <a:endParaRPr lang="en-GB"/>
          </a:p>
        </p:txBody>
      </p:sp>
    </p:spTree>
    <p:extLst>
      <p:ext uri="{BB962C8B-B14F-4D97-AF65-F5344CB8AC3E}">
        <p14:creationId xmlns:p14="http://schemas.microsoft.com/office/powerpoint/2010/main" val="42323559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B3FF8F-0C21-8A4E-AB22-95CEBE9E201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BC0F6ED-DE94-774B-B665-E3A69D08854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814835E-05CB-1944-9F18-312FC6833C62}"/>
              </a:ext>
            </a:extLst>
          </p:cNvPr>
          <p:cNvSpPr>
            <a:spLocks noGrp="1"/>
          </p:cNvSpPr>
          <p:nvPr>
            <p:ph type="dt" sz="half" idx="10"/>
          </p:nvPr>
        </p:nvSpPr>
        <p:spPr/>
        <p:txBody>
          <a:bodyPr/>
          <a:lstStyle/>
          <a:p>
            <a:fld id="{87D650B7-646D-4F6B-9B29-AF0DE00A542C}" type="datetimeFigureOut">
              <a:rPr lang="en-GB" smtClean="0"/>
              <a:t>24/03/2026</a:t>
            </a:fld>
            <a:endParaRPr lang="en-GB"/>
          </a:p>
        </p:txBody>
      </p:sp>
      <p:sp>
        <p:nvSpPr>
          <p:cNvPr id="5" name="Footer Placeholder 4">
            <a:extLst>
              <a:ext uri="{FF2B5EF4-FFF2-40B4-BE49-F238E27FC236}">
                <a16:creationId xmlns:a16="http://schemas.microsoft.com/office/drawing/2014/main" id="{1EF6F239-BBDE-7649-938C-C32F8B3BA6C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5CF8581-0018-0E4E-85D5-9F083F2D1FBB}"/>
              </a:ext>
            </a:extLst>
          </p:cNvPr>
          <p:cNvSpPr>
            <a:spLocks noGrp="1"/>
          </p:cNvSpPr>
          <p:nvPr>
            <p:ph type="sldNum" sz="quarter" idx="12"/>
          </p:nvPr>
        </p:nvSpPr>
        <p:spPr/>
        <p:txBody>
          <a:bodyPr/>
          <a:lstStyle/>
          <a:p>
            <a:fld id="{1F409C08-21CD-4773-A6B4-24546A6A7649}" type="slidenum">
              <a:rPr lang="en-GB" smtClean="0"/>
              <a:t>‹#›</a:t>
            </a:fld>
            <a:endParaRPr lang="en-GB"/>
          </a:p>
        </p:txBody>
      </p:sp>
    </p:spTree>
    <p:extLst>
      <p:ext uri="{BB962C8B-B14F-4D97-AF65-F5344CB8AC3E}">
        <p14:creationId xmlns:p14="http://schemas.microsoft.com/office/powerpoint/2010/main" val="20216293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6440E-B4E3-7644-9017-3841A07214B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8FED114-1FC8-BB46-BF72-A4CD5C54714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E04A125-46D3-AE46-8EC2-5CB26D23CFC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CA27ED2-FF27-E244-B2A1-E9D4D58687C1}"/>
              </a:ext>
            </a:extLst>
          </p:cNvPr>
          <p:cNvSpPr>
            <a:spLocks noGrp="1"/>
          </p:cNvSpPr>
          <p:nvPr>
            <p:ph type="dt" sz="half" idx="10"/>
          </p:nvPr>
        </p:nvSpPr>
        <p:spPr/>
        <p:txBody>
          <a:bodyPr/>
          <a:lstStyle/>
          <a:p>
            <a:fld id="{87D650B7-646D-4F6B-9B29-AF0DE00A542C}" type="datetimeFigureOut">
              <a:rPr lang="en-GB" smtClean="0"/>
              <a:t>24/03/2026</a:t>
            </a:fld>
            <a:endParaRPr lang="en-GB"/>
          </a:p>
        </p:txBody>
      </p:sp>
      <p:sp>
        <p:nvSpPr>
          <p:cNvPr id="6" name="Footer Placeholder 5">
            <a:extLst>
              <a:ext uri="{FF2B5EF4-FFF2-40B4-BE49-F238E27FC236}">
                <a16:creationId xmlns:a16="http://schemas.microsoft.com/office/drawing/2014/main" id="{816214F0-C387-BF46-ACB3-60135399C35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49A6CF2-13FC-2144-A9EC-6E5FA9FD91C7}"/>
              </a:ext>
            </a:extLst>
          </p:cNvPr>
          <p:cNvSpPr>
            <a:spLocks noGrp="1"/>
          </p:cNvSpPr>
          <p:nvPr>
            <p:ph type="sldNum" sz="quarter" idx="12"/>
          </p:nvPr>
        </p:nvSpPr>
        <p:spPr/>
        <p:txBody>
          <a:bodyPr/>
          <a:lstStyle/>
          <a:p>
            <a:fld id="{1F409C08-21CD-4773-A6B4-24546A6A7649}" type="slidenum">
              <a:rPr lang="en-GB" smtClean="0"/>
              <a:t>‹#›</a:t>
            </a:fld>
            <a:endParaRPr lang="en-GB"/>
          </a:p>
        </p:txBody>
      </p:sp>
    </p:spTree>
    <p:extLst>
      <p:ext uri="{BB962C8B-B14F-4D97-AF65-F5344CB8AC3E}">
        <p14:creationId xmlns:p14="http://schemas.microsoft.com/office/powerpoint/2010/main" val="21642287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EC99E2-04B2-0048-AC25-7CA7BD632FF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B2D6E60-9C6A-1641-84F0-1F09639636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7BF199D-337F-8543-AD27-1325646948E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040E992-1A3B-E948-9E2B-4C0489756F7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9A44FED-178E-9644-9D0F-4671CB587AB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71F8A5F-3DC2-F340-918F-D6E449F638D4}"/>
              </a:ext>
            </a:extLst>
          </p:cNvPr>
          <p:cNvSpPr>
            <a:spLocks noGrp="1"/>
          </p:cNvSpPr>
          <p:nvPr>
            <p:ph type="dt" sz="half" idx="10"/>
          </p:nvPr>
        </p:nvSpPr>
        <p:spPr/>
        <p:txBody>
          <a:bodyPr/>
          <a:lstStyle/>
          <a:p>
            <a:fld id="{87D650B7-646D-4F6B-9B29-AF0DE00A542C}" type="datetimeFigureOut">
              <a:rPr lang="en-GB" smtClean="0"/>
              <a:t>24/03/2026</a:t>
            </a:fld>
            <a:endParaRPr lang="en-GB"/>
          </a:p>
        </p:txBody>
      </p:sp>
      <p:sp>
        <p:nvSpPr>
          <p:cNvPr id="8" name="Footer Placeholder 7">
            <a:extLst>
              <a:ext uri="{FF2B5EF4-FFF2-40B4-BE49-F238E27FC236}">
                <a16:creationId xmlns:a16="http://schemas.microsoft.com/office/drawing/2014/main" id="{595BF6B8-E5B3-3343-B7B7-3F371B92411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E2AC569-9F09-E84E-ACD0-64DA76B321C5}"/>
              </a:ext>
            </a:extLst>
          </p:cNvPr>
          <p:cNvSpPr>
            <a:spLocks noGrp="1"/>
          </p:cNvSpPr>
          <p:nvPr>
            <p:ph type="sldNum" sz="quarter" idx="12"/>
          </p:nvPr>
        </p:nvSpPr>
        <p:spPr/>
        <p:txBody>
          <a:bodyPr/>
          <a:lstStyle/>
          <a:p>
            <a:fld id="{1F409C08-21CD-4773-A6B4-24546A6A7649}" type="slidenum">
              <a:rPr lang="en-GB" smtClean="0"/>
              <a:t>‹#›</a:t>
            </a:fld>
            <a:endParaRPr lang="en-GB"/>
          </a:p>
        </p:txBody>
      </p:sp>
    </p:spTree>
    <p:extLst>
      <p:ext uri="{BB962C8B-B14F-4D97-AF65-F5344CB8AC3E}">
        <p14:creationId xmlns:p14="http://schemas.microsoft.com/office/powerpoint/2010/main" val="41913705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E7420-411C-D04E-9497-7ACFB738553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1BFCBE7-3FAA-2A4C-ADD8-0EC0174625ED}"/>
              </a:ext>
            </a:extLst>
          </p:cNvPr>
          <p:cNvSpPr>
            <a:spLocks noGrp="1"/>
          </p:cNvSpPr>
          <p:nvPr>
            <p:ph type="dt" sz="half" idx="10"/>
          </p:nvPr>
        </p:nvSpPr>
        <p:spPr/>
        <p:txBody>
          <a:bodyPr/>
          <a:lstStyle/>
          <a:p>
            <a:fld id="{87D650B7-646D-4F6B-9B29-AF0DE00A542C}" type="datetimeFigureOut">
              <a:rPr lang="en-GB" smtClean="0"/>
              <a:t>24/03/2026</a:t>
            </a:fld>
            <a:endParaRPr lang="en-GB"/>
          </a:p>
        </p:txBody>
      </p:sp>
      <p:sp>
        <p:nvSpPr>
          <p:cNvPr id="4" name="Footer Placeholder 3">
            <a:extLst>
              <a:ext uri="{FF2B5EF4-FFF2-40B4-BE49-F238E27FC236}">
                <a16:creationId xmlns:a16="http://schemas.microsoft.com/office/drawing/2014/main" id="{022E80D0-A36D-484F-B3EF-5F5303AC631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A6A3B57-E34B-D64F-93B0-CD452AE1405C}"/>
              </a:ext>
            </a:extLst>
          </p:cNvPr>
          <p:cNvSpPr>
            <a:spLocks noGrp="1"/>
          </p:cNvSpPr>
          <p:nvPr>
            <p:ph type="sldNum" sz="quarter" idx="12"/>
          </p:nvPr>
        </p:nvSpPr>
        <p:spPr/>
        <p:txBody>
          <a:bodyPr/>
          <a:lstStyle/>
          <a:p>
            <a:fld id="{1F409C08-21CD-4773-A6B4-24546A6A7649}" type="slidenum">
              <a:rPr lang="en-GB" smtClean="0"/>
              <a:t>‹#›</a:t>
            </a:fld>
            <a:endParaRPr lang="en-GB"/>
          </a:p>
        </p:txBody>
      </p:sp>
    </p:spTree>
    <p:extLst>
      <p:ext uri="{BB962C8B-B14F-4D97-AF65-F5344CB8AC3E}">
        <p14:creationId xmlns:p14="http://schemas.microsoft.com/office/powerpoint/2010/main" val="8251562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16756E0-20E8-344B-9B35-6F6BF3308A8D}"/>
              </a:ext>
            </a:extLst>
          </p:cNvPr>
          <p:cNvSpPr>
            <a:spLocks noGrp="1"/>
          </p:cNvSpPr>
          <p:nvPr>
            <p:ph type="dt" sz="half" idx="10"/>
          </p:nvPr>
        </p:nvSpPr>
        <p:spPr/>
        <p:txBody>
          <a:bodyPr/>
          <a:lstStyle/>
          <a:p>
            <a:fld id="{87D650B7-646D-4F6B-9B29-AF0DE00A542C}" type="datetimeFigureOut">
              <a:rPr lang="en-GB" smtClean="0"/>
              <a:t>24/03/2026</a:t>
            </a:fld>
            <a:endParaRPr lang="en-GB"/>
          </a:p>
        </p:txBody>
      </p:sp>
      <p:sp>
        <p:nvSpPr>
          <p:cNvPr id="3" name="Footer Placeholder 2">
            <a:extLst>
              <a:ext uri="{FF2B5EF4-FFF2-40B4-BE49-F238E27FC236}">
                <a16:creationId xmlns:a16="http://schemas.microsoft.com/office/drawing/2014/main" id="{46CF6B9D-ABA7-DF40-8A45-B4B8DAFC425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56E8D86-D03D-4F43-830F-79276B1B8AC0}"/>
              </a:ext>
            </a:extLst>
          </p:cNvPr>
          <p:cNvSpPr>
            <a:spLocks noGrp="1"/>
          </p:cNvSpPr>
          <p:nvPr>
            <p:ph type="sldNum" sz="quarter" idx="12"/>
          </p:nvPr>
        </p:nvSpPr>
        <p:spPr/>
        <p:txBody>
          <a:bodyPr/>
          <a:lstStyle/>
          <a:p>
            <a:fld id="{1F409C08-21CD-4773-A6B4-24546A6A7649}" type="slidenum">
              <a:rPr lang="en-GB" smtClean="0"/>
              <a:t>‹#›</a:t>
            </a:fld>
            <a:endParaRPr lang="en-GB"/>
          </a:p>
        </p:txBody>
      </p:sp>
    </p:spTree>
    <p:extLst>
      <p:ext uri="{BB962C8B-B14F-4D97-AF65-F5344CB8AC3E}">
        <p14:creationId xmlns:p14="http://schemas.microsoft.com/office/powerpoint/2010/main" val="42361170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E7BDC-4326-DA4E-9685-831EBA86686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23C0ABD-8299-9943-88E0-D81C47735DF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FC00B55-2E9D-264F-A219-1D45662142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80D1303-0672-D140-AB04-D9746CC71650}"/>
              </a:ext>
            </a:extLst>
          </p:cNvPr>
          <p:cNvSpPr>
            <a:spLocks noGrp="1"/>
          </p:cNvSpPr>
          <p:nvPr>
            <p:ph type="dt" sz="half" idx="10"/>
          </p:nvPr>
        </p:nvSpPr>
        <p:spPr/>
        <p:txBody>
          <a:bodyPr/>
          <a:lstStyle/>
          <a:p>
            <a:fld id="{87D650B7-646D-4F6B-9B29-AF0DE00A542C}" type="datetimeFigureOut">
              <a:rPr lang="en-GB" smtClean="0"/>
              <a:t>24/03/2026</a:t>
            </a:fld>
            <a:endParaRPr lang="en-GB"/>
          </a:p>
        </p:txBody>
      </p:sp>
      <p:sp>
        <p:nvSpPr>
          <p:cNvPr id="6" name="Footer Placeholder 5">
            <a:extLst>
              <a:ext uri="{FF2B5EF4-FFF2-40B4-BE49-F238E27FC236}">
                <a16:creationId xmlns:a16="http://schemas.microsoft.com/office/drawing/2014/main" id="{1117602F-FBD8-7746-BD03-A17311527B9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CA45BF7-C0BF-8D43-90B3-2FE4574D5DAF}"/>
              </a:ext>
            </a:extLst>
          </p:cNvPr>
          <p:cNvSpPr>
            <a:spLocks noGrp="1"/>
          </p:cNvSpPr>
          <p:nvPr>
            <p:ph type="sldNum" sz="quarter" idx="12"/>
          </p:nvPr>
        </p:nvSpPr>
        <p:spPr/>
        <p:txBody>
          <a:bodyPr/>
          <a:lstStyle/>
          <a:p>
            <a:fld id="{1F409C08-21CD-4773-A6B4-24546A6A7649}" type="slidenum">
              <a:rPr lang="en-GB" smtClean="0"/>
              <a:t>‹#›</a:t>
            </a:fld>
            <a:endParaRPr lang="en-GB"/>
          </a:p>
        </p:txBody>
      </p:sp>
    </p:spTree>
    <p:extLst>
      <p:ext uri="{BB962C8B-B14F-4D97-AF65-F5344CB8AC3E}">
        <p14:creationId xmlns:p14="http://schemas.microsoft.com/office/powerpoint/2010/main" val="2394758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C6810-E8E0-6F0C-0CF3-363A8119D7B4}"/>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C3340A98-3110-9062-A7A2-A93CE0BDB0E6}"/>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75FC4DCC-330E-BB28-D7FD-DE54118D1C28}"/>
              </a:ext>
            </a:extLst>
          </p:cNvPr>
          <p:cNvSpPr>
            <a:spLocks noGrp="1"/>
          </p:cNvSpPr>
          <p:nvPr>
            <p:ph type="dt" sz="half" idx="10"/>
          </p:nvPr>
        </p:nvSpPr>
        <p:spPr>
          <a:xfrm>
            <a:off x="513879" y="6356349"/>
            <a:ext cx="2743200" cy="365125"/>
          </a:xfrm>
          <a:prstGeom prst="rect">
            <a:avLst/>
          </a:prstGeom>
        </p:spPr>
        <p:txBody>
          <a:bodyPr/>
          <a:lstStyle/>
          <a:p>
            <a:fld id="{87D650B7-646D-4F6B-9B29-AF0DE00A542C}" type="datetimeFigureOut">
              <a:rPr lang="en-GB" smtClean="0"/>
              <a:t>24/03/2026</a:t>
            </a:fld>
            <a:endParaRPr lang="en-GB"/>
          </a:p>
        </p:txBody>
      </p:sp>
      <p:sp>
        <p:nvSpPr>
          <p:cNvPr id="5" name="Footer Placeholder 4">
            <a:extLst>
              <a:ext uri="{FF2B5EF4-FFF2-40B4-BE49-F238E27FC236}">
                <a16:creationId xmlns:a16="http://schemas.microsoft.com/office/drawing/2014/main" id="{00FD4352-419A-EC1B-E52C-55A6B6457A35}"/>
              </a:ext>
            </a:extLst>
          </p:cNvPr>
          <p:cNvSpPr>
            <a:spLocks noGrp="1"/>
          </p:cNvSpPr>
          <p:nvPr>
            <p:ph type="ftr" sz="quarter" idx="11"/>
          </p:nvPr>
        </p:nvSpPr>
        <p:spPr>
          <a:xfrm>
            <a:off x="838200" y="6176599"/>
            <a:ext cx="6447972" cy="681401"/>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FA8C3C2F-66CB-7803-0F0C-4274D6AE2D44}"/>
              </a:ext>
            </a:extLst>
          </p:cNvPr>
          <p:cNvSpPr>
            <a:spLocks noGrp="1"/>
          </p:cNvSpPr>
          <p:nvPr>
            <p:ph type="sldNum" sz="quarter" idx="12"/>
          </p:nvPr>
        </p:nvSpPr>
        <p:spPr>
          <a:xfrm>
            <a:off x="8610600" y="6356350"/>
            <a:ext cx="2743200" cy="365125"/>
          </a:xfrm>
          <a:prstGeom prst="rect">
            <a:avLst/>
          </a:prstGeom>
        </p:spPr>
        <p:txBody>
          <a:bodyPr/>
          <a:lstStyle/>
          <a:p>
            <a:fld id="{1F409C08-21CD-4773-A6B4-24546A6A7649}" type="slidenum">
              <a:rPr lang="en-GB" smtClean="0"/>
              <a:t>‹#›</a:t>
            </a:fld>
            <a:endParaRPr lang="en-GB"/>
          </a:p>
        </p:txBody>
      </p:sp>
    </p:spTree>
    <p:extLst>
      <p:ext uri="{BB962C8B-B14F-4D97-AF65-F5344CB8AC3E}">
        <p14:creationId xmlns:p14="http://schemas.microsoft.com/office/powerpoint/2010/main" val="20999181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A5E39-0448-6343-AA1F-1BE0DB688E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4530007-679D-AA41-9016-65C0E28DA2E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783131B-9F72-744A-8599-626915DC0E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3EEC4BF-ADE6-5B44-9549-E2B3330524F8}"/>
              </a:ext>
            </a:extLst>
          </p:cNvPr>
          <p:cNvSpPr>
            <a:spLocks noGrp="1"/>
          </p:cNvSpPr>
          <p:nvPr>
            <p:ph type="dt" sz="half" idx="10"/>
          </p:nvPr>
        </p:nvSpPr>
        <p:spPr/>
        <p:txBody>
          <a:bodyPr/>
          <a:lstStyle/>
          <a:p>
            <a:fld id="{87D650B7-646D-4F6B-9B29-AF0DE00A542C}" type="datetimeFigureOut">
              <a:rPr lang="en-GB" smtClean="0"/>
              <a:t>24/03/2026</a:t>
            </a:fld>
            <a:endParaRPr lang="en-GB"/>
          </a:p>
        </p:txBody>
      </p:sp>
      <p:sp>
        <p:nvSpPr>
          <p:cNvPr id="6" name="Footer Placeholder 5">
            <a:extLst>
              <a:ext uri="{FF2B5EF4-FFF2-40B4-BE49-F238E27FC236}">
                <a16:creationId xmlns:a16="http://schemas.microsoft.com/office/drawing/2014/main" id="{A1FFECDF-C966-9747-84DD-02D6DD55F3D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D16BA5E-B754-DC4F-9DA5-D4CC9A4AD57A}"/>
              </a:ext>
            </a:extLst>
          </p:cNvPr>
          <p:cNvSpPr>
            <a:spLocks noGrp="1"/>
          </p:cNvSpPr>
          <p:nvPr>
            <p:ph type="sldNum" sz="quarter" idx="12"/>
          </p:nvPr>
        </p:nvSpPr>
        <p:spPr/>
        <p:txBody>
          <a:bodyPr/>
          <a:lstStyle/>
          <a:p>
            <a:fld id="{1F409C08-21CD-4773-A6B4-24546A6A7649}" type="slidenum">
              <a:rPr lang="en-GB" smtClean="0"/>
              <a:t>‹#›</a:t>
            </a:fld>
            <a:endParaRPr lang="en-GB"/>
          </a:p>
        </p:txBody>
      </p:sp>
    </p:spTree>
    <p:extLst>
      <p:ext uri="{BB962C8B-B14F-4D97-AF65-F5344CB8AC3E}">
        <p14:creationId xmlns:p14="http://schemas.microsoft.com/office/powerpoint/2010/main" val="25651897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3D90F-DABF-1247-A916-6D1061BE7D8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4B07556-CD52-504B-B98A-A5283B39CCA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E2F0235-263E-D843-B6AC-2DAC63ED3B9E}"/>
              </a:ext>
            </a:extLst>
          </p:cNvPr>
          <p:cNvSpPr>
            <a:spLocks noGrp="1"/>
          </p:cNvSpPr>
          <p:nvPr>
            <p:ph type="dt" sz="half" idx="10"/>
          </p:nvPr>
        </p:nvSpPr>
        <p:spPr/>
        <p:txBody>
          <a:bodyPr/>
          <a:lstStyle/>
          <a:p>
            <a:fld id="{87D650B7-646D-4F6B-9B29-AF0DE00A542C}" type="datetimeFigureOut">
              <a:rPr lang="en-GB" smtClean="0"/>
              <a:t>24/03/2026</a:t>
            </a:fld>
            <a:endParaRPr lang="en-GB"/>
          </a:p>
        </p:txBody>
      </p:sp>
      <p:sp>
        <p:nvSpPr>
          <p:cNvPr id="5" name="Footer Placeholder 4">
            <a:extLst>
              <a:ext uri="{FF2B5EF4-FFF2-40B4-BE49-F238E27FC236}">
                <a16:creationId xmlns:a16="http://schemas.microsoft.com/office/drawing/2014/main" id="{73649384-5FF7-2D4A-B753-526BB3F4CFA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38F19A7-67D6-0B41-95A1-105F1C5573C3}"/>
              </a:ext>
            </a:extLst>
          </p:cNvPr>
          <p:cNvSpPr>
            <a:spLocks noGrp="1"/>
          </p:cNvSpPr>
          <p:nvPr>
            <p:ph type="sldNum" sz="quarter" idx="12"/>
          </p:nvPr>
        </p:nvSpPr>
        <p:spPr/>
        <p:txBody>
          <a:bodyPr/>
          <a:lstStyle/>
          <a:p>
            <a:fld id="{1F409C08-21CD-4773-A6B4-24546A6A7649}" type="slidenum">
              <a:rPr lang="en-GB" smtClean="0"/>
              <a:t>‹#›</a:t>
            </a:fld>
            <a:endParaRPr lang="en-GB"/>
          </a:p>
        </p:txBody>
      </p:sp>
    </p:spTree>
    <p:extLst>
      <p:ext uri="{BB962C8B-B14F-4D97-AF65-F5344CB8AC3E}">
        <p14:creationId xmlns:p14="http://schemas.microsoft.com/office/powerpoint/2010/main" val="40284917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6FC0942-9C56-3044-8DD6-87E4BD13CB7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23E288E-206D-8C42-AE9E-894EC6A1EAC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3A89B8F-7A67-7C4C-A637-5FD7F186EBED}"/>
              </a:ext>
            </a:extLst>
          </p:cNvPr>
          <p:cNvSpPr>
            <a:spLocks noGrp="1"/>
          </p:cNvSpPr>
          <p:nvPr>
            <p:ph type="dt" sz="half" idx="10"/>
          </p:nvPr>
        </p:nvSpPr>
        <p:spPr/>
        <p:txBody>
          <a:bodyPr/>
          <a:lstStyle/>
          <a:p>
            <a:fld id="{87D650B7-646D-4F6B-9B29-AF0DE00A542C}" type="datetimeFigureOut">
              <a:rPr lang="en-GB" smtClean="0"/>
              <a:t>24/03/2026</a:t>
            </a:fld>
            <a:endParaRPr lang="en-GB"/>
          </a:p>
        </p:txBody>
      </p:sp>
      <p:sp>
        <p:nvSpPr>
          <p:cNvPr id="5" name="Footer Placeholder 4">
            <a:extLst>
              <a:ext uri="{FF2B5EF4-FFF2-40B4-BE49-F238E27FC236}">
                <a16:creationId xmlns:a16="http://schemas.microsoft.com/office/drawing/2014/main" id="{E3EFC886-4A19-344F-87EB-87BBDF39C3D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3F0BDEA-7396-3D47-857D-6BA0689F0B7A}"/>
              </a:ext>
            </a:extLst>
          </p:cNvPr>
          <p:cNvSpPr>
            <a:spLocks noGrp="1"/>
          </p:cNvSpPr>
          <p:nvPr>
            <p:ph type="sldNum" sz="quarter" idx="12"/>
          </p:nvPr>
        </p:nvSpPr>
        <p:spPr/>
        <p:txBody>
          <a:bodyPr/>
          <a:lstStyle/>
          <a:p>
            <a:fld id="{1F409C08-21CD-4773-A6B4-24546A6A7649}" type="slidenum">
              <a:rPr lang="en-GB" smtClean="0"/>
              <a:t>‹#›</a:t>
            </a:fld>
            <a:endParaRPr lang="en-GB"/>
          </a:p>
        </p:txBody>
      </p:sp>
    </p:spTree>
    <p:extLst>
      <p:ext uri="{BB962C8B-B14F-4D97-AF65-F5344CB8AC3E}">
        <p14:creationId xmlns:p14="http://schemas.microsoft.com/office/powerpoint/2010/main" val="1012512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2CE0B-EF04-AAA6-C564-B4A3A208EB73}"/>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25B29B84-8034-BD4A-4CAE-23B50A9462F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7DDA02BE-5716-C20C-C746-CD0FE2555481}"/>
              </a:ext>
            </a:extLst>
          </p:cNvPr>
          <p:cNvSpPr>
            <a:spLocks noGrp="1"/>
          </p:cNvSpPr>
          <p:nvPr>
            <p:ph type="dt" sz="half" idx="10"/>
          </p:nvPr>
        </p:nvSpPr>
        <p:spPr>
          <a:xfrm>
            <a:off x="513879" y="6356349"/>
            <a:ext cx="2743200" cy="365125"/>
          </a:xfrm>
          <a:prstGeom prst="rect">
            <a:avLst/>
          </a:prstGeom>
        </p:spPr>
        <p:txBody>
          <a:bodyPr/>
          <a:lstStyle/>
          <a:p>
            <a:fld id="{87D650B7-646D-4F6B-9B29-AF0DE00A542C}" type="datetimeFigureOut">
              <a:rPr lang="en-GB" smtClean="0"/>
              <a:t>24/03/2026</a:t>
            </a:fld>
            <a:endParaRPr lang="en-GB"/>
          </a:p>
        </p:txBody>
      </p:sp>
      <p:sp>
        <p:nvSpPr>
          <p:cNvPr id="5" name="Footer Placeholder 4">
            <a:extLst>
              <a:ext uri="{FF2B5EF4-FFF2-40B4-BE49-F238E27FC236}">
                <a16:creationId xmlns:a16="http://schemas.microsoft.com/office/drawing/2014/main" id="{3D188814-918D-9055-C4BD-D61CA30C9D91}"/>
              </a:ext>
            </a:extLst>
          </p:cNvPr>
          <p:cNvSpPr>
            <a:spLocks noGrp="1"/>
          </p:cNvSpPr>
          <p:nvPr>
            <p:ph type="ftr" sz="quarter" idx="11"/>
          </p:nvPr>
        </p:nvSpPr>
        <p:spPr>
          <a:xfrm>
            <a:off x="838200" y="6176599"/>
            <a:ext cx="6447972" cy="681401"/>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22526347-71C4-B76C-7DD2-CE9E03E72E17}"/>
              </a:ext>
            </a:extLst>
          </p:cNvPr>
          <p:cNvSpPr>
            <a:spLocks noGrp="1"/>
          </p:cNvSpPr>
          <p:nvPr>
            <p:ph type="sldNum" sz="quarter" idx="12"/>
          </p:nvPr>
        </p:nvSpPr>
        <p:spPr>
          <a:xfrm>
            <a:off x="8610600" y="6356350"/>
            <a:ext cx="2743200" cy="365125"/>
          </a:xfrm>
          <a:prstGeom prst="rect">
            <a:avLst/>
          </a:prstGeom>
        </p:spPr>
        <p:txBody>
          <a:bodyPr/>
          <a:lstStyle/>
          <a:p>
            <a:fld id="{1F409C08-21CD-4773-A6B4-24546A6A7649}" type="slidenum">
              <a:rPr lang="en-GB" smtClean="0"/>
              <a:t>‹#›</a:t>
            </a:fld>
            <a:endParaRPr lang="en-GB"/>
          </a:p>
        </p:txBody>
      </p:sp>
    </p:spTree>
    <p:extLst>
      <p:ext uri="{BB962C8B-B14F-4D97-AF65-F5344CB8AC3E}">
        <p14:creationId xmlns:p14="http://schemas.microsoft.com/office/powerpoint/2010/main" val="19764165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82901-CC66-09FC-2FAD-3A210080974F}"/>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B1657035-4B95-69CD-6377-F261625579A8}"/>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73E0665B-EC08-15EB-5CA9-F401AEB2FF58}"/>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51E14A39-6BC7-A976-5841-618925B9813B}"/>
              </a:ext>
            </a:extLst>
          </p:cNvPr>
          <p:cNvSpPr>
            <a:spLocks noGrp="1"/>
          </p:cNvSpPr>
          <p:nvPr>
            <p:ph type="dt" sz="half" idx="10"/>
          </p:nvPr>
        </p:nvSpPr>
        <p:spPr>
          <a:xfrm>
            <a:off x="513879" y="6356349"/>
            <a:ext cx="2743200" cy="365125"/>
          </a:xfrm>
          <a:prstGeom prst="rect">
            <a:avLst/>
          </a:prstGeom>
        </p:spPr>
        <p:txBody>
          <a:bodyPr/>
          <a:lstStyle/>
          <a:p>
            <a:fld id="{87D650B7-646D-4F6B-9B29-AF0DE00A542C}" type="datetimeFigureOut">
              <a:rPr lang="en-GB" smtClean="0"/>
              <a:t>24/03/2026</a:t>
            </a:fld>
            <a:endParaRPr lang="en-GB"/>
          </a:p>
        </p:txBody>
      </p:sp>
      <p:sp>
        <p:nvSpPr>
          <p:cNvPr id="6" name="Footer Placeholder 5">
            <a:extLst>
              <a:ext uri="{FF2B5EF4-FFF2-40B4-BE49-F238E27FC236}">
                <a16:creationId xmlns:a16="http://schemas.microsoft.com/office/drawing/2014/main" id="{259F907C-D9DF-BCD0-E819-63E9E4DBBC33}"/>
              </a:ext>
            </a:extLst>
          </p:cNvPr>
          <p:cNvSpPr>
            <a:spLocks noGrp="1"/>
          </p:cNvSpPr>
          <p:nvPr>
            <p:ph type="ftr" sz="quarter" idx="11"/>
          </p:nvPr>
        </p:nvSpPr>
        <p:spPr>
          <a:xfrm>
            <a:off x="838200" y="6176599"/>
            <a:ext cx="6447972" cy="681401"/>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6C4CB46C-A54D-B46F-7A36-556AAF5F2EA0}"/>
              </a:ext>
            </a:extLst>
          </p:cNvPr>
          <p:cNvSpPr>
            <a:spLocks noGrp="1"/>
          </p:cNvSpPr>
          <p:nvPr>
            <p:ph type="sldNum" sz="quarter" idx="12"/>
          </p:nvPr>
        </p:nvSpPr>
        <p:spPr>
          <a:xfrm>
            <a:off x="8610600" y="6356350"/>
            <a:ext cx="2743200" cy="365125"/>
          </a:xfrm>
          <a:prstGeom prst="rect">
            <a:avLst/>
          </a:prstGeom>
        </p:spPr>
        <p:txBody>
          <a:bodyPr/>
          <a:lstStyle/>
          <a:p>
            <a:fld id="{1F409C08-21CD-4773-A6B4-24546A6A7649}" type="slidenum">
              <a:rPr lang="en-GB" smtClean="0"/>
              <a:t>‹#›</a:t>
            </a:fld>
            <a:endParaRPr lang="en-GB"/>
          </a:p>
        </p:txBody>
      </p:sp>
    </p:spTree>
    <p:extLst>
      <p:ext uri="{BB962C8B-B14F-4D97-AF65-F5344CB8AC3E}">
        <p14:creationId xmlns:p14="http://schemas.microsoft.com/office/powerpoint/2010/main" val="1708230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A00D9-493D-786B-C900-F13534363F68}"/>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31444B8F-43F1-AEB6-20DC-6B1E6086413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C693F935-B2A7-3B73-380A-178CCA98FAF0}"/>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8081BF1A-DD87-A039-B2A6-27A4F190267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221B683B-FC67-340D-527C-908FECB61A69}"/>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CF2A0F22-B96D-B914-CEE7-E852D89A2891}"/>
              </a:ext>
            </a:extLst>
          </p:cNvPr>
          <p:cNvSpPr>
            <a:spLocks noGrp="1"/>
          </p:cNvSpPr>
          <p:nvPr>
            <p:ph type="dt" sz="half" idx="10"/>
          </p:nvPr>
        </p:nvSpPr>
        <p:spPr>
          <a:xfrm>
            <a:off x="513879" y="6356349"/>
            <a:ext cx="2743200" cy="365125"/>
          </a:xfrm>
          <a:prstGeom prst="rect">
            <a:avLst/>
          </a:prstGeom>
        </p:spPr>
        <p:txBody>
          <a:bodyPr/>
          <a:lstStyle/>
          <a:p>
            <a:fld id="{87D650B7-646D-4F6B-9B29-AF0DE00A542C}" type="datetimeFigureOut">
              <a:rPr lang="en-GB" smtClean="0"/>
              <a:t>24/03/2026</a:t>
            </a:fld>
            <a:endParaRPr lang="en-GB"/>
          </a:p>
        </p:txBody>
      </p:sp>
      <p:sp>
        <p:nvSpPr>
          <p:cNvPr id="8" name="Footer Placeholder 7">
            <a:extLst>
              <a:ext uri="{FF2B5EF4-FFF2-40B4-BE49-F238E27FC236}">
                <a16:creationId xmlns:a16="http://schemas.microsoft.com/office/drawing/2014/main" id="{9A63A59B-D46F-A615-1D6B-E74589B8A393}"/>
              </a:ext>
            </a:extLst>
          </p:cNvPr>
          <p:cNvSpPr>
            <a:spLocks noGrp="1"/>
          </p:cNvSpPr>
          <p:nvPr>
            <p:ph type="ftr" sz="quarter" idx="11"/>
          </p:nvPr>
        </p:nvSpPr>
        <p:spPr>
          <a:xfrm>
            <a:off x="838200" y="6176599"/>
            <a:ext cx="6447972" cy="681401"/>
          </a:xfrm>
          <a:prstGeom prst="rect">
            <a:avLst/>
          </a:prstGeom>
        </p:spPr>
        <p:txBody>
          <a:bodyPr/>
          <a:lstStyle/>
          <a:p>
            <a:endParaRPr lang="en-GB"/>
          </a:p>
        </p:txBody>
      </p:sp>
      <p:sp>
        <p:nvSpPr>
          <p:cNvPr id="9" name="Slide Number Placeholder 8">
            <a:extLst>
              <a:ext uri="{FF2B5EF4-FFF2-40B4-BE49-F238E27FC236}">
                <a16:creationId xmlns:a16="http://schemas.microsoft.com/office/drawing/2014/main" id="{D31FF3E0-B327-31FF-4911-CE6582F4F9A1}"/>
              </a:ext>
            </a:extLst>
          </p:cNvPr>
          <p:cNvSpPr>
            <a:spLocks noGrp="1"/>
          </p:cNvSpPr>
          <p:nvPr>
            <p:ph type="sldNum" sz="quarter" idx="12"/>
          </p:nvPr>
        </p:nvSpPr>
        <p:spPr>
          <a:xfrm>
            <a:off x="8610600" y="6356350"/>
            <a:ext cx="2743200" cy="365125"/>
          </a:xfrm>
          <a:prstGeom prst="rect">
            <a:avLst/>
          </a:prstGeom>
        </p:spPr>
        <p:txBody>
          <a:bodyPr/>
          <a:lstStyle/>
          <a:p>
            <a:fld id="{1F409C08-21CD-4773-A6B4-24546A6A7649}" type="slidenum">
              <a:rPr lang="en-GB" smtClean="0"/>
              <a:t>‹#›</a:t>
            </a:fld>
            <a:endParaRPr lang="en-GB"/>
          </a:p>
        </p:txBody>
      </p:sp>
    </p:spTree>
    <p:extLst>
      <p:ext uri="{BB962C8B-B14F-4D97-AF65-F5344CB8AC3E}">
        <p14:creationId xmlns:p14="http://schemas.microsoft.com/office/powerpoint/2010/main" val="40287003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CDF9A0-FBBA-AAF5-F627-72967C8D3D0E}"/>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99AC4D09-E2BE-DA1E-1996-575EF33AB398}"/>
              </a:ext>
            </a:extLst>
          </p:cNvPr>
          <p:cNvSpPr>
            <a:spLocks noGrp="1"/>
          </p:cNvSpPr>
          <p:nvPr>
            <p:ph type="dt" sz="half" idx="10"/>
          </p:nvPr>
        </p:nvSpPr>
        <p:spPr>
          <a:xfrm>
            <a:off x="513879" y="6356349"/>
            <a:ext cx="2743200" cy="365125"/>
          </a:xfrm>
          <a:prstGeom prst="rect">
            <a:avLst/>
          </a:prstGeom>
        </p:spPr>
        <p:txBody>
          <a:bodyPr/>
          <a:lstStyle/>
          <a:p>
            <a:fld id="{87D650B7-646D-4F6B-9B29-AF0DE00A542C}" type="datetimeFigureOut">
              <a:rPr lang="en-GB" smtClean="0"/>
              <a:t>24/03/2026</a:t>
            </a:fld>
            <a:endParaRPr lang="en-GB"/>
          </a:p>
        </p:txBody>
      </p:sp>
      <p:sp>
        <p:nvSpPr>
          <p:cNvPr id="4" name="Footer Placeholder 3">
            <a:extLst>
              <a:ext uri="{FF2B5EF4-FFF2-40B4-BE49-F238E27FC236}">
                <a16:creationId xmlns:a16="http://schemas.microsoft.com/office/drawing/2014/main" id="{A671084E-6FDB-F918-69FD-833FC30DCC23}"/>
              </a:ext>
            </a:extLst>
          </p:cNvPr>
          <p:cNvSpPr>
            <a:spLocks noGrp="1"/>
          </p:cNvSpPr>
          <p:nvPr>
            <p:ph type="ftr" sz="quarter" idx="11"/>
          </p:nvPr>
        </p:nvSpPr>
        <p:spPr>
          <a:xfrm>
            <a:off x="838200" y="6176599"/>
            <a:ext cx="6447972" cy="681401"/>
          </a:xfrm>
          <a:prstGeom prst="rect">
            <a:avLst/>
          </a:prstGeom>
        </p:spPr>
        <p:txBody>
          <a:bodyPr/>
          <a:lstStyle/>
          <a:p>
            <a:endParaRPr lang="en-GB"/>
          </a:p>
        </p:txBody>
      </p:sp>
      <p:sp>
        <p:nvSpPr>
          <p:cNvPr id="5" name="Slide Number Placeholder 4">
            <a:extLst>
              <a:ext uri="{FF2B5EF4-FFF2-40B4-BE49-F238E27FC236}">
                <a16:creationId xmlns:a16="http://schemas.microsoft.com/office/drawing/2014/main" id="{BF29486F-BE8B-A743-FA90-1B6399316891}"/>
              </a:ext>
            </a:extLst>
          </p:cNvPr>
          <p:cNvSpPr>
            <a:spLocks noGrp="1"/>
          </p:cNvSpPr>
          <p:nvPr>
            <p:ph type="sldNum" sz="quarter" idx="12"/>
          </p:nvPr>
        </p:nvSpPr>
        <p:spPr>
          <a:xfrm>
            <a:off x="8610600" y="6356350"/>
            <a:ext cx="2743200" cy="365125"/>
          </a:xfrm>
          <a:prstGeom prst="rect">
            <a:avLst/>
          </a:prstGeom>
        </p:spPr>
        <p:txBody>
          <a:bodyPr/>
          <a:lstStyle/>
          <a:p>
            <a:fld id="{1F409C08-21CD-4773-A6B4-24546A6A7649}" type="slidenum">
              <a:rPr lang="en-GB" smtClean="0"/>
              <a:t>‹#›</a:t>
            </a:fld>
            <a:endParaRPr lang="en-GB"/>
          </a:p>
        </p:txBody>
      </p:sp>
    </p:spTree>
    <p:extLst>
      <p:ext uri="{BB962C8B-B14F-4D97-AF65-F5344CB8AC3E}">
        <p14:creationId xmlns:p14="http://schemas.microsoft.com/office/powerpoint/2010/main" val="12170434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DAF6B00-AD07-94F6-ADB6-68677B0DF645}"/>
              </a:ext>
            </a:extLst>
          </p:cNvPr>
          <p:cNvSpPr>
            <a:spLocks noGrp="1"/>
          </p:cNvSpPr>
          <p:nvPr>
            <p:ph type="dt" sz="half" idx="10"/>
          </p:nvPr>
        </p:nvSpPr>
        <p:spPr>
          <a:xfrm>
            <a:off x="513879" y="6356349"/>
            <a:ext cx="2743200" cy="365125"/>
          </a:xfrm>
          <a:prstGeom prst="rect">
            <a:avLst/>
          </a:prstGeom>
        </p:spPr>
        <p:txBody>
          <a:bodyPr/>
          <a:lstStyle/>
          <a:p>
            <a:fld id="{87D650B7-646D-4F6B-9B29-AF0DE00A542C}" type="datetimeFigureOut">
              <a:rPr lang="en-GB" smtClean="0"/>
              <a:t>24/03/2026</a:t>
            </a:fld>
            <a:endParaRPr lang="en-GB"/>
          </a:p>
        </p:txBody>
      </p:sp>
      <p:sp>
        <p:nvSpPr>
          <p:cNvPr id="3" name="Footer Placeholder 2">
            <a:extLst>
              <a:ext uri="{FF2B5EF4-FFF2-40B4-BE49-F238E27FC236}">
                <a16:creationId xmlns:a16="http://schemas.microsoft.com/office/drawing/2014/main" id="{B7106A2F-4F6E-FEA2-E093-AEDD2AC6D53F}"/>
              </a:ext>
            </a:extLst>
          </p:cNvPr>
          <p:cNvSpPr>
            <a:spLocks noGrp="1"/>
          </p:cNvSpPr>
          <p:nvPr>
            <p:ph type="ftr" sz="quarter" idx="11"/>
          </p:nvPr>
        </p:nvSpPr>
        <p:spPr>
          <a:xfrm>
            <a:off x="838200" y="6176599"/>
            <a:ext cx="6447972" cy="681401"/>
          </a:xfrm>
          <a:prstGeom prst="rect">
            <a:avLst/>
          </a:prstGeom>
        </p:spPr>
        <p:txBody>
          <a:bodyPr/>
          <a:lstStyle/>
          <a:p>
            <a:endParaRPr lang="en-GB"/>
          </a:p>
        </p:txBody>
      </p:sp>
      <p:sp>
        <p:nvSpPr>
          <p:cNvPr id="4" name="Slide Number Placeholder 3">
            <a:extLst>
              <a:ext uri="{FF2B5EF4-FFF2-40B4-BE49-F238E27FC236}">
                <a16:creationId xmlns:a16="http://schemas.microsoft.com/office/drawing/2014/main" id="{04D378B9-AC1B-628E-41F1-DFE11986A5FF}"/>
              </a:ext>
            </a:extLst>
          </p:cNvPr>
          <p:cNvSpPr>
            <a:spLocks noGrp="1"/>
          </p:cNvSpPr>
          <p:nvPr>
            <p:ph type="sldNum" sz="quarter" idx="12"/>
          </p:nvPr>
        </p:nvSpPr>
        <p:spPr>
          <a:xfrm>
            <a:off x="8610600" y="6356350"/>
            <a:ext cx="2743200" cy="365125"/>
          </a:xfrm>
          <a:prstGeom prst="rect">
            <a:avLst/>
          </a:prstGeom>
        </p:spPr>
        <p:txBody>
          <a:bodyPr/>
          <a:lstStyle/>
          <a:p>
            <a:fld id="{1F409C08-21CD-4773-A6B4-24546A6A7649}" type="slidenum">
              <a:rPr lang="en-GB" smtClean="0"/>
              <a:t>‹#›</a:t>
            </a:fld>
            <a:endParaRPr lang="en-GB"/>
          </a:p>
        </p:txBody>
      </p:sp>
    </p:spTree>
    <p:extLst>
      <p:ext uri="{BB962C8B-B14F-4D97-AF65-F5344CB8AC3E}">
        <p14:creationId xmlns:p14="http://schemas.microsoft.com/office/powerpoint/2010/main" val="909812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376DA-48BC-3F8D-C0CF-9EBF3AA7F1B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C51977FF-9EF8-B1ED-194D-63C92A90BD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2EB99D58-993E-7E00-DCA1-F77F9C78D9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37556B2-D0AF-407C-6904-F6F2AB3AEF99}"/>
              </a:ext>
            </a:extLst>
          </p:cNvPr>
          <p:cNvSpPr>
            <a:spLocks noGrp="1"/>
          </p:cNvSpPr>
          <p:nvPr>
            <p:ph type="dt" sz="half" idx="10"/>
          </p:nvPr>
        </p:nvSpPr>
        <p:spPr>
          <a:xfrm>
            <a:off x="513879" y="6356349"/>
            <a:ext cx="2743200" cy="365125"/>
          </a:xfrm>
          <a:prstGeom prst="rect">
            <a:avLst/>
          </a:prstGeom>
        </p:spPr>
        <p:txBody>
          <a:bodyPr/>
          <a:lstStyle/>
          <a:p>
            <a:fld id="{87D650B7-646D-4F6B-9B29-AF0DE00A542C}" type="datetimeFigureOut">
              <a:rPr lang="en-GB" smtClean="0"/>
              <a:t>24/03/2026</a:t>
            </a:fld>
            <a:endParaRPr lang="en-GB"/>
          </a:p>
        </p:txBody>
      </p:sp>
      <p:sp>
        <p:nvSpPr>
          <p:cNvPr id="6" name="Footer Placeholder 5">
            <a:extLst>
              <a:ext uri="{FF2B5EF4-FFF2-40B4-BE49-F238E27FC236}">
                <a16:creationId xmlns:a16="http://schemas.microsoft.com/office/drawing/2014/main" id="{7B7C735F-8E5D-505E-3223-B9E6EB3760A2}"/>
              </a:ext>
            </a:extLst>
          </p:cNvPr>
          <p:cNvSpPr>
            <a:spLocks noGrp="1"/>
          </p:cNvSpPr>
          <p:nvPr>
            <p:ph type="ftr" sz="quarter" idx="11"/>
          </p:nvPr>
        </p:nvSpPr>
        <p:spPr>
          <a:xfrm>
            <a:off x="838200" y="6176599"/>
            <a:ext cx="6447972" cy="681401"/>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DB4F0E8B-A3E1-5C6B-0D53-F6BD22643118}"/>
              </a:ext>
            </a:extLst>
          </p:cNvPr>
          <p:cNvSpPr>
            <a:spLocks noGrp="1"/>
          </p:cNvSpPr>
          <p:nvPr>
            <p:ph type="sldNum" sz="quarter" idx="12"/>
          </p:nvPr>
        </p:nvSpPr>
        <p:spPr>
          <a:xfrm>
            <a:off x="8610600" y="6356350"/>
            <a:ext cx="2743200" cy="365125"/>
          </a:xfrm>
          <a:prstGeom prst="rect">
            <a:avLst/>
          </a:prstGeom>
        </p:spPr>
        <p:txBody>
          <a:bodyPr/>
          <a:lstStyle/>
          <a:p>
            <a:fld id="{1F409C08-21CD-4773-A6B4-24546A6A7649}" type="slidenum">
              <a:rPr lang="en-GB" smtClean="0"/>
              <a:t>‹#›</a:t>
            </a:fld>
            <a:endParaRPr lang="en-GB"/>
          </a:p>
        </p:txBody>
      </p:sp>
    </p:spTree>
    <p:extLst>
      <p:ext uri="{BB962C8B-B14F-4D97-AF65-F5344CB8AC3E}">
        <p14:creationId xmlns:p14="http://schemas.microsoft.com/office/powerpoint/2010/main" val="23129211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4150E-32F8-19C2-CF54-1A6AC02BC64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11E8AFA0-4873-88CB-DDD7-B9F898CA1B1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0022069-8FDF-7AB1-79C7-5D3DFD0B6D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0C6D67E-47CE-4C78-A4C8-96C57129C273}"/>
              </a:ext>
            </a:extLst>
          </p:cNvPr>
          <p:cNvSpPr>
            <a:spLocks noGrp="1"/>
          </p:cNvSpPr>
          <p:nvPr>
            <p:ph type="dt" sz="half" idx="10"/>
          </p:nvPr>
        </p:nvSpPr>
        <p:spPr>
          <a:xfrm>
            <a:off x="513879" y="6356349"/>
            <a:ext cx="2743200" cy="365125"/>
          </a:xfrm>
          <a:prstGeom prst="rect">
            <a:avLst/>
          </a:prstGeom>
        </p:spPr>
        <p:txBody>
          <a:bodyPr/>
          <a:lstStyle/>
          <a:p>
            <a:fld id="{87D650B7-646D-4F6B-9B29-AF0DE00A542C}" type="datetimeFigureOut">
              <a:rPr lang="en-GB" smtClean="0"/>
              <a:t>24/03/2026</a:t>
            </a:fld>
            <a:endParaRPr lang="en-GB"/>
          </a:p>
        </p:txBody>
      </p:sp>
      <p:sp>
        <p:nvSpPr>
          <p:cNvPr id="6" name="Footer Placeholder 5">
            <a:extLst>
              <a:ext uri="{FF2B5EF4-FFF2-40B4-BE49-F238E27FC236}">
                <a16:creationId xmlns:a16="http://schemas.microsoft.com/office/drawing/2014/main" id="{7E3D44D0-979B-2EE2-2570-85D993D5D1A7}"/>
              </a:ext>
            </a:extLst>
          </p:cNvPr>
          <p:cNvSpPr>
            <a:spLocks noGrp="1"/>
          </p:cNvSpPr>
          <p:nvPr>
            <p:ph type="ftr" sz="quarter" idx="11"/>
          </p:nvPr>
        </p:nvSpPr>
        <p:spPr>
          <a:xfrm>
            <a:off x="838200" y="6176599"/>
            <a:ext cx="6447972" cy="681401"/>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62A53892-C495-7000-45F0-F51D9541C465}"/>
              </a:ext>
            </a:extLst>
          </p:cNvPr>
          <p:cNvSpPr>
            <a:spLocks noGrp="1"/>
          </p:cNvSpPr>
          <p:nvPr>
            <p:ph type="sldNum" sz="quarter" idx="12"/>
          </p:nvPr>
        </p:nvSpPr>
        <p:spPr>
          <a:xfrm>
            <a:off x="8610600" y="6356350"/>
            <a:ext cx="2743200" cy="365125"/>
          </a:xfrm>
          <a:prstGeom prst="rect">
            <a:avLst/>
          </a:prstGeom>
        </p:spPr>
        <p:txBody>
          <a:bodyPr/>
          <a:lstStyle/>
          <a:p>
            <a:fld id="{1F409C08-21CD-4773-A6B4-24546A6A7649}" type="slidenum">
              <a:rPr lang="en-GB" smtClean="0"/>
              <a:t>‹#›</a:t>
            </a:fld>
            <a:endParaRPr lang="en-GB"/>
          </a:p>
        </p:txBody>
      </p:sp>
    </p:spTree>
    <p:extLst>
      <p:ext uri="{BB962C8B-B14F-4D97-AF65-F5344CB8AC3E}">
        <p14:creationId xmlns:p14="http://schemas.microsoft.com/office/powerpoint/2010/main" val="33755745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8B67295-F712-0F58-C5C4-544253E739F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p>
        </p:txBody>
      </p:sp>
      <p:sp>
        <p:nvSpPr>
          <p:cNvPr id="3" name="Text Placeholder 2">
            <a:extLst>
              <a:ext uri="{FF2B5EF4-FFF2-40B4-BE49-F238E27FC236}">
                <a16:creationId xmlns:a16="http://schemas.microsoft.com/office/drawing/2014/main" id="{D3E1F659-1752-BC5F-CE7E-B4BABF1FC3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pic>
        <p:nvPicPr>
          <p:cNvPr id="8" name="Picture 7" descr="A logo with blue text&#10;&#10;Description automatically generated">
            <a:extLst>
              <a:ext uri="{FF2B5EF4-FFF2-40B4-BE49-F238E27FC236}">
                <a16:creationId xmlns:a16="http://schemas.microsoft.com/office/drawing/2014/main" id="{26DD5657-6CB2-540E-03DA-200E7E1D849C}"/>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6862536" y="6084313"/>
            <a:ext cx="1917700" cy="696195"/>
          </a:xfrm>
          <a:prstGeom prst="rect">
            <a:avLst/>
          </a:prstGeom>
        </p:spPr>
      </p:pic>
      <p:pic>
        <p:nvPicPr>
          <p:cNvPr id="10" name="Picture 9" descr="A close up of a sign&#10;&#10;Description automatically generated">
            <a:extLst>
              <a:ext uri="{FF2B5EF4-FFF2-40B4-BE49-F238E27FC236}">
                <a16:creationId xmlns:a16="http://schemas.microsoft.com/office/drawing/2014/main" id="{2C249571-F101-237F-AE77-477C989740CC}"/>
              </a:ext>
            </a:extLst>
          </p:cNvPr>
          <p:cNvPicPr>
            <a:picLocks noChangeAspect="1"/>
          </p:cNvPicPr>
          <p:nvPr userDrawn="1"/>
        </p:nvPicPr>
        <p:blipFill>
          <a:blip r:embed="rId14">
            <a:extLst>
              <a:ext uri="{28A0092B-C50C-407E-A947-70E740481C1C}">
                <a14:useLocalDpi xmlns:a14="http://schemas.microsoft.com/office/drawing/2010/main"/>
              </a:ext>
            </a:extLst>
          </a:blip>
          <a:stretch>
            <a:fillRect/>
          </a:stretch>
        </p:blipFill>
        <p:spPr>
          <a:xfrm>
            <a:off x="9300028" y="6116045"/>
            <a:ext cx="2746829" cy="660295"/>
          </a:xfrm>
          <a:prstGeom prst="rect">
            <a:avLst/>
          </a:prstGeom>
        </p:spPr>
      </p:pic>
      <p:sp>
        <p:nvSpPr>
          <p:cNvPr id="11" name="Title Placeholder 1">
            <a:extLst>
              <a:ext uri="{FF2B5EF4-FFF2-40B4-BE49-F238E27FC236}">
                <a16:creationId xmlns:a16="http://schemas.microsoft.com/office/drawing/2014/main" id="{3CF63EFF-634F-2B91-955B-09E44A6383C7}"/>
              </a:ext>
            </a:extLst>
          </p:cNvPr>
          <p:cNvSpPr txBox="1">
            <a:spLocks/>
          </p:cNvSpPr>
          <p:nvPr userDrawn="1"/>
        </p:nvSpPr>
        <p:spPr>
          <a:xfrm>
            <a:off x="145143" y="6069363"/>
            <a:ext cx="6197601" cy="75365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dirty="0"/>
              <a:t>Teacher Fellowship programme:</a:t>
            </a:r>
          </a:p>
          <a:p>
            <a:r>
              <a:rPr lang="en-GB" sz="1800" dirty="0"/>
              <a:t>Teaching the economic history of colonialism in Africa and Asia</a:t>
            </a:r>
          </a:p>
        </p:txBody>
      </p:sp>
    </p:spTree>
    <p:extLst>
      <p:ext uri="{BB962C8B-B14F-4D97-AF65-F5344CB8AC3E}">
        <p14:creationId xmlns:p14="http://schemas.microsoft.com/office/powerpoint/2010/main" val="41052236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80060A3-8E25-E342-92D5-9E2F1A1506D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DB4FE8E-A08B-7C45-BD92-784EA3F9449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AD1CEF4-D7F7-4A4D-816E-E7618152FDC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9B4DAF-EC85-3D49-81C2-0D44B03AE8EE}" type="datetimeFigureOut">
              <a:rPr lang="en-GB" smtClean="0"/>
              <a:t>24/03/2026</a:t>
            </a:fld>
            <a:endParaRPr lang="en-GB"/>
          </a:p>
        </p:txBody>
      </p:sp>
      <p:sp>
        <p:nvSpPr>
          <p:cNvPr id="5" name="Footer Placeholder 4">
            <a:extLst>
              <a:ext uri="{FF2B5EF4-FFF2-40B4-BE49-F238E27FC236}">
                <a16:creationId xmlns:a16="http://schemas.microsoft.com/office/drawing/2014/main" id="{B99AB639-3321-A84E-9477-A8189500967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15F485B-E53F-7648-B414-55CFC364F8A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0AF5FA-B98F-E04F-953A-AC1F607E4B44}" type="slidenum">
              <a:rPr lang="en-GB" smtClean="0"/>
              <a:t>‹#›</a:t>
            </a:fld>
            <a:endParaRPr lang="en-GB"/>
          </a:p>
        </p:txBody>
      </p:sp>
      <p:pic>
        <p:nvPicPr>
          <p:cNvPr id="7" name="Picture 6" descr="A logo with blue text&#10;&#10;Description automatically generated">
            <a:extLst>
              <a:ext uri="{FF2B5EF4-FFF2-40B4-BE49-F238E27FC236}">
                <a16:creationId xmlns:a16="http://schemas.microsoft.com/office/drawing/2014/main" id="{55EE92B0-266B-144D-B3C5-C04CA3103AA4}"/>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6862536" y="6084313"/>
            <a:ext cx="1917700" cy="696195"/>
          </a:xfrm>
          <a:prstGeom prst="rect">
            <a:avLst/>
          </a:prstGeom>
        </p:spPr>
      </p:pic>
      <p:pic>
        <p:nvPicPr>
          <p:cNvPr id="8" name="Picture 7" descr="A close up of a sign&#10;&#10;Description automatically generated">
            <a:extLst>
              <a:ext uri="{FF2B5EF4-FFF2-40B4-BE49-F238E27FC236}">
                <a16:creationId xmlns:a16="http://schemas.microsoft.com/office/drawing/2014/main" id="{42AD2DAE-CC36-4246-A174-24B889B0EF08}"/>
              </a:ext>
            </a:extLst>
          </p:cNvPr>
          <p:cNvPicPr>
            <a:picLocks noChangeAspect="1"/>
          </p:cNvPicPr>
          <p:nvPr userDrawn="1"/>
        </p:nvPicPr>
        <p:blipFill>
          <a:blip r:embed="rId14">
            <a:extLst>
              <a:ext uri="{28A0092B-C50C-407E-A947-70E740481C1C}">
                <a14:useLocalDpi xmlns:a14="http://schemas.microsoft.com/office/drawing/2010/main"/>
              </a:ext>
            </a:extLst>
          </a:blip>
          <a:stretch>
            <a:fillRect/>
          </a:stretch>
        </p:blipFill>
        <p:spPr>
          <a:xfrm>
            <a:off x="9300028" y="6116045"/>
            <a:ext cx="2746829" cy="660295"/>
          </a:xfrm>
          <a:prstGeom prst="rect">
            <a:avLst/>
          </a:prstGeom>
        </p:spPr>
      </p:pic>
      <p:sp>
        <p:nvSpPr>
          <p:cNvPr id="9" name="Title Placeholder 1">
            <a:extLst>
              <a:ext uri="{FF2B5EF4-FFF2-40B4-BE49-F238E27FC236}">
                <a16:creationId xmlns:a16="http://schemas.microsoft.com/office/drawing/2014/main" id="{7D909C00-484E-0D49-8741-B42C7BE41B18}"/>
              </a:ext>
            </a:extLst>
          </p:cNvPr>
          <p:cNvSpPr txBox="1">
            <a:spLocks/>
          </p:cNvSpPr>
          <p:nvPr userDrawn="1"/>
        </p:nvSpPr>
        <p:spPr>
          <a:xfrm>
            <a:off x="145143" y="6069363"/>
            <a:ext cx="6197601" cy="75365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dirty="0"/>
              <a:t>Teacher Fellowship programme:</a:t>
            </a:r>
          </a:p>
          <a:p>
            <a:r>
              <a:rPr lang="en-GB" sz="1800" dirty="0"/>
              <a:t>Teaching the economic history of colonialism in Africa and Asia</a:t>
            </a:r>
          </a:p>
        </p:txBody>
      </p:sp>
    </p:spTree>
    <p:extLst>
      <p:ext uri="{BB962C8B-B14F-4D97-AF65-F5344CB8AC3E}">
        <p14:creationId xmlns:p14="http://schemas.microsoft.com/office/powerpoint/2010/main" val="3649384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7.jp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2BB8E-67E1-360E-0CA9-95C09AB483AB}"/>
              </a:ext>
            </a:extLst>
          </p:cNvPr>
          <p:cNvSpPr>
            <a:spLocks noGrp="1"/>
          </p:cNvSpPr>
          <p:nvPr>
            <p:ph type="ctrTitle"/>
          </p:nvPr>
        </p:nvSpPr>
        <p:spPr>
          <a:xfrm>
            <a:off x="1524000" y="1405671"/>
            <a:ext cx="9144000" cy="2387600"/>
          </a:xfrm>
        </p:spPr>
        <p:txBody>
          <a:bodyPr vert="horz" lIns="91440" tIns="45720" rIns="91440" bIns="45720" rtlCol="0" anchor="b">
            <a:noAutofit/>
          </a:bodyPr>
          <a:lstStyle/>
          <a:p>
            <a:r>
              <a:rPr lang="en-GB" sz="5400" b="1" dirty="0">
                <a:latin typeface="Calibri"/>
                <a:ea typeface="Calibri"/>
                <a:cs typeface="Calibri"/>
              </a:rPr>
              <a:t>Was 1973 a turning point for economic power in the Middle East?</a:t>
            </a:r>
            <a:r>
              <a:rPr lang="en-GB" dirty="0"/>
              <a:t> </a:t>
            </a:r>
          </a:p>
        </p:txBody>
      </p:sp>
      <p:sp>
        <p:nvSpPr>
          <p:cNvPr id="3" name="Subtitle 2">
            <a:extLst>
              <a:ext uri="{FF2B5EF4-FFF2-40B4-BE49-F238E27FC236}">
                <a16:creationId xmlns:a16="http://schemas.microsoft.com/office/drawing/2014/main" id="{E9D15B4D-67E1-6B1A-BA02-68B79B6B52E9}"/>
              </a:ext>
            </a:extLst>
          </p:cNvPr>
          <p:cNvSpPr>
            <a:spLocks noGrp="1"/>
          </p:cNvSpPr>
          <p:nvPr>
            <p:ph type="subTitle" idx="1"/>
          </p:nvPr>
        </p:nvSpPr>
        <p:spPr>
          <a:xfrm>
            <a:off x="1524000" y="3797423"/>
            <a:ext cx="9144000" cy="1655762"/>
          </a:xfrm>
        </p:spPr>
        <p:txBody>
          <a:bodyPr vert="horz" lIns="91440" tIns="45720" rIns="91440" bIns="45720" rtlCol="0" anchor="t">
            <a:normAutofit/>
          </a:bodyPr>
          <a:lstStyle/>
          <a:p>
            <a:r>
              <a:rPr lang="en-GB" sz="2800" dirty="0"/>
              <a:t>Lesson 3: What happened in 1973?</a:t>
            </a:r>
            <a:endParaRPr lang="en-GB" sz="2800" dirty="0">
              <a:ea typeface="Calibri"/>
              <a:cs typeface="Calibri"/>
            </a:endParaRPr>
          </a:p>
          <a:p>
            <a:r>
              <a:rPr lang="en-GB" sz="2800" dirty="0"/>
              <a:t>Alex Benger, Chesterton Community College</a:t>
            </a:r>
            <a:endParaRPr lang="en-GB" sz="2800" dirty="0">
              <a:ea typeface="Calibri"/>
              <a:cs typeface="Calibri"/>
            </a:endParaRPr>
          </a:p>
        </p:txBody>
      </p:sp>
    </p:spTree>
    <p:extLst>
      <p:ext uri="{BB962C8B-B14F-4D97-AF65-F5344CB8AC3E}">
        <p14:creationId xmlns:p14="http://schemas.microsoft.com/office/powerpoint/2010/main" val="9353676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E3DF35E-8D69-654E-89D4-F28A61B5A89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 y="0"/>
            <a:ext cx="5300663" cy="6092717"/>
          </a:xfrm>
          <a:prstGeom prst="rect">
            <a:avLst/>
          </a:prstGeom>
        </p:spPr>
      </p:pic>
      <p:pic>
        <p:nvPicPr>
          <p:cNvPr id="5" name="Picture 4">
            <a:extLst>
              <a:ext uri="{FF2B5EF4-FFF2-40B4-BE49-F238E27FC236}">
                <a16:creationId xmlns:a16="http://schemas.microsoft.com/office/drawing/2014/main" id="{48D3F68B-CA2F-6447-ADDB-17DB828561D2}"/>
              </a:ext>
            </a:extLst>
          </p:cNvPr>
          <p:cNvPicPr>
            <a:picLocks noChangeAspect="1"/>
          </p:cNvPicPr>
          <p:nvPr/>
        </p:nvPicPr>
        <p:blipFill>
          <a:blip r:embed="rId4"/>
          <a:stretch>
            <a:fillRect/>
          </a:stretch>
        </p:blipFill>
        <p:spPr>
          <a:xfrm>
            <a:off x="5300662" y="1388630"/>
            <a:ext cx="6891338" cy="4704087"/>
          </a:xfrm>
          <a:prstGeom prst="rect">
            <a:avLst/>
          </a:prstGeom>
        </p:spPr>
      </p:pic>
      <p:sp>
        <p:nvSpPr>
          <p:cNvPr id="6" name="TextBox 5">
            <a:extLst>
              <a:ext uri="{FF2B5EF4-FFF2-40B4-BE49-F238E27FC236}">
                <a16:creationId xmlns:a16="http://schemas.microsoft.com/office/drawing/2014/main" id="{639E8A3A-C544-5B44-ABC9-39C7F28EC5E5}"/>
              </a:ext>
            </a:extLst>
          </p:cNvPr>
          <p:cNvSpPr txBox="1"/>
          <p:nvPr/>
        </p:nvSpPr>
        <p:spPr>
          <a:xfrm>
            <a:off x="5300662" y="0"/>
            <a:ext cx="6891338" cy="646331"/>
          </a:xfrm>
          <a:prstGeom prst="rect">
            <a:avLst/>
          </a:prstGeom>
          <a:noFill/>
        </p:spPr>
        <p:txBody>
          <a:bodyPr wrap="square" lIns="91440" tIns="45720" rIns="91440" bIns="45720" rtlCol="0" anchor="t">
            <a:spAutoFit/>
          </a:bodyPr>
          <a:lstStyle/>
          <a:p>
            <a:pPr algn="ctr"/>
            <a:r>
              <a:rPr lang="en-GB" sz="3600" dirty="0"/>
              <a:t>In 1973, they used the oil weapon.</a:t>
            </a:r>
            <a:endParaRPr lang="en-US"/>
          </a:p>
        </p:txBody>
      </p:sp>
    </p:spTree>
    <p:extLst>
      <p:ext uri="{BB962C8B-B14F-4D97-AF65-F5344CB8AC3E}">
        <p14:creationId xmlns:p14="http://schemas.microsoft.com/office/powerpoint/2010/main" val="22724812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A277E-12B3-4E46-A535-1D8BF5C13ED7}"/>
              </a:ext>
            </a:extLst>
          </p:cNvPr>
          <p:cNvSpPr>
            <a:spLocks noGrp="1"/>
          </p:cNvSpPr>
          <p:nvPr>
            <p:ph type="title"/>
          </p:nvPr>
        </p:nvSpPr>
        <p:spPr>
          <a:xfrm>
            <a:off x="5852160" y="365124"/>
            <a:ext cx="5501640" cy="5569527"/>
          </a:xfrm>
        </p:spPr>
        <p:txBody>
          <a:bodyPr>
            <a:noAutofit/>
          </a:bodyPr>
          <a:lstStyle/>
          <a:p>
            <a:pPr algn="ctr"/>
            <a:r>
              <a:rPr lang="en-GB" sz="3600" b="1" dirty="0">
                <a:latin typeface="Calibri"/>
                <a:ea typeface="Calibri"/>
                <a:cs typeface="Calibri"/>
              </a:rPr>
              <a:t>6 October 1973</a:t>
            </a:r>
            <a:br>
              <a:rPr lang="en-GB" sz="3600" dirty="0">
                <a:latin typeface="Calibri"/>
              </a:rPr>
            </a:br>
            <a:br>
              <a:rPr lang="en-GB" sz="3600" dirty="0">
                <a:latin typeface="Calibri"/>
              </a:rPr>
            </a:br>
            <a:r>
              <a:rPr lang="en-GB" sz="3600" dirty="0">
                <a:latin typeface="Calibri"/>
                <a:ea typeface="Calibri"/>
                <a:cs typeface="Calibri"/>
              </a:rPr>
              <a:t>The day was Yom Kippur, the holiest day in the Jewish calendar. A total of 222 Egyptian jets and 3,000 field guns roared into action against Israeli forces in Sinai, while 700 pieces of Syrian artillery opened fire on the Golan Heights.</a:t>
            </a:r>
            <a:endParaRPr lang="en-US"/>
          </a:p>
        </p:txBody>
      </p:sp>
      <p:pic>
        <p:nvPicPr>
          <p:cNvPr id="4" name="Picture 3">
            <a:extLst>
              <a:ext uri="{FF2B5EF4-FFF2-40B4-BE49-F238E27FC236}">
                <a16:creationId xmlns:a16="http://schemas.microsoft.com/office/drawing/2014/main" id="{7BF6E643-12A7-F849-A144-DA12D5C2505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8200" y="365125"/>
            <a:ext cx="4845488" cy="5569527"/>
          </a:xfrm>
          <a:prstGeom prst="rect">
            <a:avLst/>
          </a:prstGeom>
        </p:spPr>
      </p:pic>
    </p:spTree>
    <p:extLst>
      <p:ext uri="{BB962C8B-B14F-4D97-AF65-F5344CB8AC3E}">
        <p14:creationId xmlns:p14="http://schemas.microsoft.com/office/powerpoint/2010/main" val="17929066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A277E-12B3-4E46-A535-1D8BF5C13ED7}"/>
              </a:ext>
            </a:extLst>
          </p:cNvPr>
          <p:cNvSpPr>
            <a:spLocks noGrp="1"/>
          </p:cNvSpPr>
          <p:nvPr>
            <p:ph type="title"/>
          </p:nvPr>
        </p:nvSpPr>
        <p:spPr>
          <a:xfrm>
            <a:off x="5852160" y="365124"/>
            <a:ext cx="5501640" cy="5569527"/>
          </a:xfrm>
        </p:spPr>
        <p:txBody>
          <a:bodyPr>
            <a:noAutofit/>
          </a:bodyPr>
          <a:lstStyle/>
          <a:p>
            <a:pPr algn="ctr"/>
            <a:r>
              <a:rPr lang="en-GB" sz="3600" b="1" dirty="0">
                <a:latin typeface="Calibri"/>
                <a:ea typeface="Calibri"/>
                <a:cs typeface="Calibri"/>
              </a:rPr>
              <a:t>6 October 1973</a:t>
            </a:r>
            <a:br>
              <a:rPr lang="en-GB" sz="3600" b="1" dirty="0">
                <a:latin typeface="Calibri"/>
              </a:rPr>
            </a:br>
            <a:br>
              <a:rPr lang="en-GB" sz="3600" dirty="0">
                <a:latin typeface="Calibri"/>
              </a:rPr>
            </a:br>
            <a:r>
              <a:rPr lang="en-GB" sz="3600" dirty="0">
                <a:latin typeface="Calibri"/>
                <a:ea typeface="Calibri"/>
                <a:cs typeface="Calibri"/>
              </a:rPr>
              <a:t>The aim was to shock Israel and the world into opening new negotiations that would allow the Arab nations to gain back their losses to Israel in 1967 and reach a more favourable settlement.</a:t>
            </a:r>
            <a:endParaRPr lang="en-US"/>
          </a:p>
        </p:txBody>
      </p:sp>
      <p:pic>
        <p:nvPicPr>
          <p:cNvPr id="5" name="Picture 4">
            <a:extLst>
              <a:ext uri="{FF2B5EF4-FFF2-40B4-BE49-F238E27FC236}">
                <a16:creationId xmlns:a16="http://schemas.microsoft.com/office/drawing/2014/main" id="{0F5583DE-2120-DB4D-B585-E7FAC2CBC4F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5071" y="243968"/>
            <a:ext cx="3874558" cy="5811838"/>
          </a:xfrm>
          <a:prstGeom prst="rect">
            <a:avLst/>
          </a:prstGeom>
        </p:spPr>
      </p:pic>
      <p:sp>
        <p:nvSpPr>
          <p:cNvPr id="3" name="Oval 2">
            <a:extLst>
              <a:ext uri="{FF2B5EF4-FFF2-40B4-BE49-F238E27FC236}">
                <a16:creationId xmlns:a16="http://schemas.microsoft.com/office/drawing/2014/main" id="{FA91A36E-3753-6445-B88D-9B4D91A52667}"/>
              </a:ext>
            </a:extLst>
          </p:cNvPr>
          <p:cNvSpPr/>
          <p:nvPr/>
        </p:nvSpPr>
        <p:spPr>
          <a:xfrm>
            <a:off x="1015071" y="2360815"/>
            <a:ext cx="2742282" cy="3258589"/>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BAF014D3-1103-4043-AD06-2F8E523F78ED}"/>
              </a:ext>
            </a:extLst>
          </p:cNvPr>
          <p:cNvSpPr/>
          <p:nvPr/>
        </p:nvSpPr>
        <p:spPr>
          <a:xfrm>
            <a:off x="3422379" y="365124"/>
            <a:ext cx="1467250" cy="1020331"/>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443863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83506-32D2-2A4F-AFBC-DA836446B5A4}"/>
              </a:ext>
            </a:extLst>
          </p:cNvPr>
          <p:cNvSpPr>
            <a:spLocks noGrp="1"/>
          </p:cNvSpPr>
          <p:nvPr>
            <p:ph type="title"/>
          </p:nvPr>
        </p:nvSpPr>
        <p:spPr/>
        <p:txBody>
          <a:bodyPr/>
          <a:lstStyle/>
          <a:p>
            <a:pPr algn="ctr"/>
            <a:r>
              <a:rPr lang="en-GB" b="1" dirty="0">
                <a:latin typeface="Calibri"/>
                <a:ea typeface="Calibri"/>
                <a:cs typeface="Calibri"/>
              </a:rPr>
              <a:t>8–12 October 1973: Israel in trouble</a:t>
            </a:r>
            <a:endParaRPr lang="en-US"/>
          </a:p>
        </p:txBody>
      </p:sp>
      <p:sp>
        <p:nvSpPr>
          <p:cNvPr id="3" name="Content Placeholder 2">
            <a:extLst>
              <a:ext uri="{FF2B5EF4-FFF2-40B4-BE49-F238E27FC236}">
                <a16:creationId xmlns:a16="http://schemas.microsoft.com/office/drawing/2014/main" id="{819509C6-28A4-D440-98FD-1F1C9D00D0E0}"/>
              </a:ext>
            </a:extLst>
          </p:cNvPr>
          <p:cNvSpPr>
            <a:spLocks noGrp="1"/>
          </p:cNvSpPr>
          <p:nvPr>
            <p:ph idx="1"/>
          </p:nvPr>
        </p:nvSpPr>
        <p:spPr>
          <a:xfrm>
            <a:off x="181708" y="1825625"/>
            <a:ext cx="6014044" cy="4351338"/>
          </a:xfrm>
        </p:spPr>
        <p:txBody>
          <a:bodyPr vert="horz" lIns="91440" tIns="45720" rIns="91440" bIns="45720" rtlCol="0" anchor="t">
            <a:normAutofit/>
          </a:bodyPr>
          <a:lstStyle/>
          <a:p>
            <a:pPr marL="0" indent="0" algn="ctr">
              <a:buNone/>
            </a:pPr>
            <a:r>
              <a:rPr lang="en-GB" dirty="0"/>
              <a:t>Israel was unprepared for the attack.</a:t>
            </a:r>
            <a:endParaRPr lang="en-US">
              <a:ea typeface="Calibri"/>
              <a:cs typeface="Calibri"/>
            </a:endParaRPr>
          </a:p>
          <a:p>
            <a:pPr marL="0" indent="0" algn="ctr">
              <a:buNone/>
            </a:pPr>
            <a:endParaRPr lang="en-GB" dirty="0">
              <a:ea typeface="Calibri"/>
              <a:cs typeface="Calibri"/>
            </a:endParaRPr>
          </a:p>
          <a:p>
            <a:pPr marL="0" indent="0" algn="ctr">
              <a:buNone/>
            </a:pPr>
            <a:r>
              <a:rPr lang="en-GB" dirty="0"/>
              <a:t>The Israeli prime minister sent a letter to President Nixon of the United </a:t>
            </a:r>
            <a:r>
              <a:rPr lang="en-GB"/>
              <a:t>States, saying</a:t>
            </a:r>
            <a:r>
              <a:rPr lang="en-GB" dirty="0"/>
              <a:t> that the survival of Israel was under threat without greater American support. </a:t>
            </a:r>
            <a:endParaRPr lang="en-GB" dirty="0">
              <a:ea typeface="Calibri"/>
              <a:cs typeface="Calibri"/>
            </a:endParaRPr>
          </a:p>
        </p:txBody>
      </p:sp>
      <p:pic>
        <p:nvPicPr>
          <p:cNvPr id="4" name="Picture 3">
            <a:extLst>
              <a:ext uri="{FF2B5EF4-FFF2-40B4-BE49-F238E27FC236}">
                <a16:creationId xmlns:a16="http://schemas.microsoft.com/office/drawing/2014/main" id="{E5E864E0-129A-654F-ADE6-02F798CC15E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00552" y="1825625"/>
            <a:ext cx="5434561" cy="4070073"/>
          </a:xfrm>
          <a:prstGeom prst="rect">
            <a:avLst/>
          </a:prstGeom>
        </p:spPr>
      </p:pic>
    </p:spTree>
    <p:extLst>
      <p:ext uri="{BB962C8B-B14F-4D97-AF65-F5344CB8AC3E}">
        <p14:creationId xmlns:p14="http://schemas.microsoft.com/office/powerpoint/2010/main" val="39128783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C675D-E6DA-F847-829F-391D49B1C348}"/>
              </a:ext>
            </a:extLst>
          </p:cNvPr>
          <p:cNvSpPr>
            <a:spLocks noGrp="1"/>
          </p:cNvSpPr>
          <p:nvPr>
            <p:ph type="title"/>
          </p:nvPr>
        </p:nvSpPr>
        <p:spPr/>
        <p:txBody>
          <a:bodyPr/>
          <a:lstStyle/>
          <a:p>
            <a:pPr algn="ctr"/>
            <a:r>
              <a:rPr lang="en-GB" b="1" dirty="0">
                <a:latin typeface="Calibri"/>
                <a:ea typeface="Calibri"/>
                <a:cs typeface="Calibri"/>
              </a:rPr>
              <a:t>14–15 October 1973: US support</a:t>
            </a:r>
            <a:endParaRPr lang="en-US"/>
          </a:p>
        </p:txBody>
      </p:sp>
      <p:sp>
        <p:nvSpPr>
          <p:cNvPr id="3" name="Content Placeholder 2">
            <a:extLst>
              <a:ext uri="{FF2B5EF4-FFF2-40B4-BE49-F238E27FC236}">
                <a16:creationId xmlns:a16="http://schemas.microsoft.com/office/drawing/2014/main" id="{4BFD9EB6-3B68-1644-8986-FAC37417A7D2}"/>
              </a:ext>
            </a:extLst>
          </p:cNvPr>
          <p:cNvSpPr>
            <a:spLocks noGrp="1"/>
          </p:cNvSpPr>
          <p:nvPr>
            <p:ph idx="1"/>
          </p:nvPr>
        </p:nvSpPr>
        <p:spPr>
          <a:xfrm>
            <a:off x="275493" y="1690688"/>
            <a:ext cx="4965728" cy="5032375"/>
          </a:xfrm>
        </p:spPr>
        <p:txBody>
          <a:bodyPr vert="horz" lIns="91440" tIns="45720" rIns="91440" bIns="45720" rtlCol="0" anchor="t">
            <a:normAutofit/>
          </a:bodyPr>
          <a:lstStyle/>
          <a:p>
            <a:pPr marL="0" indent="0" algn="ctr">
              <a:spcAft>
                <a:spcPts val="1000"/>
              </a:spcAft>
              <a:buNone/>
            </a:pPr>
            <a:r>
              <a:rPr lang="en-GB" dirty="0"/>
              <a:t>The United States agreed to help </a:t>
            </a:r>
            <a:r>
              <a:rPr lang="en-GB"/>
              <a:t>Israel but</a:t>
            </a:r>
            <a:r>
              <a:rPr lang="en-GB" dirty="0"/>
              <a:t> wanted to keep the extent of their support hidden. They sent a plane to deliver supplies, under the condition that it landed at night, under the cover of darkness.</a:t>
            </a:r>
            <a:endParaRPr lang="en-US" dirty="0">
              <a:ea typeface="Calibri"/>
              <a:cs typeface="Calibri"/>
            </a:endParaRPr>
          </a:p>
          <a:p>
            <a:pPr marL="0" indent="0" algn="ctr">
              <a:buNone/>
            </a:pPr>
            <a:r>
              <a:rPr lang="en-GB" b="1" dirty="0"/>
              <a:t>Why do you think that they wanted to hide their support?</a:t>
            </a:r>
            <a:endParaRPr lang="en-GB" b="1" dirty="0">
              <a:ea typeface="Calibri"/>
              <a:cs typeface="Calibri"/>
            </a:endParaRPr>
          </a:p>
        </p:txBody>
      </p:sp>
      <p:pic>
        <p:nvPicPr>
          <p:cNvPr id="4" name="Picture 3">
            <a:extLst>
              <a:ext uri="{FF2B5EF4-FFF2-40B4-BE49-F238E27FC236}">
                <a16:creationId xmlns:a16="http://schemas.microsoft.com/office/drawing/2014/main" id="{ECB872C1-EB98-B840-9BD9-CF000C64F8AE}"/>
              </a:ext>
            </a:extLst>
          </p:cNvPr>
          <p:cNvPicPr>
            <a:picLocks noChangeAspect="1"/>
          </p:cNvPicPr>
          <p:nvPr/>
        </p:nvPicPr>
        <p:blipFill>
          <a:blip r:embed="rId3"/>
          <a:stretch>
            <a:fillRect/>
          </a:stretch>
        </p:blipFill>
        <p:spPr>
          <a:xfrm>
            <a:off x="5534297" y="1690688"/>
            <a:ext cx="5819503" cy="4097900"/>
          </a:xfrm>
          <a:prstGeom prst="rect">
            <a:avLst/>
          </a:prstGeom>
        </p:spPr>
      </p:pic>
    </p:spTree>
    <p:extLst>
      <p:ext uri="{BB962C8B-B14F-4D97-AF65-F5344CB8AC3E}">
        <p14:creationId xmlns:p14="http://schemas.microsoft.com/office/powerpoint/2010/main" val="5335269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C675D-E6DA-F847-829F-391D49B1C348}"/>
              </a:ext>
            </a:extLst>
          </p:cNvPr>
          <p:cNvSpPr>
            <a:spLocks noGrp="1"/>
          </p:cNvSpPr>
          <p:nvPr>
            <p:ph type="title"/>
          </p:nvPr>
        </p:nvSpPr>
        <p:spPr/>
        <p:txBody>
          <a:bodyPr/>
          <a:lstStyle/>
          <a:p>
            <a:pPr algn="ctr"/>
            <a:r>
              <a:rPr lang="en-GB" b="1" dirty="0">
                <a:latin typeface="Calibri"/>
                <a:ea typeface="Calibri"/>
                <a:cs typeface="Calibri"/>
              </a:rPr>
              <a:t>14–15 October 1973: US support</a:t>
            </a:r>
            <a:endParaRPr lang="en-US"/>
          </a:p>
        </p:txBody>
      </p:sp>
      <p:sp>
        <p:nvSpPr>
          <p:cNvPr id="3" name="Content Placeholder 2">
            <a:extLst>
              <a:ext uri="{FF2B5EF4-FFF2-40B4-BE49-F238E27FC236}">
                <a16:creationId xmlns:a16="http://schemas.microsoft.com/office/drawing/2014/main" id="{4BFD9EB6-3B68-1644-8986-FAC37417A7D2}"/>
              </a:ext>
            </a:extLst>
          </p:cNvPr>
          <p:cNvSpPr>
            <a:spLocks noGrp="1"/>
          </p:cNvSpPr>
          <p:nvPr>
            <p:ph idx="1"/>
          </p:nvPr>
        </p:nvSpPr>
        <p:spPr>
          <a:xfrm>
            <a:off x="252047" y="1690688"/>
            <a:ext cx="5071235" cy="5032375"/>
          </a:xfrm>
        </p:spPr>
        <p:txBody>
          <a:bodyPr vert="horz" lIns="91440" tIns="45720" rIns="91440" bIns="45720" rtlCol="0" anchor="t">
            <a:normAutofit/>
          </a:bodyPr>
          <a:lstStyle/>
          <a:p>
            <a:pPr marL="0" indent="0" algn="ctr">
              <a:spcAft>
                <a:spcPts val="1000"/>
              </a:spcAft>
              <a:buNone/>
            </a:pPr>
            <a:r>
              <a:rPr lang="en-GB" dirty="0"/>
              <a:t>They did not want to anger the Arab nations on which they relied for oil.</a:t>
            </a:r>
            <a:endParaRPr lang="en-US" dirty="0">
              <a:ea typeface="Calibri"/>
              <a:cs typeface="Calibri"/>
            </a:endParaRPr>
          </a:p>
          <a:p>
            <a:pPr marL="0" indent="0" algn="ctr">
              <a:buNone/>
            </a:pPr>
            <a:r>
              <a:rPr lang="en-GB" dirty="0"/>
              <a:t>Aramco (the group of American companies that controlled Saudi oil) had warned President Nixon that support for Israel could threaten their supplies of oil from the Arab nations.</a:t>
            </a:r>
            <a:endParaRPr lang="en-GB" dirty="0">
              <a:ea typeface="Calibri"/>
              <a:cs typeface="Calibri"/>
            </a:endParaRPr>
          </a:p>
        </p:txBody>
      </p:sp>
      <p:pic>
        <p:nvPicPr>
          <p:cNvPr id="4" name="Picture 3">
            <a:extLst>
              <a:ext uri="{FF2B5EF4-FFF2-40B4-BE49-F238E27FC236}">
                <a16:creationId xmlns:a16="http://schemas.microsoft.com/office/drawing/2014/main" id="{ECB872C1-EB98-B840-9BD9-CF000C64F8AE}"/>
              </a:ext>
            </a:extLst>
          </p:cNvPr>
          <p:cNvPicPr>
            <a:picLocks noChangeAspect="1"/>
          </p:cNvPicPr>
          <p:nvPr/>
        </p:nvPicPr>
        <p:blipFill>
          <a:blip r:embed="rId3"/>
          <a:stretch>
            <a:fillRect/>
          </a:stretch>
        </p:blipFill>
        <p:spPr>
          <a:xfrm>
            <a:off x="5534297" y="1690688"/>
            <a:ext cx="5819503" cy="4097900"/>
          </a:xfrm>
          <a:prstGeom prst="rect">
            <a:avLst/>
          </a:prstGeom>
        </p:spPr>
      </p:pic>
    </p:spTree>
    <p:extLst>
      <p:ext uri="{BB962C8B-B14F-4D97-AF65-F5344CB8AC3E}">
        <p14:creationId xmlns:p14="http://schemas.microsoft.com/office/powerpoint/2010/main" val="16084387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C675D-E6DA-F847-829F-391D49B1C348}"/>
              </a:ext>
            </a:extLst>
          </p:cNvPr>
          <p:cNvSpPr>
            <a:spLocks noGrp="1"/>
          </p:cNvSpPr>
          <p:nvPr>
            <p:ph type="title"/>
          </p:nvPr>
        </p:nvSpPr>
        <p:spPr/>
        <p:txBody>
          <a:bodyPr/>
          <a:lstStyle/>
          <a:p>
            <a:pPr algn="ctr"/>
            <a:r>
              <a:rPr lang="en-GB" b="1" dirty="0">
                <a:latin typeface="Calibri"/>
                <a:ea typeface="Calibri"/>
                <a:cs typeface="Calibri"/>
              </a:rPr>
              <a:t>14–15 October 1973: US support</a:t>
            </a:r>
            <a:endParaRPr lang="en-US">
              <a:ea typeface="Calibri Light"/>
              <a:cs typeface="Calibri Light"/>
            </a:endParaRPr>
          </a:p>
        </p:txBody>
      </p:sp>
      <p:sp>
        <p:nvSpPr>
          <p:cNvPr id="3" name="Content Placeholder 2">
            <a:extLst>
              <a:ext uri="{FF2B5EF4-FFF2-40B4-BE49-F238E27FC236}">
                <a16:creationId xmlns:a16="http://schemas.microsoft.com/office/drawing/2014/main" id="{4BFD9EB6-3B68-1644-8986-FAC37417A7D2}"/>
              </a:ext>
            </a:extLst>
          </p:cNvPr>
          <p:cNvSpPr>
            <a:spLocks noGrp="1"/>
          </p:cNvSpPr>
          <p:nvPr>
            <p:ph idx="1"/>
          </p:nvPr>
        </p:nvSpPr>
        <p:spPr>
          <a:xfrm>
            <a:off x="228600" y="1690688"/>
            <a:ext cx="5094682" cy="5032375"/>
          </a:xfrm>
        </p:spPr>
        <p:txBody>
          <a:bodyPr vert="horz" lIns="91440" tIns="45720" rIns="91440" bIns="45720" rtlCol="0" anchor="t">
            <a:normAutofit/>
          </a:bodyPr>
          <a:lstStyle/>
          <a:p>
            <a:pPr marL="0" indent="0" algn="ctr">
              <a:spcAft>
                <a:spcPts val="1000"/>
              </a:spcAft>
              <a:buNone/>
            </a:pPr>
            <a:r>
              <a:rPr lang="en-GB" dirty="0"/>
              <a:t>There was a mistake. The plane was delayed. Instead of landing at night, America’s plane landed in the morning in broad daylight. </a:t>
            </a:r>
            <a:endParaRPr lang="en-US">
              <a:ea typeface="Calibri"/>
              <a:cs typeface="Calibri"/>
            </a:endParaRPr>
          </a:p>
          <a:p>
            <a:pPr marL="0" indent="0" algn="ctr">
              <a:buNone/>
            </a:pPr>
            <a:r>
              <a:rPr lang="en-GB" dirty="0"/>
              <a:t>The Arab nations interpreted this as a public display of support for Israel. How would they respond?</a:t>
            </a:r>
            <a:endParaRPr lang="en-GB" dirty="0">
              <a:ea typeface="Calibri"/>
              <a:cs typeface="Calibri"/>
            </a:endParaRPr>
          </a:p>
        </p:txBody>
      </p:sp>
      <p:pic>
        <p:nvPicPr>
          <p:cNvPr id="4" name="Picture 3">
            <a:extLst>
              <a:ext uri="{FF2B5EF4-FFF2-40B4-BE49-F238E27FC236}">
                <a16:creationId xmlns:a16="http://schemas.microsoft.com/office/drawing/2014/main" id="{ECB872C1-EB98-B840-9BD9-CF000C64F8AE}"/>
              </a:ext>
            </a:extLst>
          </p:cNvPr>
          <p:cNvPicPr>
            <a:picLocks noChangeAspect="1"/>
          </p:cNvPicPr>
          <p:nvPr/>
        </p:nvPicPr>
        <p:blipFill>
          <a:blip r:embed="rId3"/>
          <a:stretch>
            <a:fillRect/>
          </a:stretch>
        </p:blipFill>
        <p:spPr>
          <a:xfrm>
            <a:off x="5534297" y="1690688"/>
            <a:ext cx="5819503" cy="4097900"/>
          </a:xfrm>
          <a:prstGeom prst="rect">
            <a:avLst/>
          </a:prstGeom>
        </p:spPr>
      </p:pic>
    </p:spTree>
    <p:extLst>
      <p:ext uri="{BB962C8B-B14F-4D97-AF65-F5344CB8AC3E}">
        <p14:creationId xmlns:p14="http://schemas.microsoft.com/office/powerpoint/2010/main" val="2609337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4859A-221C-8849-8C51-29CBC975B185}"/>
              </a:ext>
            </a:extLst>
          </p:cNvPr>
          <p:cNvSpPr>
            <a:spLocks noGrp="1"/>
          </p:cNvSpPr>
          <p:nvPr>
            <p:ph type="title"/>
          </p:nvPr>
        </p:nvSpPr>
        <p:spPr/>
        <p:txBody>
          <a:bodyPr>
            <a:normAutofit/>
          </a:bodyPr>
          <a:lstStyle/>
          <a:p>
            <a:pPr algn="ctr"/>
            <a:r>
              <a:rPr lang="en-GB" b="1" dirty="0">
                <a:latin typeface="Calibri"/>
                <a:ea typeface="Calibri"/>
                <a:cs typeface="Calibri"/>
              </a:rPr>
              <a:t>16–17 October 1973: the oil weapon</a:t>
            </a:r>
            <a:br>
              <a:rPr lang="en-GB" dirty="0"/>
            </a:br>
            <a:endParaRPr lang="en-GB" dirty="0">
              <a:ea typeface="Calibri Light"/>
              <a:cs typeface="Calibri Light"/>
            </a:endParaRPr>
          </a:p>
        </p:txBody>
      </p:sp>
      <p:sp>
        <p:nvSpPr>
          <p:cNvPr id="3" name="Content Placeholder 2">
            <a:extLst>
              <a:ext uri="{FF2B5EF4-FFF2-40B4-BE49-F238E27FC236}">
                <a16:creationId xmlns:a16="http://schemas.microsoft.com/office/drawing/2014/main" id="{FED07DC2-8A65-1342-9D6C-04EFDA31B8A6}"/>
              </a:ext>
            </a:extLst>
          </p:cNvPr>
          <p:cNvSpPr>
            <a:spLocks noGrp="1"/>
          </p:cNvSpPr>
          <p:nvPr>
            <p:ph idx="1"/>
          </p:nvPr>
        </p:nvSpPr>
        <p:spPr>
          <a:xfrm>
            <a:off x="381000" y="1690688"/>
            <a:ext cx="7098324" cy="4015654"/>
          </a:xfrm>
        </p:spPr>
        <p:txBody>
          <a:bodyPr vert="horz" lIns="91440" tIns="45720" rIns="91440" bIns="45720" rtlCol="0" anchor="t">
            <a:normAutofit/>
          </a:bodyPr>
          <a:lstStyle/>
          <a:p>
            <a:pPr marL="0" indent="0" algn="ctr">
              <a:spcAft>
                <a:spcPts val="1000"/>
              </a:spcAft>
              <a:buNone/>
            </a:pPr>
            <a:r>
              <a:rPr lang="en-GB" sz="2500" dirty="0"/>
              <a:t>Saudi Arabia and other Arab oil producers agreed to support Egypt and Syria against Israel by:</a:t>
            </a:r>
            <a:endParaRPr lang="en-US" sz="2500" dirty="0">
              <a:ea typeface="Calibri"/>
              <a:cs typeface="Calibri"/>
            </a:endParaRPr>
          </a:p>
          <a:p>
            <a:r>
              <a:rPr lang="en-GB" sz="2500" dirty="0"/>
              <a:t>Cutting all oil production by 5% a month </a:t>
            </a:r>
            <a:endParaRPr lang="en-GB" sz="2500" dirty="0">
              <a:ea typeface="Calibri"/>
              <a:cs typeface="Calibri"/>
            </a:endParaRPr>
          </a:p>
          <a:p>
            <a:r>
              <a:rPr lang="en-GB" sz="2500" dirty="0"/>
              <a:t>Creating lists of ‘friendly’ and ‘unfriendly’ countries:</a:t>
            </a:r>
            <a:endParaRPr lang="en-GB" sz="2500" dirty="0">
              <a:ea typeface="Calibri"/>
              <a:cs typeface="Calibri"/>
            </a:endParaRPr>
          </a:p>
          <a:p>
            <a:pPr lvl="1"/>
            <a:r>
              <a:rPr lang="en-GB" sz="2500" dirty="0"/>
              <a:t>‘Friendly’ countries who supported the Arab side of the conflict would continue to receive oil</a:t>
            </a:r>
            <a:endParaRPr lang="en-GB" sz="2500" dirty="0">
              <a:ea typeface="Calibri"/>
              <a:cs typeface="Calibri"/>
            </a:endParaRPr>
          </a:p>
          <a:p>
            <a:pPr lvl="1"/>
            <a:r>
              <a:rPr lang="en-GB" sz="2500" dirty="0"/>
              <a:t>‘Unfriendly’ countries who supported Israel would not get any oil</a:t>
            </a:r>
            <a:endParaRPr lang="en-GB" sz="2500" dirty="0">
              <a:ea typeface="Calibri"/>
              <a:cs typeface="Calibri"/>
            </a:endParaRPr>
          </a:p>
        </p:txBody>
      </p:sp>
      <p:pic>
        <p:nvPicPr>
          <p:cNvPr id="4" name="Picture 3">
            <a:extLst>
              <a:ext uri="{FF2B5EF4-FFF2-40B4-BE49-F238E27FC236}">
                <a16:creationId xmlns:a16="http://schemas.microsoft.com/office/drawing/2014/main" id="{42B014DA-0CB7-8A40-A2BE-6B7DA867301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97091" y="2297301"/>
            <a:ext cx="4294909" cy="2802428"/>
          </a:xfrm>
          <a:prstGeom prst="rect">
            <a:avLst/>
          </a:prstGeom>
        </p:spPr>
      </p:pic>
    </p:spTree>
    <p:extLst>
      <p:ext uri="{BB962C8B-B14F-4D97-AF65-F5344CB8AC3E}">
        <p14:creationId xmlns:p14="http://schemas.microsoft.com/office/powerpoint/2010/main" val="36977747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B6002-F4D1-6344-AA7E-508EAFE793B8}"/>
              </a:ext>
            </a:extLst>
          </p:cNvPr>
          <p:cNvSpPr>
            <a:spLocks noGrp="1"/>
          </p:cNvSpPr>
          <p:nvPr>
            <p:ph type="title"/>
          </p:nvPr>
        </p:nvSpPr>
        <p:spPr>
          <a:xfrm>
            <a:off x="8546078" y="365125"/>
            <a:ext cx="3645922" cy="5556409"/>
          </a:xfrm>
        </p:spPr>
        <p:txBody>
          <a:bodyPr>
            <a:noAutofit/>
          </a:bodyPr>
          <a:lstStyle/>
          <a:p>
            <a:pPr algn="ctr"/>
            <a:r>
              <a:rPr lang="en-GB" sz="3200" b="1" dirty="0">
                <a:latin typeface="Calibri"/>
                <a:ea typeface="Calibri"/>
                <a:cs typeface="Calibri"/>
              </a:rPr>
              <a:t>19–20 October 1973</a:t>
            </a:r>
            <a:br>
              <a:rPr lang="en-GB" sz="3200" b="1" dirty="0">
                <a:latin typeface="Calibri"/>
              </a:rPr>
            </a:br>
            <a:br>
              <a:rPr lang="en-GB" sz="3200" dirty="0">
                <a:latin typeface="Calibri"/>
              </a:rPr>
            </a:br>
            <a:r>
              <a:rPr lang="en-GB" sz="3200" dirty="0">
                <a:latin typeface="Calibri"/>
                <a:ea typeface="Calibri"/>
                <a:cs typeface="Calibri"/>
              </a:rPr>
              <a:t>When the USA announced $2.2 billion of aid to Israel, all of its oil supplies from Arab nations were cut. This is called an </a:t>
            </a:r>
            <a:r>
              <a:rPr lang="en-GB" sz="3200" b="1" dirty="0">
                <a:latin typeface="Calibri"/>
                <a:ea typeface="Calibri"/>
                <a:cs typeface="Calibri"/>
              </a:rPr>
              <a:t>embargo</a:t>
            </a:r>
            <a:r>
              <a:rPr lang="en-GB" sz="3200" dirty="0">
                <a:latin typeface="Calibri"/>
                <a:ea typeface="Calibri"/>
                <a:cs typeface="Calibri"/>
              </a:rPr>
              <a:t>.</a:t>
            </a:r>
            <a:endParaRPr lang="en-US">
              <a:latin typeface="Calibri"/>
              <a:ea typeface="Calibri"/>
              <a:cs typeface="Calibri"/>
            </a:endParaRPr>
          </a:p>
        </p:txBody>
      </p:sp>
      <p:pic>
        <p:nvPicPr>
          <p:cNvPr id="4" name="Picture 3">
            <a:extLst>
              <a:ext uri="{FF2B5EF4-FFF2-40B4-BE49-F238E27FC236}">
                <a16:creationId xmlns:a16="http://schemas.microsoft.com/office/drawing/2014/main" id="{DBFC56E6-8A4E-0C47-8C22-2F5F475D55AF}"/>
              </a:ext>
            </a:extLst>
          </p:cNvPr>
          <p:cNvPicPr>
            <a:picLocks noChangeAspect="1"/>
          </p:cNvPicPr>
          <p:nvPr/>
        </p:nvPicPr>
        <p:blipFill>
          <a:blip r:embed="rId3"/>
          <a:stretch>
            <a:fillRect/>
          </a:stretch>
        </p:blipFill>
        <p:spPr>
          <a:xfrm>
            <a:off x="655320" y="365125"/>
            <a:ext cx="7890758" cy="5556409"/>
          </a:xfrm>
          <a:prstGeom prst="rect">
            <a:avLst/>
          </a:prstGeom>
        </p:spPr>
      </p:pic>
    </p:spTree>
    <p:extLst>
      <p:ext uri="{BB962C8B-B14F-4D97-AF65-F5344CB8AC3E}">
        <p14:creationId xmlns:p14="http://schemas.microsoft.com/office/powerpoint/2010/main" val="10708164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150F4-1B76-EB47-BA5B-B8BEC6B50D80}"/>
              </a:ext>
            </a:extLst>
          </p:cNvPr>
          <p:cNvSpPr>
            <a:spLocks noGrp="1"/>
          </p:cNvSpPr>
          <p:nvPr>
            <p:ph type="title"/>
          </p:nvPr>
        </p:nvSpPr>
        <p:spPr/>
        <p:txBody>
          <a:bodyPr/>
          <a:lstStyle/>
          <a:p>
            <a:pPr algn="ctr"/>
            <a:r>
              <a:rPr lang="en-GB" b="1" dirty="0">
                <a:latin typeface="Calibri"/>
                <a:ea typeface="Calibri"/>
                <a:cs typeface="Calibri"/>
              </a:rPr>
              <a:t>26 October 1973: ceasefire and negotiations </a:t>
            </a:r>
            <a:endParaRPr lang="en-GB" b="1">
              <a:latin typeface="Calibri"/>
              <a:ea typeface="Calibri"/>
              <a:cs typeface="Calibri"/>
            </a:endParaRPr>
          </a:p>
        </p:txBody>
      </p:sp>
      <p:sp>
        <p:nvSpPr>
          <p:cNvPr id="3" name="Content Placeholder 2">
            <a:extLst>
              <a:ext uri="{FF2B5EF4-FFF2-40B4-BE49-F238E27FC236}">
                <a16:creationId xmlns:a16="http://schemas.microsoft.com/office/drawing/2014/main" id="{83D90679-4F5A-DF41-91B9-F27AA6870AB7}"/>
              </a:ext>
            </a:extLst>
          </p:cNvPr>
          <p:cNvSpPr>
            <a:spLocks noGrp="1"/>
          </p:cNvSpPr>
          <p:nvPr>
            <p:ph idx="1"/>
          </p:nvPr>
        </p:nvSpPr>
        <p:spPr>
          <a:xfrm>
            <a:off x="252047" y="1825625"/>
            <a:ext cx="6750893" cy="4351338"/>
          </a:xfrm>
        </p:spPr>
        <p:txBody>
          <a:bodyPr vert="horz" lIns="91440" tIns="45720" rIns="91440" bIns="45720" rtlCol="0" anchor="t">
            <a:normAutofit/>
          </a:bodyPr>
          <a:lstStyle/>
          <a:p>
            <a:pPr marL="0" indent="0" algn="ctr">
              <a:spcAft>
                <a:spcPts val="1000"/>
              </a:spcAft>
              <a:buNone/>
            </a:pPr>
            <a:r>
              <a:rPr lang="en-GB" dirty="0"/>
              <a:t>The war was threatening to expand further. The Soviet Union declared that it would intervene to support Egypt if it was at risk of defeat. With the USA supporting Israel, this raised the possibility of a wider conflict. The United States went on </a:t>
            </a:r>
            <a:r>
              <a:rPr lang="en-GB"/>
              <a:t>nuclear alert.</a:t>
            </a:r>
            <a:endParaRPr lang="en-US">
              <a:ea typeface="Calibri"/>
              <a:cs typeface="Calibri"/>
            </a:endParaRPr>
          </a:p>
          <a:p>
            <a:pPr marL="0" indent="0" algn="ctr">
              <a:buNone/>
            </a:pPr>
            <a:r>
              <a:rPr lang="en-GB" dirty="0"/>
              <a:t>With the war threatening to spiral out of control, Egypt agreed to a ceasefire with Israel and opened negotiations to reach a settlement. This had been Egypt’s aim. </a:t>
            </a:r>
            <a:endParaRPr lang="en-GB" dirty="0">
              <a:ea typeface="Calibri"/>
              <a:cs typeface="Calibri"/>
            </a:endParaRPr>
          </a:p>
        </p:txBody>
      </p:sp>
      <p:pic>
        <p:nvPicPr>
          <p:cNvPr id="4" name="Picture 3">
            <a:extLst>
              <a:ext uri="{FF2B5EF4-FFF2-40B4-BE49-F238E27FC236}">
                <a16:creationId xmlns:a16="http://schemas.microsoft.com/office/drawing/2014/main" id="{F8922AB0-5E15-1A44-9E23-1648AA0A9554}"/>
              </a:ext>
            </a:extLst>
          </p:cNvPr>
          <p:cNvPicPr>
            <a:picLocks noChangeAspect="1"/>
          </p:cNvPicPr>
          <p:nvPr/>
        </p:nvPicPr>
        <p:blipFill>
          <a:blip r:embed="rId3"/>
          <a:stretch>
            <a:fillRect/>
          </a:stretch>
        </p:blipFill>
        <p:spPr>
          <a:xfrm>
            <a:off x="7314970" y="1825625"/>
            <a:ext cx="4445000" cy="3035300"/>
          </a:xfrm>
          <a:prstGeom prst="rect">
            <a:avLst/>
          </a:prstGeom>
        </p:spPr>
      </p:pic>
      <p:sp>
        <p:nvSpPr>
          <p:cNvPr id="5" name="TextBox 4">
            <a:extLst>
              <a:ext uri="{FF2B5EF4-FFF2-40B4-BE49-F238E27FC236}">
                <a16:creationId xmlns:a16="http://schemas.microsoft.com/office/drawing/2014/main" id="{DC8B62C6-B791-934B-92DF-F2A1AA588AB5}"/>
              </a:ext>
            </a:extLst>
          </p:cNvPr>
          <p:cNvSpPr txBox="1"/>
          <p:nvPr/>
        </p:nvSpPr>
        <p:spPr>
          <a:xfrm>
            <a:off x="7314970" y="4860925"/>
            <a:ext cx="4445000" cy="923330"/>
          </a:xfrm>
          <a:prstGeom prst="rect">
            <a:avLst/>
          </a:prstGeom>
          <a:noFill/>
        </p:spPr>
        <p:txBody>
          <a:bodyPr wrap="square" lIns="91440" tIns="45720" rIns="91440" bIns="45720" rtlCol="0" anchor="t">
            <a:spAutoFit/>
          </a:bodyPr>
          <a:lstStyle/>
          <a:p>
            <a:pPr algn="ctr"/>
            <a:r>
              <a:rPr lang="en-GB" i="1" dirty="0"/>
              <a:t>A meeting in the desert between Israeli and Egyptian generals, arranged by the United Nations in an attempt to end the conflict</a:t>
            </a:r>
            <a:endParaRPr lang="en-US" i="1" dirty="0"/>
          </a:p>
        </p:txBody>
      </p:sp>
    </p:spTree>
    <p:extLst>
      <p:ext uri="{BB962C8B-B14F-4D97-AF65-F5344CB8AC3E}">
        <p14:creationId xmlns:p14="http://schemas.microsoft.com/office/powerpoint/2010/main" val="29883763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1AC4C-A759-624F-AE2C-0D20BE9FF741}"/>
              </a:ext>
            </a:extLst>
          </p:cNvPr>
          <p:cNvSpPr>
            <a:spLocks noGrp="1"/>
          </p:cNvSpPr>
          <p:nvPr>
            <p:ph type="title"/>
          </p:nvPr>
        </p:nvSpPr>
        <p:spPr>
          <a:xfrm>
            <a:off x="132055" y="1381126"/>
            <a:ext cx="9444644" cy="1325563"/>
          </a:xfrm>
        </p:spPr>
        <p:txBody>
          <a:bodyPr/>
          <a:lstStyle/>
          <a:p>
            <a:pPr algn="ctr"/>
            <a:r>
              <a:rPr lang="en-GB" dirty="0">
                <a:latin typeface="Calibri"/>
                <a:ea typeface="Calibri"/>
                <a:cs typeface="Calibri"/>
              </a:rPr>
              <a:t>Recap: What were the aims of OPEC?</a:t>
            </a:r>
            <a:br>
              <a:rPr lang="en-GB" dirty="0">
                <a:latin typeface="Calibri"/>
              </a:rPr>
            </a:br>
            <a:r>
              <a:rPr lang="en-GB" sz="2800" i="1" dirty="0">
                <a:latin typeface="Calibri"/>
                <a:ea typeface="Calibri"/>
                <a:cs typeface="Calibri"/>
              </a:rPr>
              <a:t>How do these images help you to recall those aims?</a:t>
            </a:r>
            <a:endParaRPr lang="en-GB" dirty="0">
              <a:latin typeface="Calibri"/>
              <a:ea typeface="Calibri"/>
              <a:cs typeface="Calibri"/>
            </a:endParaRPr>
          </a:p>
        </p:txBody>
      </p:sp>
      <p:sp>
        <p:nvSpPr>
          <p:cNvPr id="5" name="Content Placeholder 4">
            <a:extLst>
              <a:ext uri="{FF2B5EF4-FFF2-40B4-BE49-F238E27FC236}">
                <a16:creationId xmlns:a16="http://schemas.microsoft.com/office/drawing/2014/main" id="{40D31A04-65A1-9540-870F-B0D60F001059}"/>
              </a:ext>
            </a:extLst>
          </p:cNvPr>
          <p:cNvSpPr>
            <a:spLocks noGrp="1"/>
          </p:cNvSpPr>
          <p:nvPr>
            <p:ph idx="1"/>
          </p:nvPr>
        </p:nvSpPr>
        <p:spPr>
          <a:xfrm>
            <a:off x="129185" y="191788"/>
            <a:ext cx="9447301" cy="1192420"/>
          </a:xfrm>
        </p:spPr>
        <p:txBody>
          <a:bodyPr vert="horz" lIns="91440" tIns="45720" rIns="91440" bIns="45720" rtlCol="0" anchor="t">
            <a:normAutofit/>
          </a:bodyPr>
          <a:lstStyle/>
          <a:p>
            <a:pPr marL="0" indent="0" algn="ctr">
              <a:buNone/>
            </a:pPr>
            <a:r>
              <a:rPr lang="en-GB" sz="2600" dirty="0"/>
              <a:t>In the 1960s, the oil-producing countries created OPEC (Organisation of the Petroleum Exporting Countries). Its founding members were Iran, Iraq, Saudi Arabia, Kuwait and Venezuela.</a:t>
            </a:r>
            <a:endParaRPr lang="en-US"/>
          </a:p>
        </p:txBody>
      </p:sp>
      <p:pic>
        <p:nvPicPr>
          <p:cNvPr id="6" name="Picture 5">
            <a:extLst>
              <a:ext uri="{FF2B5EF4-FFF2-40B4-BE49-F238E27FC236}">
                <a16:creationId xmlns:a16="http://schemas.microsoft.com/office/drawing/2014/main" id="{887C0A66-3876-004E-ACF2-C01EC94C124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659389" y="1"/>
            <a:ext cx="2532610" cy="1691704"/>
          </a:xfrm>
          <a:prstGeom prst="rect">
            <a:avLst/>
          </a:prstGeom>
        </p:spPr>
      </p:pic>
      <p:pic>
        <p:nvPicPr>
          <p:cNvPr id="7" name="Content Placeholder 4">
            <a:extLst>
              <a:ext uri="{FF2B5EF4-FFF2-40B4-BE49-F238E27FC236}">
                <a16:creationId xmlns:a16="http://schemas.microsoft.com/office/drawing/2014/main" id="{1DEDC72E-1A4C-774F-B58B-D89E12B7F56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1"/>
          <a:stretch/>
        </p:blipFill>
        <p:spPr>
          <a:xfrm>
            <a:off x="4100945" y="3103417"/>
            <a:ext cx="3300255" cy="2948342"/>
          </a:xfrm>
          <a:prstGeom prst="rect">
            <a:avLst/>
          </a:prstGeom>
        </p:spPr>
      </p:pic>
      <p:pic>
        <p:nvPicPr>
          <p:cNvPr id="8" name="Picture 7">
            <a:extLst>
              <a:ext uri="{FF2B5EF4-FFF2-40B4-BE49-F238E27FC236}">
                <a16:creationId xmlns:a16="http://schemas.microsoft.com/office/drawing/2014/main" id="{B14DA36D-5EB1-FC41-AA07-38411650941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296675" y="2994634"/>
            <a:ext cx="3057125" cy="3057125"/>
          </a:xfrm>
          <a:prstGeom prst="rect">
            <a:avLst/>
          </a:prstGeom>
        </p:spPr>
      </p:pic>
      <p:pic>
        <p:nvPicPr>
          <p:cNvPr id="9" name="Picture 8">
            <a:extLst>
              <a:ext uri="{FF2B5EF4-FFF2-40B4-BE49-F238E27FC236}">
                <a16:creationId xmlns:a16="http://schemas.microsoft.com/office/drawing/2014/main" id="{8A07A407-DE5B-B742-8FCE-9D9E65BB7B36}"/>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10311906" y="4140454"/>
            <a:ext cx="1880094" cy="940047"/>
          </a:xfrm>
          <a:prstGeom prst="rect">
            <a:avLst/>
          </a:prstGeom>
        </p:spPr>
      </p:pic>
      <p:cxnSp>
        <p:nvCxnSpPr>
          <p:cNvPr id="11" name="Straight Arrow Connector 10">
            <a:extLst>
              <a:ext uri="{FF2B5EF4-FFF2-40B4-BE49-F238E27FC236}">
                <a16:creationId xmlns:a16="http://schemas.microsoft.com/office/drawing/2014/main" id="{ABF49D3D-AF76-6F48-911A-C1A1CAE845F7}"/>
              </a:ext>
            </a:extLst>
          </p:cNvPr>
          <p:cNvCxnSpPr/>
          <p:nvPr/>
        </p:nvCxnSpPr>
        <p:spPr>
          <a:xfrm flipV="1">
            <a:off x="7401200" y="3790604"/>
            <a:ext cx="246509" cy="1496291"/>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pic>
        <p:nvPicPr>
          <p:cNvPr id="17" name="Picture 16">
            <a:extLst>
              <a:ext uri="{FF2B5EF4-FFF2-40B4-BE49-F238E27FC236}">
                <a16:creationId xmlns:a16="http://schemas.microsoft.com/office/drawing/2014/main" id="{4CF8F813-537C-AE46-A676-FC12BA30483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39845" y="3575389"/>
            <a:ext cx="3364871" cy="2195578"/>
          </a:xfrm>
          <a:prstGeom prst="rect">
            <a:avLst/>
          </a:prstGeom>
        </p:spPr>
      </p:pic>
      <p:pic>
        <p:nvPicPr>
          <p:cNvPr id="13" name="Picture 12">
            <a:extLst>
              <a:ext uri="{FF2B5EF4-FFF2-40B4-BE49-F238E27FC236}">
                <a16:creationId xmlns:a16="http://schemas.microsoft.com/office/drawing/2014/main" id="{1F6C737B-7C16-0A42-B963-26641377E033}"/>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89234" y="3103418"/>
            <a:ext cx="1667275" cy="833638"/>
          </a:xfrm>
          <a:prstGeom prst="rect">
            <a:avLst/>
          </a:prstGeom>
        </p:spPr>
      </p:pic>
      <p:sp>
        <p:nvSpPr>
          <p:cNvPr id="15" name="Multiply 14">
            <a:extLst>
              <a:ext uri="{FF2B5EF4-FFF2-40B4-BE49-F238E27FC236}">
                <a16:creationId xmlns:a16="http://schemas.microsoft.com/office/drawing/2014/main" id="{AC641579-6B97-DB41-9E31-0CED22F477DD}"/>
              </a:ext>
            </a:extLst>
          </p:cNvPr>
          <p:cNvSpPr/>
          <p:nvPr/>
        </p:nvSpPr>
        <p:spPr>
          <a:xfrm>
            <a:off x="133815" y="2432655"/>
            <a:ext cx="1778111" cy="2175164"/>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Picture 15">
            <a:extLst>
              <a:ext uri="{FF2B5EF4-FFF2-40B4-BE49-F238E27FC236}">
                <a16:creationId xmlns:a16="http://schemas.microsoft.com/office/drawing/2014/main" id="{CBB99F88-B5B3-AF42-89BA-5208CCC2397F}"/>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2338036" y="5080501"/>
            <a:ext cx="1597584" cy="1065723"/>
          </a:xfrm>
          <a:prstGeom prst="rect">
            <a:avLst/>
          </a:prstGeom>
        </p:spPr>
      </p:pic>
      <p:pic>
        <p:nvPicPr>
          <p:cNvPr id="18" name="Picture 17">
            <a:extLst>
              <a:ext uri="{FF2B5EF4-FFF2-40B4-BE49-F238E27FC236}">
                <a16:creationId xmlns:a16="http://schemas.microsoft.com/office/drawing/2014/main" id="{39BD0107-9A31-6A4C-99DB-E39BFCF244A7}"/>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959647" y="3110086"/>
            <a:ext cx="1584674" cy="833935"/>
          </a:xfrm>
          <a:prstGeom prst="rect">
            <a:avLst/>
          </a:prstGeom>
        </p:spPr>
      </p:pic>
      <p:sp>
        <p:nvSpPr>
          <p:cNvPr id="19" name="Multiply 18">
            <a:extLst>
              <a:ext uri="{FF2B5EF4-FFF2-40B4-BE49-F238E27FC236}">
                <a16:creationId xmlns:a16="http://schemas.microsoft.com/office/drawing/2014/main" id="{9D2BE483-AE9B-BB46-BFF0-832EC90D6F48}"/>
              </a:ext>
            </a:extLst>
          </p:cNvPr>
          <p:cNvSpPr/>
          <p:nvPr/>
        </p:nvSpPr>
        <p:spPr>
          <a:xfrm>
            <a:off x="1862928" y="2439471"/>
            <a:ext cx="1778111" cy="2175164"/>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Picture 19">
            <a:extLst>
              <a:ext uri="{FF2B5EF4-FFF2-40B4-BE49-F238E27FC236}">
                <a16:creationId xmlns:a16="http://schemas.microsoft.com/office/drawing/2014/main" id="{668107DB-165A-A14A-94C4-812C4F08B07C}"/>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442343" y="5089458"/>
            <a:ext cx="1846635" cy="1056766"/>
          </a:xfrm>
          <a:prstGeom prst="rect">
            <a:avLst/>
          </a:prstGeom>
        </p:spPr>
      </p:pic>
      <p:sp>
        <p:nvSpPr>
          <p:cNvPr id="21" name="Freeform 20">
            <a:extLst>
              <a:ext uri="{FF2B5EF4-FFF2-40B4-BE49-F238E27FC236}">
                <a16:creationId xmlns:a16="http://schemas.microsoft.com/office/drawing/2014/main" id="{6F93F6EB-708E-1B45-815D-2D1286254F51}"/>
              </a:ext>
            </a:extLst>
          </p:cNvPr>
          <p:cNvSpPr/>
          <p:nvPr/>
        </p:nvSpPr>
        <p:spPr>
          <a:xfrm>
            <a:off x="108941" y="4887978"/>
            <a:ext cx="1025236" cy="1163781"/>
          </a:xfrm>
          <a:custGeom>
            <a:avLst/>
            <a:gdLst>
              <a:gd name="connsiteX0" fmla="*/ 0 w 1025236"/>
              <a:gd name="connsiteY0" fmla="*/ 942109 h 1163781"/>
              <a:gd name="connsiteX1" fmla="*/ 166254 w 1025236"/>
              <a:gd name="connsiteY1" fmla="*/ 1039090 h 1163781"/>
              <a:gd name="connsiteX2" fmla="*/ 290945 w 1025236"/>
              <a:gd name="connsiteY2" fmla="*/ 1136072 h 1163781"/>
              <a:gd name="connsiteX3" fmla="*/ 332509 w 1025236"/>
              <a:gd name="connsiteY3" fmla="*/ 1163781 h 1163781"/>
              <a:gd name="connsiteX4" fmla="*/ 457200 w 1025236"/>
              <a:gd name="connsiteY4" fmla="*/ 886690 h 1163781"/>
              <a:gd name="connsiteX5" fmla="*/ 803564 w 1025236"/>
              <a:gd name="connsiteY5" fmla="*/ 304800 h 1163781"/>
              <a:gd name="connsiteX6" fmla="*/ 955964 w 1025236"/>
              <a:gd name="connsiteY6" fmla="*/ 83127 h 1163781"/>
              <a:gd name="connsiteX7" fmla="*/ 983673 w 1025236"/>
              <a:gd name="connsiteY7" fmla="*/ 27709 h 1163781"/>
              <a:gd name="connsiteX8" fmla="*/ 1025236 w 1025236"/>
              <a:gd name="connsiteY8" fmla="*/ 0 h 1163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5236" h="1163781">
                <a:moveTo>
                  <a:pt x="0" y="942109"/>
                </a:moveTo>
                <a:cubicBezTo>
                  <a:pt x="55418" y="974436"/>
                  <a:pt x="112872" y="1003502"/>
                  <a:pt x="166254" y="1039090"/>
                </a:cubicBezTo>
                <a:cubicBezTo>
                  <a:pt x="210066" y="1068298"/>
                  <a:pt x="247133" y="1106864"/>
                  <a:pt x="290945" y="1136072"/>
                </a:cubicBezTo>
                <a:lnTo>
                  <a:pt x="332509" y="1163781"/>
                </a:lnTo>
                <a:cubicBezTo>
                  <a:pt x="383077" y="1012078"/>
                  <a:pt x="347156" y="1106777"/>
                  <a:pt x="457200" y="886690"/>
                </a:cubicBezTo>
                <a:cubicBezTo>
                  <a:pt x="597809" y="605473"/>
                  <a:pt x="568515" y="646689"/>
                  <a:pt x="803564" y="304800"/>
                </a:cubicBezTo>
                <a:cubicBezTo>
                  <a:pt x="854364" y="230909"/>
                  <a:pt x="915863" y="163329"/>
                  <a:pt x="955964" y="83127"/>
                </a:cubicBezTo>
                <a:cubicBezTo>
                  <a:pt x="965200" y="64654"/>
                  <a:pt x="970451" y="43575"/>
                  <a:pt x="983673" y="27709"/>
                </a:cubicBezTo>
                <a:cubicBezTo>
                  <a:pt x="994333" y="14917"/>
                  <a:pt x="1025236" y="0"/>
                  <a:pt x="1025236" y="0"/>
                </a:cubicBezTo>
              </a:path>
            </a:pathLst>
          </a:cu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Freeform 21">
            <a:extLst>
              <a:ext uri="{FF2B5EF4-FFF2-40B4-BE49-F238E27FC236}">
                <a16:creationId xmlns:a16="http://schemas.microsoft.com/office/drawing/2014/main" id="{536F5919-3C6B-0042-92BA-F5BC4D312310}"/>
              </a:ext>
            </a:extLst>
          </p:cNvPr>
          <p:cNvSpPr/>
          <p:nvPr/>
        </p:nvSpPr>
        <p:spPr>
          <a:xfrm>
            <a:off x="2273228" y="4955966"/>
            <a:ext cx="1025236" cy="1163781"/>
          </a:xfrm>
          <a:custGeom>
            <a:avLst/>
            <a:gdLst>
              <a:gd name="connsiteX0" fmla="*/ 0 w 1025236"/>
              <a:gd name="connsiteY0" fmla="*/ 942109 h 1163781"/>
              <a:gd name="connsiteX1" fmla="*/ 166254 w 1025236"/>
              <a:gd name="connsiteY1" fmla="*/ 1039090 h 1163781"/>
              <a:gd name="connsiteX2" fmla="*/ 290945 w 1025236"/>
              <a:gd name="connsiteY2" fmla="*/ 1136072 h 1163781"/>
              <a:gd name="connsiteX3" fmla="*/ 332509 w 1025236"/>
              <a:gd name="connsiteY3" fmla="*/ 1163781 h 1163781"/>
              <a:gd name="connsiteX4" fmla="*/ 457200 w 1025236"/>
              <a:gd name="connsiteY4" fmla="*/ 886690 h 1163781"/>
              <a:gd name="connsiteX5" fmla="*/ 803564 w 1025236"/>
              <a:gd name="connsiteY5" fmla="*/ 304800 h 1163781"/>
              <a:gd name="connsiteX6" fmla="*/ 955964 w 1025236"/>
              <a:gd name="connsiteY6" fmla="*/ 83127 h 1163781"/>
              <a:gd name="connsiteX7" fmla="*/ 983673 w 1025236"/>
              <a:gd name="connsiteY7" fmla="*/ 27709 h 1163781"/>
              <a:gd name="connsiteX8" fmla="*/ 1025236 w 1025236"/>
              <a:gd name="connsiteY8" fmla="*/ 0 h 1163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5236" h="1163781">
                <a:moveTo>
                  <a:pt x="0" y="942109"/>
                </a:moveTo>
                <a:cubicBezTo>
                  <a:pt x="55418" y="974436"/>
                  <a:pt x="112872" y="1003502"/>
                  <a:pt x="166254" y="1039090"/>
                </a:cubicBezTo>
                <a:cubicBezTo>
                  <a:pt x="210066" y="1068298"/>
                  <a:pt x="247133" y="1106864"/>
                  <a:pt x="290945" y="1136072"/>
                </a:cubicBezTo>
                <a:lnTo>
                  <a:pt x="332509" y="1163781"/>
                </a:lnTo>
                <a:cubicBezTo>
                  <a:pt x="383077" y="1012078"/>
                  <a:pt x="347156" y="1106777"/>
                  <a:pt x="457200" y="886690"/>
                </a:cubicBezTo>
                <a:cubicBezTo>
                  <a:pt x="597809" y="605473"/>
                  <a:pt x="568515" y="646689"/>
                  <a:pt x="803564" y="304800"/>
                </a:cubicBezTo>
                <a:cubicBezTo>
                  <a:pt x="854364" y="230909"/>
                  <a:pt x="915863" y="163329"/>
                  <a:pt x="955964" y="83127"/>
                </a:cubicBezTo>
                <a:cubicBezTo>
                  <a:pt x="965200" y="64654"/>
                  <a:pt x="970451" y="43575"/>
                  <a:pt x="983673" y="27709"/>
                </a:cubicBezTo>
                <a:cubicBezTo>
                  <a:pt x="994333" y="14917"/>
                  <a:pt x="1025236" y="0"/>
                  <a:pt x="1025236" y="0"/>
                </a:cubicBezTo>
              </a:path>
            </a:pathLst>
          </a:cu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DF2B48D7-44E4-974C-A416-E085AA23E9F5}"/>
              </a:ext>
            </a:extLst>
          </p:cNvPr>
          <p:cNvSpPr txBox="1"/>
          <p:nvPr/>
        </p:nvSpPr>
        <p:spPr>
          <a:xfrm>
            <a:off x="286742" y="4224180"/>
            <a:ext cx="2764235" cy="830997"/>
          </a:xfrm>
          <a:prstGeom prst="rect">
            <a:avLst/>
          </a:prstGeom>
        </p:spPr>
        <p:style>
          <a:lnRef idx="2">
            <a:schemeClr val="dk1"/>
          </a:lnRef>
          <a:fillRef idx="1">
            <a:schemeClr val="lt1"/>
          </a:fillRef>
          <a:effectRef idx="0">
            <a:schemeClr val="dk1"/>
          </a:effectRef>
          <a:fontRef idx="minor">
            <a:schemeClr val="dk1"/>
          </a:fontRef>
        </p:style>
        <p:txBody>
          <a:bodyPr wrap="square" lIns="91440" tIns="45720" rIns="91440" bIns="45720" rtlCol="0" anchor="t">
            <a:spAutoFit/>
          </a:bodyPr>
          <a:lstStyle/>
          <a:p>
            <a:pPr algn="ctr"/>
            <a:r>
              <a:rPr lang="en-GB" sz="2400" dirty="0"/>
              <a:t>National ownership of oil</a:t>
            </a:r>
            <a:endParaRPr lang="en-US"/>
          </a:p>
        </p:txBody>
      </p:sp>
      <p:sp>
        <p:nvSpPr>
          <p:cNvPr id="23" name="TextBox 22">
            <a:extLst>
              <a:ext uri="{FF2B5EF4-FFF2-40B4-BE49-F238E27FC236}">
                <a16:creationId xmlns:a16="http://schemas.microsoft.com/office/drawing/2014/main" id="{82662ED0-D546-7945-9DC9-3B3E73787FC0}"/>
              </a:ext>
            </a:extLst>
          </p:cNvPr>
          <p:cNvSpPr txBox="1"/>
          <p:nvPr/>
        </p:nvSpPr>
        <p:spPr>
          <a:xfrm>
            <a:off x="4425120" y="4346755"/>
            <a:ext cx="2516174" cy="461665"/>
          </a:xfrm>
          <a:prstGeom prst="rect">
            <a:avLst/>
          </a:prstGeom>
        </p:spPr>
        <p:style>
          <a:lnRef idx="2">
            <a:schemeClr val="dk1"/>
          </a:lnRef>
          <a:fillRef idx="1">
            <a:schemeClr val="lt1"/>
          </a:fillRef>
          <a:effectRef idx="0">
            <a:schemeClr val="dk1"/>
          </a:effectRef>
          <a:fontRef idx="minor">
            <a:schemeClr val="dk1"/>
          </a:fontRef>
        </p:style>
        <p:txBody>
          <a:bodyPr wrap="square" lIns="91440" tIns="45720" rIns="91440" bIns="45720" rtlCol="0" anchor="t">
            <a:spAutoFit/>
          </a:bodyPr>
          <a:lstStyle/>
          <a:p>
            <a:pPr algn="ctr"/>
            <a:r>
              <a:rPr lang="en-GB" sz="2400" dirty="0"/>
              <a:t>Higher oil prices</a:t>
            </a:r>
            <a:endParaRPr lang="en-US"/>
          </a:p>
        </p:txBody>
      </p:sp>
      <p:sp>
        <p:nvSpPr>
          <p:cNvPr id="24" name="TextBox 23">
            <a:extLst>
              <a:ext uri="{FF2B5EF4-FFF2-40B4-BE49-F238E27FC236}">
                <a16:creationId xmlns:a16="http://schemas.microsoft.com/office/drawing/2014/main" id="{ABD3149E-4388-594A-8AD4-B966AA107ED3}"/>
              </a:ext>
            </a:extLst>
          </p:cNvPr>
          <p:cNvSpPr txBox="1"/>
          <p:nvPr/>
        </p:nvSpPr>
        <p:spPr>
          <a:xfrm>
            <a:off x="8269859" y="3854848"/>
            <a:ext cx="2133600" cy="1569660"/>
          </a:xfrm>
          <a:prstGeom prst="rect">
            <a:avLst/>
          </a:prstGeom>
        </p:spPr>
        <p:style>
          <a:lnRef idx="2">
            <a:schemeClr val="dk1"/>
          </a:lnRef>
          <a:fillRef idx="1">
            <a:schemeClr val="lt1"/>
          </a:fillRef>
          <a:effectRef idx="0">
            <a:schemeClr val="dk1"/>
          </a:effectRef>
          <a:fontRef idx="minor">
            <a:schemeClr val="dk1"/>
          </a:fontRef>
        </p:style>
        <p:txBody>
          <a:bodyPr wrap="square" lIns="91440" tIns="45720" rIns="91440" bIns="45720" rtlCol="0" anchor="t">
            <a:spAutoFit/>
          </a:bodyPr>
          <a:lstStyle/>
          <a:p>
            <a:pPr algn="ctr"/>
            <a:r>
              <a:rPr lang="en-GB" sz="2400" dirty="0"/>
              <a:t>Increased oil wealth and higher share of oil profits</a:t>
            </a:r>
            <a:endParaRPr lang="en-US"/>
          </a:p>
        </p:txBody>
      </p:sp>
    </p:spTree>
    <p:extLst>
      <p:ext uri="{BB962C8B-B14F-4D97-AF65-F5344CB8AC3E}">
        <p14:creationId xmlns:p14="http://schemas.microsoft.com/office/powerpoint/2010/main" val="4285073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3" grpId="0" animBg="1"/>
      <p:bldP spid="2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31EAB-0248-C24E-B6E2-D261C7FF3C20}"/>
              </a:ext>
            </a:extLst>
          </p:cNvPr>
          <p:cNvSpPr>
            <a:spLocks noGrp="1"/>
          </p:cNvSpPr>
          <p:nvPr>
            <p:ph type="title"/>
          </p:nvPr>
        </p:nvSpPr>
        <p:spPr>
          <a:xfrm>
            <a:off x="838200" y="212725"/>
            <a:ext cx="10515600" cy="1325563"/>
          </a:xfrm>
        </p:spPr>
        <p:txBody>
          <a:bodyPr>
            <a:noAutofit/>
          </a:bodyPr>
          <a:lstStyle/>
          <a:p>
            <a:pPr algn="ctr"/>
            <a:r>
              <a:rPr lang="en-GB" sz="2800" dirty="0">
                <a:latin typeface="Calibri"/>
                <a:ea typeface="Calibri"/>
                <a:cs typeface="Calibri"/>
              </a:rPr>
              <a:t>For the rest of 1973, the Arab oil embargo against the USA and other ‘unfriendly’ countries continued, to maintain pressure on Israel and its allies throughout negotiations.</a:t>
            </a:r>
            <a:endParaRPr lang="en-US"/>
          </a:p>
        </p:txBody>
      </p:sp>
      <p:sp>
        <p:nvSpPr>
          <p:cNvPr id="3" name="Content Placeholder 2">
            <a:extLst>
              <a:ext uri="{FF2B5EF4-FFF2-40B4-BE49-F238E27FC236}">
                <a16:creationId xmlns:a16="http://schemas.microsoft.com/office/drawing/2014/main" id="{F556C9FA-F749-AC47-859D-59554BEFA4F3}"/>
              </a:ext>
            </a:extLst>
          </p:cNvPr>
          <p:cNvSpPr>
            <a:spLocks noGrp="1"/>
          </p:cNvSpPr>
          <p:nvPr>
            <p:ph idx="1"/>
          </p:nvPr>
        </p:nvSpPr>
        <p:spPr>
          <a:xfrm>
            <a:off x="9017000" y="1427787"/>
            <a:ext cx="3175000" cy="4696691"/>
          </a:xfrm>
        </p:spPr>
        <p:txBody>
          <a:bodyPr vert="horz" lIns="91440" tIns="45720" rIns="91440" bIns="45720" rtlCol="0" anchor="t">
            <a:normAutofit/>
          </a:bodyPr>
          <a:lstStyle/>
          <a:p>
            <a:pPr marL="0" indent="0" algn="ctr">
              <a:spcAft>
                <a:spcPts val="1000"/>
              </a:spcAft>
              <a:buNone/>
            </a:pPr>
            <a:r>
              <a:rPr lang="en-GB" dirty="0"/>
              <a:t>This had a serious impact in the USA. Prices for gasoline increased </a:t>
            </a:r>
            <a:r>
              <a:rPr lang="en-GB"/>
              <a:t>significantly.</a:t>
            </a:r>
            <a:endParaRPr lang="en-US">
              <a:ea typeface="Calibri"/>
              <a:cs typeface="Calibri"/>
            </a:endParaRPr>
          </a:p>
          <a:p>
            <a:pPr marL="0" indent="0" algn="ctr">
              <a:buNone/>
            </a:pPr>
            <a:r>
              <a:rPr lang="en-GB" dirty="0"/>
              <a:t>There were shortages and rationing and people queued in their cars for hours to fill up their tanks.</a:t>
            </a:r>
            <a:endParaRPr lang="en-GB" dirty="0">
              <a:ea typeface="Calibri"/>
              <a:cs typeface="Calibri"/>
            </a:endParaRPr>
          </a:p>
        </p:txBody>
      </p:sp>
      <p:pic>
        <p:nvPicPr>
          <p:cNvPr id="4" name="Picture 3">
            <a:extLst>
              <a:ext uri="{FF2B5EF4-FFF2-40B4-BE49-F238E27FC236}">
                <a16:creationId xmlns:a16="http://schemas.microsoft.com/office/drawing/2014/main" id="{0723EF89-2DE7-C741-A186-141E4571DA4A}"/>
              </a:ext>
            </a:extLst>
          </p:cNvPr>
          <p:cNvPicPr>
            <a:picLocks noChangeAspect="1"/>
          </p:cNvPicPr>
          <p:nvPr/>
        </p:nvPicPr>
        <p:blipFill>
          <a:blip r:embed="rId3"/>
          <a:stretch>
            <a:fillRect/>
          </a:stretch>
        </p:blipFill>
        <p:spPr>
          <a:xfrm>
            <a:off x="3175000" y="1435100"/>
            <a:ext cx="5842000" cy="3987800"/>
          </a:xfrm>
          <a:prstGeom prst="rect">
            <a:avLst/>
          </a:prstGeom>
        </p:spPr>
      </p:pic>
      <p:pic>
        <p:nvPicPr>
          <p:cNvPr id="5" name="Picture 4">
            <a:extLst>
              <a:ext uri="{FF2B5EF4-FFF2-40B4-BE49-F238E27FC236}">
                <a16:creationId xmlns:a16="http://schemas.microsoft.com/office/drawing/2014/main" id="{85456B69-E9D7-7945-A315-EC917E3E741F}"/>
              </a:ext>
            </a:extLst>
          </p:cNvPr>
          <p:cNvPicPr>
            <a:picLocks noChangeAspect="1"/>
          </p:cNvPicPr>
          <p:nvPr/>
        </p:nvPicPr>
        <p:blipFill>
          <a:blip r:embed="rId4"/>
          <a:stretch>
            <a:fillRect/>
          </a:stretch>
        </p:blipFill>
        <p:spPr>
          <a:xfrm>
            <a:off x="332627" y="1427787"/>
            <a:ext cx="2649680" cy="3995113"/>
          </a:xfrm>
          <a:prstGeom prst="rect">
            <a:avLst/>
          </a:prstGeom>
        </p:spPr>
      </p:pic>
    </p:spTree>
    <p:extLst>
      <p:ext uri="{BB962C8B-B14F-4D97-AF65-F5344CB8AC3E}">
        <p14:creationId xmlns:p14="http://schemas.microsoft.com/office/powerpoint/2010/main" val="495972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83F9F-081F-5A45-85A8-15484AFFE3D1}"/>
              </a:ext>
            </a:extLst>
          </p:cNvPr>
          <p:cNvSpPr>
            <a:spLocks noGrp="1"/>
          </p:cNvSpPr>
          <p:nvPr>
            <p:ph type="title"/>
          </p:nvPr>
        </p:nvSpPr>
        <p:spPr/>
        <p:txBody>
          <a:bodyPr/>
          <a:lstStyle/>
          <a:p>
            <a:pPr algn="ctr"/>
            <a:r>
              <a:rPr lang="en-GB" b="1" dirty="0">
                <a:latin typeface="Calibri"/>
                <a:ea typeface="Calibri"/>
                <a:cs typeface="Calibri"/>
              </a:rPr>
              <a:t>December 1973: OPEC sets the oil price</a:t>
            </a:r>
            <a:endParaRPr lang="en-US"/>
          </a:p>
        </p:txBody>
      </p:sp>
      <p:sp>
        <p:nvSpPr>
          <p:cNvPr id="3" name="Content Placeholder 2">
            <a:extLst>
              <a:ext uri="{FF2B5EF4-FFF2-40B4-BE49-F238E27FC236}">
                <a16:creationId xmlns:a16="http://schemas.microsoft.com/office/drawing/2014/main" id="{5F4F2782-5DF4-9244-BF52-150ED136F7C8}"/>
              </a:ext>
            </a:extLst>
          </p:cNvPr>
          <p:cNvSpPr>
            <a:spLocks noGrp="1"/>
          </p:cNvSpPr>
          <p:nvPr>
            <p:ph idx="1"/>
          </p:nvPr>
        </p:nvSpPr>
        <p:spPr>
          <a:xfrm>
            <a:off x="228600" y="1825625"/>
            <a:ext cx="7293753" cy="4351338"/>
          </a:xfrm>
        </p:spPr>
        <p:txBody>
          <a:bodyPr vert="horz" lIns="91440" tIns="45720" rIns="91440" bIns="45720" rtlCol="0" anchor="t">
            <a:normAutofit/>
          </a:bodyPr>
          <a:lstStyle/>
          <a:p>
            <a:pPr marL="0" indent="0" algn="ctr">
              <a:spcAft>
                <a:spcPts val="1000"/>
              </a:spcAft>
              <a:buNone/>
            </a:pPr>
            <a:r>
              <a:rPr lang="en-GB" dirty="0"/>
              <a:t>OPEC took advantage of the crisis to take control of setting the oil price. (Previously, the British and American oil companies had controlled the price.) They quadrupled the price of oil. </a:t>
            </a:r>
            <a:endParaRPr lang="en-US" dirty="0">
              <a:ea typeface="Calibri"/>
              <a:cs typeface="Calibri"/>
            </a:endParaRPr>
          </a:p>
          <a:p>
            <a:pPr marL="0" indent="0" algn="ctr">
              <a:buNone/>
            </a:pPr>
            <a:r>
              <a:rPr lang="en-GB" dirty="0"/>
              <a:t>When the United States complained, Shah Reza Pahlavi of Iran said: </a:t>
            </a:r>
            <a:r>
              <a:rPr lang="en-GB"/>
              <a:t>‘They will have to realise that </a:t>
            </a:r>
            <a:r>
              <a:rPr lang="en-GB" dirty="0"/>
              <a:t>the era of their terrific progress and even more terrific income and wealth based on cheap oil is finished… They will have to work harder.’ </a:t>
            </a:r>
            <a:endParaRPr lang="en-GB" dirty="0">
              <a:ea typeface="Calibri"/>
              <a:cs typeface="Calibri"/>
            </a:endParaRPr>
          </a:p>
        </p:txBody>
      </p:sp>
      <p:pic>
        <p:nvPicPr>
          <p:cNvPr id="4" name="Picture 3">
            <a:extLst>
              <a:ext uri="{FF2B5EF4-FFF2-40B4-BE49-F238E27FC236}">
                <a16:creationId xmlns:a16="http://schemas.microsoft.com/office/drawing/2014/main" id="{BE41563E-2C0E-3A43-AA0F-B745ED74E69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03706" y="1463040"/>
            <a:ext cx="3550094" cy="4430684"/>
          </a:xfrm>
          <a:prstGeom prst="rect">
            <a:avLst/>
          </a:prstGeom>
        </p:spPr>
      </p:pic>
    </p:spTree>
    <p:extLst>
      <p:ext uri="{BB962C8B-B14F-4D97-AF65-F5344CB8AC3E}">
        <p14:creationId xmlns:p14="http://schemas.microsoft.com/office/powerpoint/2010/main" val="16127878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FDE80-1EF8-8345-9631-D51E85659F03}"/>
              </a:ext>
            </a:extLst>
          </p:cNvPr>
          <p:cNvSpPr>
            <a:spLocks noGrp="1"/>
          </p:cNvSpPr>
          <p:nvPr>
            <p:ph type="title"/>
          </p:nvPr>
        </p:nvSpPr>
        <p:spPr/>
        <p:txBody>
          <a:bodyPr/>
          <a:lstStyle/>
          <a:p>
            <a:pPr algn="ctr"/>
            <a:r>
              <a:rPr lang="en-GB" b="1" dirty="0">
                <a:latin typeface="Calibri"/>
                <a:ea typeface="Calibri"/>
                <a:cs typeface="Calibri"/>
              </a:rPr>
              <a:t>18 March 1974: the oil embargo ends</a:t>
            </a:r>
            <a:endParaRPr lang="en-US"/>
          </a:p>
        </p:txBody>
      </p:sp>
      <p:sp>
        <p:nvSpPr>
          <p:cNvPr id="3" name="Content Placeholder 2">
            <a:extLst>
              <a:ext uri="{FF2B5EF4-FFF2-40B4-BE49-F238E27FC236}">
                <a16:creationId xmlns:a16="http://schemas.microsoft.com/office/drawing/2014/main" id="{58119584-726B-2A4C-B0AD-D598834AF991}"/>
              </a:ext>
            </a:extLst>
          </p:cNvPr>
          <p:cNvSpPr>
            <a:spLocks noGrp="1"/>
          </p:cNvSpPr>
          <p:nvPr>
            <p:ph idx="1"/>
          </p:nvPr>
        </p:nvSpPr>
        <p:spPr>
          <a:xfrm>
            <a:off x="263770" y="1482436"/>
            <a:ext cx="6372557" cy="4694527"/>
          </a:xfrm>
        </p:spPr>
        <p:txBody>
          <a:bodyPr vert="horz" lIns="91440" tIns="45720" rIns="91440" bIns="45720" rtlCol="0" anchor="t">
            <a:normAutofit fontScale="92500" lnSpcReduction="20000"/>
          </a:bodyPr>
          <a:lstStyle/>
          <a:p>
            <a:pPr marL="0" indent="0" algn="ctr">
              <a:lnSpc>
                <a:spcPct val="120000"/>
              </a:lnSpc>
              <a:buNone/>
            </a:pPr>
            <a:r>
              <a:rPr lang="en-GB" sz="2400" dirty="0"/>
              <a:t>With more countries declaring support for the Arab side in the conflict with Israel, and progress being made in negotiations between Egypt, Syria and Israel (with the participation of the United States), the Arabs ended the oil embargo. It had lasted for five months. </a:t>
            </a:r>
            <a:endParaRPr lang="en-US" dirty="0"/>
          </a:p>
          <a:p>
            <a:pPr marL="0" indent="0" algn="ctr">
              <a:lnSpc>
                <a:spcPct val="120000"/>
              </a:lnSpc>
              <a:buNone/>
            </a:pPr>
            <a:r>
              <a:rPr lang="en-GB" sz="2400" dirty="0"/>
              <a:t>Although the embargo was over, many people at the time believed that it represented a major turning point in economic power in the Middle East and around the world. The oil embargo showed the power of the Middle Eastern nations through their increasing control over their oil resources. The era of foreign colonial dominance over the Middle East seemed to be over.</a:t>
            </a:r>
            <a:endParaRPr lang="en-GB" sz="2400" dirty="0">
              <a:ea typeface="Calibri"/>
              <a:cs typeface="Calibri"/>
            </a:endParaRPr>
          </a:p>
        </p:txBody>
      </p:sp>
      <p:pic>
        <p:nvPicPr>
          <p:cNvPr id="4" name="Picture 3">
            <a:extLst>
              <a:ext uri="{FF2B5EF4-FFF2-40B4-BE49-F238E27FC236}">
                <a16:creationId xmlns:a16="http://schemas.microsoft.com/office/drawing/2014/main" id="{685ADA09-D88D-EE4D-8D08-0A99D3814A9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058891" y="1482436"/>
            <a:ext cx="4294909" cy="2802428"/>
          </a:xfrm>
          <a:prstGeom prst="rect">
            <a:avLst/>
          </a:prstGeom>
        </p:spPr>
      </p:pic>
    </p:spTree>
    <p:extLst>
      <p:ext uri="{BB962C8B-B14F-4D97-AF65-F5344CB8AC3E}">
        <p14:creationId xmlns:p14="http://schemas.microsoft.com/office/powerpoint/2010/main" val="12813309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F918E-463A-A549-8260-1A49BF99F760}"/>
              </a:ext>
            </a:extLst>
          </p:cNvPr>
          <p:cNvSpPr>
            <a:spLocks noGrp="1"/>
          </p:cNvSpPr>
          <p:nvPr>
            <p:ph type="title"/>
          </p:nvPr>
        </p:nvSpPr>
        <p:spPr/>
        <p:txBody>
          <a:bodyPr/>
          <a:lstStyle/>
          <a:p>
            <a:pPr algn="ctr"/>
            <a:r>
              <a:rPr lang="en-GB" b="1" dirty="0">
                <a:latin typeface="Calibri"/>
                <a:ea typeface="Calibri"/>
                <a:cs typeface="Calibri"/>
              </a:rPr>
              <a:t>Activity 3: The 1973–74 oil embargo</a:t>
            </a:r>
            <a:endParaRPr lang="en-US"/>
          </a:p>
        </p:txBody>
      </p:sp>
      <p:sp>
        <p:nvSpPr>
          <p:cNvPr id="3" name="Content Placeholder 2">
            <a:extLst>
              <a:ext uri="{FF2B5EF4-FFF2-40B4-BE49-F238E27FC236}">
                <a16:creationId xmlns:a16="http://schemas.microsoft.com/office/drawing/2014/main" id="{FEC7FD8C-17B8-9248-A675-96F224D31B3C}"/>
              </a:ext>
            </a:extLst>
          </p:cNvPr>
          <p:cNvSpPr>
            <a:spLocks noGrp="1"/>
          </p:cNvSpPr>
          <p:nvPr>
            <p:ph idx="1"/>
          </p:nvPr>
        </p:nvSpPr>
        <p:spPr/>
        <p:txBody>
          <a:bodyPr vert="horz" lIns="91440" tIns="45720" rIns="91440" bIns="45720" rtlCol="0" anchor="t">
            <a:normAutofit/>
          </a:bodyPr>
          <a:lstStyle/>
          <a:p>
            <a:pPr marL="0" indent="0" algn="ctr">
              <a:buNone/>
            </a:pPr>
            <a:r>
              <a:rPr lang="en-GB" dirty="0"/>
              <a:t>Read </a:t>
            </a:r>
            <a:r>
              <a:rPr lang="en-GB"/>
              <a:t>the timeline of events in 1973–74. Create a six-stage storyboard </a:t>
            </a:r>
            <a:r>
              <a:rPr lang="en-GB" dirty="0"/>
              <a:t>to tell the story of the key events of the crisis. </a:t>
            </a:r>
            <a:endParaRPr lang="en-US"/>
          </a:p>
          <a:p>
            <a:pPr marL="0" indent="0">
              <a:buNone/>
            </a:pPr>
            <a:endParaRPr lang="en-GB" dirty="0"/>
          </a:p>
        </p:txBody>
      </p:sp>
    </p:spTree>
    <p:extLst>
      <p:ext uri="{BB962C8B-B14F-4D97-AF65-F5344CB8AC3E}">
        <p14:creationId xmlns:p14="http://schemas.microsoft.com/office/powerpoint/2010/main" val="5882364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17739B76-36FE-0D47-B5AE-F458A47275ED}"/>
              </a:ext>
            </a:extLst>
          </p:cNvPr>
          <p:cNvGraphicFramePr>
            <a:graphicFrameLocks noGrp="1"/>
          </p:cNvGraphicFramePr>
          <p:nvPr>
            <p:extLst>
              <p:ext uri="{D42A27DB-BD31-4B8C-83A1-F6EECF244321}">
                <p14:modId xmlns:p14="http://schemas.microsoft.com/office/powerpoint/2010/main" val="2319719463"/>
              </p:ext>
            </p:extLst>
          </p:nvPr>
        </p:nvGraphicFramePr>
        <p:xfrm>
          <a:off x="0" y="-1"/>
          <a:ext cx="12192000" cy="6068292"/>
        </p:xfrm>
        <a:graphic>
          <a:graphicData uri="http://schemas.openxmlformats.org/drawingml/2006/table">
            <a:tbl>
              <a:tblPr firstRow="1" bandRow="1">
                <a:tableStyleId>{5940675A-B579-460E-94D1-54222C63F5DA}</a:tableStyleId>
              </a:tblPr>
              <a:tblGrid>
                <a:gridCol w="4064000">
                  <a:extLst>
                    <a:ext uri="{9D8B030D-6E8A-4147-A177-3AD203B41FA5}">
                      <a16:colId xmlns:a16="http://schemas.microsoft.com/office/drawing/2014/main" val="3702070623"/>
                    </a:ext>
                  </a:extLst>
                </a:gridCol>
                <a:gridCol w="4064000">
                  <a:extLst>
                    <a:ext uri="{9D8B030D-6E8A-4147-A177-3AD203B41FA5}">
                      <a16:colId xmlns:a16="http://schemas.microsoft.com/office/drawing/2014/main" val="3610632324"/>
                    </a:ext>
                  </a:extLst>
                </a:gridCol>
                <a:gridCol w="4064000">
                  <a:extLst>
                    <a:ext uri="{9D8B030D-6E8A-4147-A177-3AD203B41FA5}">
                      <a16:colId xmlns:a16="http://schemas.microsoft.com/office/drawing/2014/main" val="3063881221"/>
                    </a:ext>
                  </a:extLst>
                </a:gridCol>
              </a:tblGrid>
              <a:tr h="3034146">
                <a:tc>
                  <a:txBody>
                    <a:bodyPr/>
                    <a:lstStyle/>
                    <a:p>
                      <a:endParaRPr lang="en-GB" dirty="0"/>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3670235247"/>
                  </a:ext>
                </a:extLst>
              </a:tr>
              <a:tr h="3034146">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792083100"/>
                  </a:ext>
                </a:extLst>
              </a:tr>
            </a:tbl>
          </a:graphicData>
        </a:graphic>
      </p:graphicFrame>
    </p:spTree>
    <p:extLst>
      <p:ext uri="{BB962C8B-B14F-4D97-AF65-F5344CB8AC3E}">
        <p14:creationId xmlns:p14="http://schemas.microsoft.com/office/powerpoint/2010/main" val="3614995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17739B76-36FE-0D47-B5AE-F458A47275ED}"/>
              </a:ext>
            </a:extLst>
          </p:cNvPr>
          <p:cNvGraphicFramePr>
            <a:graphicFrameLocks noGrp="1"/>
          </p:cNvGraphicFramePr>
          <p:nvPr>
            <p:extLst>
              <p:ext uri="{D42A27DB-BD31-4B8C-83A1-F6EECF244321}">
                <p14:modId xmlns:p14="http://schemas.microsoft.com/office/powerpoint/2010/main" val="1420416004"/>
              </p:ext>
            </p:extLst>
          </p:nvPr>
        </p:nvGraphicFramePr>
        <p:xfrm>
          <a:off x="0" y="-1"/>
          <a:ext cx="12192000" cy="6068292"/>
        </p:xfrm>
        <a:graphic>
          <a:graphicData uri="http://schemas.openxmlformats.org/drawingml/2006/table">
            <a:tbl>
              <a:tblPr firstRow="1" bandRow="1">
                <a:tableStyleId>{5940675A-B579-460E-94D1-54222C63F5DA}</a:tableStyleId>
              </a:tblPr>
              <a:tblGrid>
                <a:gridCol w="4064000">
                  <a:extLst>
                    <a:ext uri="{9D8B030D-6E8A-4147-A177-3AD203B41FA5}">
                      <a16:colId xmlns:a16="http://schemas.microsoft.com/office/drawing/2014/main" val="3702070623"/>
                    </a:ext>
                  </a:extLst>
                </a:gridCol>
                <a:gridCol w="4064000">
                  <a:extLst>
                    <a:ext uri="{9D8B030D-6E8A-4147-A177-3AD203B41FA5}">
                      <a16:colId xmlns:a16="http://schemas.microsoft.com/office/drawing/2014/main" val="3610632324"/>
                    </a:ext>
                  </a:extLst>
                </a:gridCol>
                <a:gridCol w="4064000">
                  <a:extLst>
                    <a:ext uri="{9D8B030D-6E8A-4147-A177-3AD203B41FA5}">
                      <a16:colId xmlns:a16="http://schemas.microsoft.com/office/drawing/2014/main" val="3063881221"/>
                    </a:ext>
                  </a:extLst>
                </a:gridCol>
              </a:tblGrid>
              <a:tr h="3034146">
                <a:tc>
                  <a:txBody>
                    <a:bodyPr/>
                    <a:lstStyle/>
                    <a:p>
                      <a:pPr algn="ctr"/>
                      <a:r>
                        <a:rPr lang="en-GB" dirty="0"/>
                        <a:t>October 1973: Egypt and Syria launched an attack to retake land lost to Israel in 1967.</a:t>
                      </a:r>
                    </a:p>
                  </a:txBody>
                  <a:tcPr/>
                </a:tc>
                <a:tc>
                  <a:txBody>
                    <a:bodyPr/>
                    <a:lstStyle/>
                    <a:p>
                      <a:pPr algn="ctr"/>
                      <a:r>
                        <a:rPr lang="en-GB"/>
                        <a:t>October 1973: The USA provided support to </a:t>
                      </a:r>
                      <a:r>
                        <a:rPr lang="en-GB" dirty="0"/>
                        <a:t>the Israeli counter-offensive.</a:t>
                      </a:r>
                    </a:p>
                  </a:txBody>
                  <a:tcPr/>
                </a:tc>
                <a:tc>
                  <a:txBody>
                    <a:bodyPr/>
                    <a:lstStyle/>
                    <a:p>
                      <a:pPr algn="ctr"/>
                      <a:r>
                        <a:rPr lang="en-GB" dirty="0"/>
                        <a:t>October 1973: Arab nations aided Egypt and Syria with an oil embargo on countries that supported Israel.</a:t>
                      </a:r>
                    </a:p>
                  </a:txBody>
                  <a:tcPr/>
                </a:tc>
                <a:extLst>
                  <a:ext uri="{0D108BD9-81ED-4DB2-BD59-A6C34878D82A}">
                    <a16:rowId xmlns:a16="http://schemas.microsoft.com/office/drawing/2014/main" val="3670235247"/>
                  </a:ext>
                </a:extLst>
              </a:tr>
              <a:tr h="3034146">
                <a:tc>
                  <a:txBody>
                    <a:bodyPr/>
                    <a:lstStyle/>
                    <a:p>
                      <a:pPr algn="ctr"/>
                      <a:r>
                        <a:rPr lang="en-GB" dirty="0"/>
                        <a:t>October 1973: A ceasefire between Israel and Egypt was declared and negotiations began.</a:t>
                      </a:r>
                    </a:p>
                  </a:txBody>
                  <a:tcPr/>
                </a:tc>
                <a:tc>
                  <a:txBody>
                    <a:bodyPr/>
                    <a:lstStyle/>
                    <a:p>
                      <a:pPr algn="ctr"/>
                      <a:r>
                        <a:rPr lang="en-GB" dirty="0"/>
                        <a:t>October 1973–March 1974: The Arab oil embargo continued and the effects of the oil shortage were felt in the USA and elsewhere.</a:t>
                      </a:r>
                    </a:p>
                  </a:txBody>
                  <a:tcPr/>
                </a:tc>
                <a:tc>
                  <a:txBody>
                    <a:bodyPr/>
                    <a:lstStyle/>
                    <a:p>
                      <a:pPr algn="ctr"/>
                      <a:r>
                        <a:rPr lang="en-GB" dirty="0"/>
                        <a:t>March 1974: The oil embargo ended, after progress in peace talks and increased global support for the Arab cause.</a:t>
                      </a:r>
                    </a:p>
                  </a:txBody>
                  <a:tcPr/>
                </a:tc>
                <a:extLst>
                  <a:ext uri="{0D108BD9-81ED-4DB2-BD59-A6C34878D82A}">
                    <a16:rowId xmlns:a16="http://schemas.microsoft.com/office/drawing/2014/main" val="792083100"/>
                  </a:ext>
                </a:extLst>
              </a:tr>
            </a:tbl>
          </a:graphicData>
        </a:graphic>
      </p:graphicFrame>
    </p:spTree>
    <p:extLst>
      <p:ext uri="{BB962C8B-B14F-4D97-AF65-F5344CB8AC3E}">
        <p14:creationId xmlns:p14="http://schemas.microsoft.com/office/powerpoint/2010/main" val="11583600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2BB8E-67E1-360E-0CA9-95C09AB483AB}"/>
              </a:ext>
            </a:extLst>
          </p:cNvPr>
          <p:cNvSpPr>
            <a:spLocks noGrp="1"/>
          </p:cNvSpPr>
          <p:nvPr>
            <p:ph type="ctrTitle"/>
          </p:nvPr>
        </p:nvSpPr>
        <p:spPr>
          <a:xfrm>
            <a:off x="1537855" y="2258436"/>
            <a:ext cx="9144000" cy="2387600"/>
          </a:xfrm>
        </p:spPr>
        <p:txBody>
          <a:bodyPr>
            <a:normAutofit fontScale="90000"/>
          </a:bodyPr>
          <a:lstStyle/>
          <a:p>
            <a:r>
              <a:rPr lang="en-GB" dirty="0">
                <a:latin typeface="Calibri"/>
                <a:ea typeface="Calibri"/>
                <a:cs typeface="Calibri"/>
              </a:rPr>
              <a:t>Our </a:t>
            </a:r>
            <a:r>
              <a:rPr lang="en-GB">
                <a:latin typeface="Calibri"/>
                <a:ea typeface="Calibri"/>
                <a:cs typeface="Calibri"/>
              </a:rPr>
              <a:t>big question:</a:t>
            </a:r>
            <a:br>
              <a:rPr lang="en-GB" dirty="0">
                <a:latin typeface="Calibri"/>
              </a:rPr>
            </a:br>
            <a:r>
              <a:rPr lang="en-GB" b="1">
                <a:latin typeface="Calibri"/>
                <a:ea typeface="Calibri"/>
                <a:cs typeface="Calibri"/>
              </a:rPr>
              <a:t>Was </a:t>
            </a:r>
            <a:r>
              <a:rPr lang="en-GB" b="1" dirty="0">
                <a:latin typeface="Calibri"/>
                <a:ea typeface="Calibri"/>
                <a:cs typeface="Calibri"/>
              </a:rPr>
              <a:t>1973 a turning point for economic power in the Middle East?</a:t>
            </a:r>
            <a:r>
              <a:rPr lang="en-GB" dirty="0"/>
              <a:t> </a:t>
            </a:r>
          </a:p>
        </p:txBody>
      </p:sp>
    </p:spTree>
    <p:extLst>
      <p:ext uri="{BB962C8B-B14F-4D97-AF65-F5344CB8AC3E}">
        <p14:creationId xmlns:p14="http://schemas.microsoft.com/office/powerpoint/2010/main" val="13785407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02274-9C2B-3446-BC3B-BF3730015BDD}"/>
              </a:ext>
            </a:extLst>
          </p:cNvPr>
          <p:cNvSpPr>
            <a:spLocks noGrp="1"/>
          </p:cNvSpPr>
          <p:nvPr>
            <p:ph type="title"/>
          </p:nvPr>
        </p:nvSpPr>
        <p:spPr>
          <a:xfrm>
            <a:off x="838200" y="365124"/>
            <a:ext cx="10515600" cy="2114839"/>
          </a:xfrm>
        </p:spPr>
        <p:txBody>
          <a:bodyPr>
            <a:noAutofit/>
          </a:bodyPr>
          <a:lstStyle/>
          <a:p>
            <a:pPr algn="ctr"/>
            <a:r>
              <a:rPr lang="en-GB" sz="3200" dirty="0">
                <a:latin typeface="Calibri"/>
                <a:ea typeface="Calibri"/>
                <a:cs typeface="Calibri"/>
              </a:rPr>
              <a:t>Was 1973 a turning point for economic power in the Middle East?</a:t>
            </a:r>
            <a:r>
              <a:rPr lang="en-GB" sz="3200" dirty="0"/>
              <a:t> </a:t>
            </a:r>
            <a:br>
              <a:rPr lang="en-GB" sz="3200" b="1" dirty="0"/>
            </a:br>
            <a:br>
              <a:rPr lang="en-GB" sz="3200" b="1" dirty="0"/>
            </a:br>
            <a:endParaRPr lang="en-GB" sz="3200" dirty="0">
              <a:ea typeface="Calibri Light"/>
              <a:cs typeface="Calibri Light"/>
            </a:endParaRPr>
          </a:p>
        </p:txBody>
      </p:sp>
      <p:cxnSp>
        <p:nvCxnSpPr>
          <p:cNvPr id="5" name="Straight Connector 4">
            <a:extLst>
              <a:ext uri="{FF2B5EF4-FFF2-40B4-BE49-F238E27FC236}">
                <a16:creationId xmlns:a16="http://schemas.microsoft.com/office/drawing/2014/main" id="{A4481E91-1492-6147-8013-D42EA1476615}"/>
              </a:ext>
            </a:extLst>
          </p:cNvPr>
          <p:cNvCxnSpPr/>
          <p:nvPr/>
        </p:nvCxnSpPr>
        <p:spPr>
          <a:xfrm>
            <a:off x="1253835" y="4142508"/>
            <a:ext cx="9490363" cy="0"/>
          </a:xfrm>
          <a:prstGeom prst="line">
            <a:avLst/>
          </a:prstGeom>
          <a:ln w="76200"/>
          <a:scene3d>
            <a:camera prst="orthographicFront">
              <a:rot lat="0" lon="0" rev="20699999"/>
            </a:camera>
            <a:lightRig rig="threePt" dir="t"/>
          </a:scene3d>
        </p:spPr>
        <p:style>
          <a:lnRef idx="1">
            <a:schemeClr val="dk1"/>
          </a:lnRef>
          <a:fillRef idx="0">
            <a:schemeClr val="dk1"/>
          </a:fillRef>
          <a:effectRef idx="0">
            <a:schemeClr val="dk1"/>
          </a:effectRef>
          <a:fontRef idx="minor">
            <a:schemeClr val="tx1"/>
          </a:fontRef>
        </p:style>
      </p:cxnSp>
      <p:sp>
        <p:nvSpPr>
          <p:cNvPr id="6" name="Triangle 5">
            <a:extLst>
              <a:ext uri="{FF2B5EF4-FFF2-40B4-BE49-F238E27FC236}">
                <a16:creationId xmlns:a16="http://schemas.microsoft.com/office/drawing/2014/main" id="{B9F49F43-6686-FE41-A0B7-908A33C2D73E}"/>
              </a:ext>
            </a:extLst>
          </p:cNvPr>
          <p:cNvSpPr/>
          <p:nvPr/>
        </p:nvSpPr>
        <p:spPr>
          <a:xfrm>
            <a:off x="4613563" y="4142508"/>
            <a:ext cx="2576945" cy="1884219"/>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745D3C24-9DA0-B04B-A306-15DF2E741935}"/>
              </a:ext>
            </a:extLst>
          </p:cNvPr>
          <p:cNvSpPr txBox="1"/>
          <p:nvPr/>
        </p:nvSpPr>
        <p:spPr>
          <a:xfrm>
            <a:off x="1619595" y="1495354"/>
            <a:ext cx="3179620" cy="1815882"/>
          </a:xfrm>
          <a:prstGeom prst="rect">
            <a:avLst/>
          </a:prstGeom>
          <a:scene3d>
            <a:camera prst="orthographicFront">
              <a:rot lat="0" lon="0" rev="20699999"/>
            </a:camera>
            <a:lightRig rig="threePt" dir="t"/>
          </a:scene3d>
        </p:spPr>
        <p:style>
          <a:lnRef idx="2">
            <a:schemeClr val="dk1"/>
          </a:lnRef>
          <a:fillRef idx="1">
            <a:schemeClr val="lt1"/>
          </a:fillRef>
          <a:effectRef idx="0">
            <a:schemeClr val="dk1"/>
          </a:effectRef>
          <a:fontRef idx="minor">
            <a:schemeClr val="dk1"/>
          </a:fontRef>
        </p:style>
        <p:txBody>
          <a:bodyPr wrap="square" lIns="91440" tIns="45720" rIns="91440" bIns="45720" rtlCol="0" anchor="t">
            <a:spAutoFit/>
          </a:bodyPr>
          <a:lstStyle/>
          <a:p>
            <a:pPr algn="ctr"/>
            <a:r>
              <a:rPr lang="en-GB" sz="2800" b="1" dirty="0"/>
              <a:t>Foreign economic power</a:t>
            </a:r>
            <a:endParaRPr lang="en-US"/>
          </a:p>
          <a:p>
            <a:endParaRPr lang="en-GB" sz="2800" dirty="0"/>
          </a:p>
          <a:p>
            <a:endParaRPr lang="en-GB" sz="2800" dirty="0"/>
          </a:p>
        </p:txBody>
      </p:sp>
      <p:sp>
        <p:nvSpPr>
          <p:cNvPr id="8" name="TextBox 7">
            <a:extLst>
              <a:ext uri="{FF2B5EF4-FFF2-40B4-BE49-F238E27FC236}">
                <a16:creationId xmlns:a16="http://schemas.microsoft.com/office/drawing/2014/main" id="{0FA6C7CF-0BBB-E64A-9663-FA829DEBF294}"/>
              </a:ext>
            </a:extLst>
          </p:cNvPr>
          <p:cNvSpPr txBox="1"/>
          <p:nvPr/>
        </p:nvSpPr>
        <p:spPr>
          <a:xfrm>
            <a:off x="8049053" y="3234567"/>
            <a:ext cx="3179620" cy="1815882"/>
          </a:xfrm>
          <a:prstGeom prst="rect">
            <a:avLst/>
          </a:prstGeom>
          <a:scene3d>
            <a:camera prst="orthographicFront">
              <a:rot lat="0" lon="0" rev="20699999"/>
            </a:camera>
            <a:lightRig rig="threePt" dir="t"/>
          </a:scene3d>
        </p:spPr>
        <p:style>
          <a:lnRef idx="2">
            <a:schemeClr val="dk1"/>
          </a:lnRef>
          <a:fillRef idx="1">
            <a:schemeClr val="lt1"/>
          </a:fillRef>
          <a:effectRef idx="0">
            <a:schemeClr val="dk1"/>
          </a:effectRef>
          <a:fontRef idx="minor">
            <a:schemeClr val="dk1"/>
          </a:fontRef>
        </p:style>
        <p:txBody>
          <a:bodyPr wrap="square" lIns="91440" tIns="45720" rIns="91440" bIns="45720" rtlCol="0" anchor="t">
            <a:spAutoFit/>
          </a:bodyPr>
          <a:lstStyle/>
          <a:p>
            <a:pPr algn="ctr"/>
            <a:r>
              <a:rPr lang="en-GB" sz="2800" b="1" dirty="0"/>
              <a:t>Middle East economic power</a:t>
            </a:r>
            <a:endParaRPr lang="en-US"/>
          </a:p>
          <a:p>
            <a:endParaRPr lang="en-GB" sz="2800" dirty="0"/>
          </a:p>
          <a:p>
            <a:endParaRPr lang="en-GB" sz="2800" dirty="0"/>
          </a:p>
        </p:txBody>
      </p:sp>
      <p:sp>
        <p:nvSpPr>
          <p:cNvPr id="10" name="TextBox 9">
            <a:extLst>
              <a:ext uri="{FF2B5EF4-FFF2-40B4-BE49-F238E27FC236}">
                <a16:creationId xmlns:a16="http://schemas.microsoft.com/office/drawing/2014/main" id="{A2A11536-DCCA-B642-AB5C-47B861B7C7C1}"/>
              </a:ext>
            </a:extLst>
          </p:cNvPr>
          <p:cNvSpPr txBox="1"/>
          <p:nvPr/>
        </p:nvSpPr>
        <p:spPr>
          <a:xfrm>
            <a:off x="88290" y="5460423"/>
            <a:ext cx="3407752" cy="523220"/>
          </a:xfrm>
          <a:prstGeom prst="rect">
            <a:avLst/>
          </a:prstGeom>
          <a:noFill/>
        </p:spPr>
        <p:txBody>
          <a:bodyPr wrap="square" lIns="91440" tIns="45720" rIns="91440" bIns="45720" rtlCol="0" anchor="t">
            <a:spAutoFit/>
          </a:bodyPr>
          <a:lstStyle/>
          <a:p>
            <a:pPr algn="ctr"/>
            <a:r>
              <a:rPr lang="en-GB" sz="2800" b="1" dirty="0"/>
              <a:t>Colonial domination?</a:t>
            </a:r>
            <a:endParaRPr lang="en-US"/>
          </a:p>
        </p:txBody>
      </p:sp>
      <p:sp>
        <p:nvSpPr>
          <p:cNvPr id="11" name="TextBox 10">
            <a:extLst>
              <a:ext uri="{FF2B5EF4-FFF2-40B4-BE49-F238E27FC236}">
                <a16:creationId xmlns:a16="http://schemas.microsoft.com/office/drawing/2014/main" id="{678495FB-6E06-1342-98BB-FDB687EE6923}"/>
              </a:ext>
            </a:extLst>
          </p:cNvPr>
          <p:cNvSpPr txBox="1"/>
          <p:nvPr/>
        </p:nvSpPr>
        <p:spPr>
          <a:xfrm>
            <a:off x="9434512" y="5460423"/>
            <a:ext cx="2762982" cy="523220"/>
          </a:xfrm>
          <a:prstGeom prst="rect">
            <a:avLst/>
          </a:prstGeom>
          <a:noFill/>
        </p:spPr>
        <p:txBody>
          <a:bodyPr wrap="square" lIns="91440" tIns="45720" rIns="91440" bIns="45720" rtlCol="0" anchor="t">
            <a:spAutoFit/>
          </a:bodyPr>
          <a:lstStyle/>
          <a:p>
            <a:pPr algn="ctr"/>
            <a:r>
              <a:rPr lang="en-GB" sz="2800" b="1" dirty="0"/>
              <a:t>National power?</a:t>
            </a:r>
            <a:endParaRPr lang="en-US"/>
          </a:p>
        </p:txBody>
      </p:sp>
      <p:sp>
        <p:nvSpPr>
          <p:cNvPr id="3" name="TextBox 2">
            <a:extLst>
              <a:ext uri="{FF2B5EF4-FFF2-40B4-BE49-F238E27FC236}">
                <a16:creationId xmlns:a16="http://schemas.microsoft.com/office/drawing/2014/main" id="{91A809E7-2A4C-0940-86FA-7ACE5298193B}"/>
              </a:ext>
            </a:extLst>
          </p:cNvPr>
          <p:cNvSpPr txBox="1"/>
          <p:nvPr/>
        </p:nvSpPr>
        <p:spPr>
          <a:xfrm>
            <a:off x="4793032" y="2926515"/>
            <a:ext cx="2221630" cy="769441"/>
          </a:xfrm>
          <a:prstGeom prst="rect">
            <a:avLst/>
          </a:prstGeom>
          <a:noFill/>
        </p:spPr>
        <p:txBody>
          <a:bodyPr wrap="square" lIns="91440" tIns="45720" rIns="91440" bIns="45720" rtlCol="0" anchor="t">
            <a:spAutoFit/>
          </a:bodyPr>
          <a:lstStyle/>
          <a:p>
            <a:pPr algn="ctr"/>
            <a:r>
              <a:rPr lang="en-GB" sz="4400" b="1" dirty="0">
                <a:solidFill>
                  <a:srgbClr val="FF0000"/>
                </a:solidFill>
              </a:rPr>
              <a:t>1973?</a:t>
            </a:r>
            <a:endParaRPr lang="en-US"/>
          </a:p>
        </p:txBody>
      </p:sp>
    </p:spTree>
    <p:extLst>
      <p:ext uri="{BB962C8B-B14F-4D97-AF65-F5344CB8AC3E}">
        <p14:creationId xmlns:p14="http://schemas.microsoft.com/office/powerpoint/2010/main" val="17625403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D9C1C-051A-2D4A-8329-CB8183699C88}"/>
              </a:ext>
            </a:extLst>
          </p:cNvPr>
          <p:cNvSpPr>
            <a:spLocks noGrp="1"/>
          </p:cNvSpPr>
          <p:nvPr>
            <p:ph type="title"/>
          </p:nvPr>
        </p:nvSpPr>
        <p:spPr/>
        <p:txBody>
          <a:bodyPr/>
          <a:lstStyle/>
          <a:p>
            <a:pPr algn="ctr"/>
            <a:r>
              <a:rPr lang="en-GB" b="1" dirty="0">
                <a:latin typeface="Calibri"/>
                <a:ea typeface="Calibri"/>
                <a:cs typeface="Calibri"/>
              </a:rPr>
              <a:t>Activity 4: Was 1973 a turning point for economic power in the Middle East?</a:t>
            </a:r>
            <a:r>
              <a:rPr lang="en-GB" dirty="0"/>
              <a:t> </a:t>
            </a:r>
            <a:endParaRPr lang="en-US"/>
          </a:p>
        </p:txBody>
      </p:sp>
      <p:sp>
        <p:nvSpPr>
          <p:cNvPr id="3" name="Content Placeholder 2">
            <a:extLst>
              <a:ext uri="{FF2B5EF4-FFF2-40B4-BE49-F238E27FC236}">
                <a16:creationId xmlns:a16="http://schemas.microsoft.com/office/drawing/2014/main" id="{3912ED64-432F-4A49-A3B1-AA8363B94F52}"/>
              </a:ext>
            </a:extLst>
          </p:cNvPr>
          <p:cNvSpPr>
            <a:spLocks noGrp="1"/>
          </p:cNvSpPr>
          <p:nvPr>
            <p:ph idx="1"/>
          </p:nvPr>
        </p:nvSpPr>
        <p:spPr/>
        <p:txBody>
          <a:bodyPr vert="horz" lIns="91440" tIns="45720" rIns="91440" bIns="45720" rtlCol="0" anchor="t">
            <a:normAutofit/>
          </a:bodyPr>
          <a:lstStyle/>
          <a:p>
            <a:pPr marL="0" indent="0" algn="ctr">
              <a:buNone/>
            </a:pPr>
            <a:r>
              <a:rPr lang="en-GB" dirty="0"/>
              <a:t>Review the timeline again. Highlight any events that suggest an increase in the Middle East’s economic power during the crisis.</a:t>
            </a:r>
            <a:endParaRPr lang="en-US"/>
          </a:p>
          <a:p>
            <a:endParaRPr lang="en-GB" dirty="0"/>
          </a:p>
        </p:txBody>
      </p:sp>
    </p:spTree>
    <p:extLst>
      <p:ext uri="{BB962C8B-B14F-4D97-AF65-F5344CB8AC3E}">
        <p14:creationId xmlns:p14="http://schemas.microsoft.com/office/powerpoint/2010/main" val="18370242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02274-9C2B-3446-BC3B-BF3730015BDD}"/>
              </a:ext>
            </a:extLst>
          </p:cNvPr>
          <p:cNvSpPr>
            <a:spLocks noGrp="1"/>
          </p:cNvSpPr>
          <p:nvPr>
            <p:ph type="title"/>
          </p:nvPr>
        </p:nvSpPr>
        <p:spPr>
          <a:xfrm>
            <a:off x="838200" y="365124"/>
            <a:ext cx="10515600" cy="2114839"/>
          </a:xfrm>
        </p:spPr>
        <p:txBody>
          <a:bodyPr>
            <a:noAutofit/>
          </a:bodyPr>
          <a:lstStyle/>
          <a:p>
            <a:pPr algn="ctr"/>
            <a:r>
              <a:rPr lang="en-GB" sz="2800" b="1" dirty="0">
                <a:latin typeface="+mn-lt"/>
              </a:rPr>
              <a:t>Judgement: Based on what we know so far, does 1973 seem like a turning point for economic power in the Middle East? </a:t>
            </a:r>
            <a:br>
              <a:rPr lang="en-GB" sz="2800" b="1" dirty="0">
                <a:latin typeface="+mn-lt"/>
              </a:rPr>
            </a:br>
            <a:br>
              <a:rPr lang="en-GB" sz="2800" b="1" dirty="0">
                <a:latin typeface="+mn-lt"/>
              </a:rPr>
            </a:br>
            <a:r>
              <a:rPr lang="en-GB" sz="2800" dirty="0">
                <a:latin typeface="+mn-lt"/>
              </a:rPr>
              <a:t>Log the key evidence and your judgement in the Lesson 3 row of your overview table.</a:t>
            </a:r>
            <a:br>
              <a:rPr lang="en-GB" sz="2800" b="1" dirty="0">
                <a:latin typeface="+mn-lt"/>
              </a:rPr>
            </a:br>
            <a:br>
              <a:rPr lang="en-GB" sz="2800" b="1" dirty="0"/>
            </a:br>
            <a:endParaRPr lang="en-GB" sz="2800" b="1" dirty="0">
              <a:ea typeface="Calibri Light"/>
              <a:cs typeface="Calibri Light"/>
            </a:endParaRPr>
          </a:p>
        </p:txBody>
      </p:sp>
      <p:cxnSp>
        <p:nvCxnSpPr>
          <p:cNvPr id="5" name="Straight Connector 4">
            <a:extLst>
              <a:ext uri="{FF2B5EF4-FFF2-40B4-BE49-F238E27FC236}">
                <a16:creationId xmlns:a16="http://schemas.microsoft.com/office/drawing/2014/main" id="{A4481E91-1492-6147-8013-D42EA1476615}"/>
              </a:ext>
            </a:extLst>
          </p:cNvPr>
          <p:cNvCxnSpPr/>
          <p:nvPr/>
        </p:nvCxnSpPr>
        <p:spPr>
          <a:xfrm>
            <a:off x="1253835" y="4142508"/>
            <a:ext cx="9490363" cy="0"/>
          </a:xfrm>
          <a:prstGeom prst="line">
            <a:avLst/>
          </a:prstGeom>
          <a:ln w="76200"/>
        </p:spPr>
        <p:style>
          <a:lnRef idx="1">
            <a:schemeClr val="dk1"/>
          </a:lnRef>
          <a:fillRef idx="0">
            <a:schemeClr val="dk1"/>
          </a:fillRef>
          <a:effectRef idx="0">
            <a:schemeClr val="dk1"/>
          </a:effectRef>
          <a:fontRef idx="minor">
            <a:schemeClr val="tx1"/>
          </a:fontRef>
        </p:style>
      </p:cxnSp>
      <p:sp>
        <p:nvSpPr>
          <p:cNvPr id="6" name="Triangle 5">
            <a:extLst>
              <a:ext uri="{FF2B5EF4-FFF2-40B4-BE49-F238E27FC236}">
                <a16:creationId xmlns:a16="http://schemas.microsoft.com/office/drawing/2014/main" id="{B9F49F43-6686-FE41-A0B7-908A33C2D73E}"/>
              </a:ext>
            </a:extLst>
          </p:cNvPr>
          <p:cNvSpPr/>
          <p:nvPr/>
        </p:nvSpPr>
        <p:spPr>
          <a:xfrm>
            <a:off x="4613563" y="4142508"/>
            <a:ext cx="2576945" cy="1884219"/>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745D3C24-9DA0-B04B-A306-15DF2E741935}"/>
              </a:ext>
            </a:extLst>
          </p:cNvPr>
          <p:cNvSpPr txBox="1"/>
          <p:nvPr/>
        </p:nvSpPr>
        <p:spPr>
          <a:xfrm>
            <a:off x="1253835" y="2285063"/>
            <a:ext cx="3179620" cy="1815882"/>
          </a:xfrm>
          <a:prstGeom prst="rect">
            <a:avLst/>
          </a:prstGeom>
        </p:spPr>
        <p:style>
          <a:lnRef idx="2">
            <a:schemeClr val="dk1"/>
          </a:lnRef>
          <a:fillRef idx="1">
            <a:schemeClr val="lt1"/>
          </a:fillRef>
          <a:effectRef idx="0">
            <a:schemeClr val="dk1"/>
          </a:effectRef>
          <a:fontRef idx="minor">
            <a:schemeClr val="dk1"/>
          </a:fontRef>
        </p:style>
        <p:txBody>
          <a:bodyPr wrap="square" lIns="91440" tIns="45720" rIns="91440" bIns="45720" rtlCol="0" anchor="t">
            <a:spAutoFit/>
          </a:bodyPr>
          <a:lstStyle/>
          <a:p>
            <a:pPr algn="ctr"/>
            <a:r>
              <a:rPr lang="en-GB" sz="2800" b="1" dirty="0"/>
              <a:t>Foreign economic power</a:t>
            </a:r>
            <a:endParaRPr lang="en-US"/>
          </a:p>
          <a:p>
            <a:pPr algn="ctr"/>
            <a:r>
              <a:rPr lang="en-GB" sz="2800" dirty="0"/>
              <a:t>Evidence:</a:t>
            </a:r>
            <a:endParaRPr lang="en-GB" sz="2800" dirty="0">
              <a:ea typeface="Calibri"/>
              <a:cs typeface="Calibri"/>
            </a:endParaRPr>
          </a:p>
          <a:p>
            <a:endParaRPr lang="en-GB" sz="2800" dirty="0"/>
          </a:p>
        </p:txBody>
      </p:sp>
      <p:sp>
        <p:nvSpPr>
          <p:cNvPr id="8" name="TextBox 7">
            <a:extLst>
              <a:ext uri="{FF2B5EF4-FFF2-40B4-BE49-F238E27FC236}">
                <a16:creationId xmlns:a16="http://schemas.microsoft.com/office/drawing/2014/main" id="{0FA6C7CF-0BBB-E64A-9663-FA829DEBF294}"/>
              </a:ext>
            </a:extLst>
          </p:cNvPr>
          <p:cNvSpPr txBox="1"/>
          <p:nvPr/>
        </p:nvSpPr>
        <p:spPr>
          <a:xfrm>
            <a:off x="7564578" y="2285063"/>
            <a:ext cx="3179620" cy="1815882"/>
          </a:xfrm>
          <a:prstGeom prst="rect">
            <a:avLst/>
          </a:prstGeom>
        </p:spPr>
        <p:style>
          <a:lnRef idx="2">
            <a:schemeClr val="dk1"/>
          </a:lnRef>
          <a:fillRef idx="1">
            <a:schemeClr val="lt1"/>
          </a:fillRef>
          <a:effectRef idx="0">
            <a:schemeClr val="dk1"/>
          </a:effectRef>
          <a:fontRef idx="minor">
            <a:schemeClr val="dk1"/>
          </a:fontRef>
        </p:style>
        <p:txBody>
          <a:bodyPr wrap="square" lIns="91440" tIns="45720" rIns="91440" bIns="45720" rtlCol="0" anchor="t">
            <a:spAutoFit/>
          </a:bodyPr>
          <a:lstStyle/>
          <a:p>
            <a:pPr algn="ctr"/>
            <a:r>
              <a:rPr lang="en-GB" sz="2800" b="1" dirty="0"/>
              <a:t>Middle East economic power</a:t>
            </a:r>
            <a:endParaRPr lang="en-US"/>
          </a:p>
          <a:p>
            <a:pPr algn="ctr"/>
            <a:r>
              <a:rPr lang="en-GB" sz="2800" dirty="0"/>
              <a:t>Evidence: </a:t>
            </a:r>
            <a:endParaRPr lang="en-GB" sz="2800" dirty="0">
              <a:ea typeface="Calibri"/>
              <a:cs typeface="Calibri"/>
            </a:endParaRPr>
          </a:p>
          <a:p>
            <a:endParaRPr lang="en-GB" sz="2800" dirty="0"/>
          </a:p>
        </p:txBody>
      </p:sp>
      <p:cxnSp>
        <p:nvCxnSpPr>
          <p:cNvPr id="9" name="Straight Arrow Connector 8">
            <a:extLst>
              <a:ext uri="{FF2B5EF4-FFF2-40B4-BE49-F238E27FC236}">
                <a16:creationId xmlns:a16="http://schemas.microsoft.com/office/drawing/2014/main" id="{05E40AF8-B0B8-614D-B2A9-A0E5BE0ABA97}"/>
              </a:ext>
            </a:extLst>
          </p:cNvPr>
          <p:cNvCxnSpPr/>
          <p:nvPr/>
        </p:nvCxnSpPr>
        <p:spPr>
          <a:xfrm>
            <a:off x="1253835" y="4245985"/>
            <a:ext cx="0" cy="1214437"/>
          </a:xfrm>
          <a:prstGeom prst="straightConnector1">
            <a:avLst/>
          </a:prstGeom>
          <a:ln w="57150">
            <a:tailEnd type="triangle"/>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A2A11536-DCCA-B642-AB5C-47B861B7C7C1}"/>
              </a:ext>
            </a:extLst>
          </p:cNvPr>
          <p:cNvSpPr txBox="1"/>
          <p:nvPr/>
        </p:nvSpPr>
        <p:spPr>
          <a:xfrm>
            <a:off x="-5494" y="5460423"/>
            <a:ext cx="3595321" cy="523220"/>
          </a:xfrm>
          <a:prstGeom prst="rect">
            <a:avLst/>
          </a:prstGeom>
          <a:noFill/>
        </p:spPr>
        <p:txBody>
          <a:bodyPr wrap="square" lIns="91440" tIns="45720" rIns="91440" bIns="45720" rtlCol="0" anchor="t">
            <a:spAutoFit/>
          </a:bodyPr>
          <a:lstStyle/>
          <a:p>
            <a:pPr algn="ctr"/>
            <a:r>
              <a:rPr lang="en-GB" sz="2800" b="1" dirty="0"/>
              <a:t>Colonial domination?</a:t>
            </a:r>
            <a:endParaRPr lang="en-US"/>
          </a:p>
        </p:txBody>
      </p:sp>
      <p:sp>
        <p:nvSpPr>
          <p:cNvPr id="11" name="TextBox 10">
            <a:extLst>
              <a:ext uri="{FF2B5EF4-FFF2-40B4-BE49-F238E27FC236}">
                <a16:creationId xmlns:a16="http://schemas.microsoft.com/office/drawing/2014/main" id="{678495FB-6E06-1342-98BB-FDB687EE6923}"/>
              </a:ext>
            </a:extLst>
          </p:cNvPr>
          <p:cNvSpPr txBox="1"/>
          <p:nvPr/>
        </p:nvSpPr>
        <p:spPr>
          <a:xfrm>
            <a:off x="9528295" y="5460423"/>
            <a:ext cx="2669199" cy="523220"/>
          </a:xfrm>
          <a:prstGeom prst="rect">
            <a:avLst/>
          </a:prstGeom>
          <a:noFill/>
        </p:spPr>
        <p:txBody>
          <a:bodyPr wrap="square" lIns="91440" tIns="45720" rIns="91440" bIns="45720" rtlCol="0" anchor="t">
            <a:spAutoFit/>
          </a:bodyPr>
          <a:lstStyle/>
          <a:p>
            <a:pPr algn="ctr"/>
            <a:r>
              <a:rPr lang="en-GB" sz="2800" b="1" dirty="0"/>
              <a:t>National power?</a:t>
            </a:r>
            <a:endParaRPr lang="en-US"/>
          </a:p>
        </p:txBody>
      </p:sp>
      <p:cxnSp>
        <p:nvCxnSpPr>
          <p:cNvPr id="12" name="Straight Arrow Connector 11">
            <a:extLst>
              <a:ext uri="{FF2B5EF4-FFF2-40B4-BE49-F238E27FC236}">
                <a16:creationId xmlns:a16="http://schemas.microsoft.com/office/drawing/2014/main" id="{1C7CD0C2-6BDE-2A40-8930-F9B95ECB3A2A}"/>
              </a:ext>
            </a:extLst>
          </p:cNvPr>
          <p:cNvCxnSpPr/>
          <p:nvPr/>
        </p:nvCxnSpPr>
        <p:spPr>
          <a:xfrm>
            <a:off x="10721683" y="4245985"/>
            <a:ext cx="0" cy="1214437"/>
          </a:xfrm>
          <a:prstGeom prst="straightConnector1">
            <a:avLst/>
          </a:prstGeom>
          <a:ln w="57150">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106661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E8EE4-4829-D347-99E1-6A78FC5D2627}"/>
              </a:ext>
            </a:extLst>
          </p:cNvPr>
          <p:cNvSpPr>
            <a:spLocks noGrp="1"/>
          </p:cNvSpPr>
          <p:nvPr>
            <p:ph type="title"/>
          </p:nvPr>
        </p:nvSpPr>
        <p:spPr>
          <a:xfrm>
            <a:off x="1295400" y="365125"/>
            <a:ext cx="9366739" cy="1349009"/>
          </a:xfrm>
        </p:spPr>
        <p:txBody>
          <a:bodyPr>
            <a:normAutofit fontScale="90000"/>
          </a:bodyPr>
          <a:lstStyle/>
          <a:p>
            <a:pPr algn="ctr"/>
            <a:r>
              <a:rPr lang="en-GB" b="1" dirty="0">
                <a:latin typeface="Calibri"/>
                <a:ea typeface="Calibri"/>
                <a:cs typeface="Calibri"/>
              </a:rPr>
              <a:t>Activity 1: What would happen to a country like the UK or USA today if there were a serious oil shortage?</a:t>
            </a:r>
            <a:endParaRPr lang="en-US"/>
          </a:p>
        </p:txBody>
      </p:sp>
      <p:sp>
        <p:nvSpPr>
          <p:cNvPr id="5" name="Oval 4">
            <a:extLst>
              <a:ext uri="{FF2B5EF4-FFF2-40B4-BE49-F238E27FC236}">
                <a16:creationId xmlns:a16="http://schemas.microsoft.com/office/drawing/2014/main" id="{4A6735F2-D8B4-9E43-9984-62C720816D1E}"/>
              </a:ext>
            </a:extLst>
          </p:cNvPr>
          <p:cNvSpPr/>
          <p:nvPr/>
        </p:nvSpPr>
        <p:spPr>
          <a:xfrm>
            <a:off x="3408218" y="3075709"/>
            <a:ext cx="5070764" cy="169579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2800" b="1" dirty="0"/>
              <a:t>Potential impacts of oil shortage</a:t>
            </a:r>
          </a:p>
        </p:txBody>
      </p:sp>
      <p:cxnSp>
        <p:nvCxnSpPr>
          <p:cNvPr id="4" name="Straight Arrow Connector 3">
            <a:extLst>
              <a:ext uri="{FF2B5EF4-FFF2-40B4-BE49-F238E27FC236}">
                <a16:creationId xmlns:a16="http://schemas.microsoft.com/office/drawing/2014/main" id="{296837C4-8F6B-B74D-AFE5-0C86CE2C65CF}"/>
              </a:ext>
            </a:extLst>
          </p:cNvPr>
          <p:cNvCxnSpPr/>
          <p:nvPr/>
        </p:nvCxnSpPr>
        <p:spPr>
          <a:xfrm flipV="1">
            <a:off x="7501247" y="2219498"/>
            <a:ext cx="1102361" cy="1045029"/>
          </a:xfrm>
          <a:prstGeom prst="straightConnector1">
            <a:avLst/>
          </a:prstGeom>
          <a:ln w="76200">
            <a:solidFill>
              <a:srgbClr val="FF0000"/>
            </a:solidFill>
            <a:tailEnd type="triangle"/>
          </a:ln>
        </p:spPr>
        <p:style>
          <a:lnRef idx="2">
            <a:schemeClr val="dk1"/>
          </a:lnRef>
          <a:fillRef idx="0">
            <a:schemeClr val="dk1"/>
          </a:fillRef>
          <a:effectRef idx="1">
            <a:schemeClr val="dk1"/>
          </a:effectRef>
          <a:fontRef idx="minor">
            <a:schemeClr val="tx1"/>
          </a:fontRef>
        </p:style>
      </p:cxnSp>
      <p:cxnSp>
        <p:nvCxnSpPr>
          <p:cNvPr id="6" name="Straight Arrow Connector 5">
            <a:extLst>
              <a:ext uri="{FF2B5EF4-FFF2-40B4-BE49-F238E27FC236}">
                <a16:creationId xmlns:a16="http://schemas.microsoft.com/office/drawing/2014/main" id="{889C0738-CA67-F249-A2E6-193776E4C132}"/>
              </a:ext>
            </a:extLst>
          </p:cNvPr>
          <p:cNvCxnSpPr>
            <a:cxnSpLocks/>
          </p:cNvCxnSpPr>
          <p:nvPr/>
        </p:nvCxnSpPr>
        <p:spPr>
          <a:xfrm flipH="1" flipV="1">
            <a:off x="3408218" y="2196333"/>
            <a:ext cx="1014778" cy="1091358"/>
          </a:xfrm>
          <a:prstGeom prst="straightConnector1">
            <a:avLst/>
          </a:prstGeom>
          <a:ln w="76200">
            <a:solidFill>
              <a:srgbClr val="FF0000"/>
            </a:solidFill>
            <a:tailEnd type="triangle"/>
          </a:ln>
        </p:spPr>
        <p:style>
          <a:lnRef idx="2">
            <a:schemeClr val="dk1"/>
          </a:lnRef>
          <a:fillRef idx="0">
            <a:schemeClr val="dk1"/>
          </a:fillRef>
          <a:effectRef idx="1">
            <a:schemeClr val="dk1"/>
          </a:effectRef>
          <a:fontRef idx="minor">
            <a:schemeClr val="tx1"/>
          </a:fontRef>
        </p:style>
      </p:cxnSp>
      <p:cxnSp>
        <p:nvCxnSpPr>
          <p:cNvPr id="7" name="Straight Arrow Connector 6">
            <a:extLst>
              <a:ext uri="{FF2B5EF4-FFF2-40B4-BE49-F238E27FC236}">
                <a16:creationId xmlns:a16="http://schemas.microsoft.com/office/drawing/2014/main" id="{1D7865B3-D408-984C-863B-4D03A2FF5B48}"/>
              </a:ext>
            </a:extLst>
          </p:cNvPr>
          <p:cNvCxnSpPr>
            <a:cxnSpLocks/>
          </p:cNvCxnSpPr>
          <p:nvPr/>
        </p:nvCxnSpPr>
        <p:spPr>
          <a:xfrm flipH="1">
            <a:off x="3408218" y="4536374"/>
            <a:ext cx="814617" cy="1233831"/>
          </a:xfrm>
          <a:prstGeom prst="straightConnector1">
            <a:avLst/>
          </a:prstGeom>
          <a:ln w="76200">
            <a:solidFill>
              <a:srgbClr val="FF0000"/>
            </a:solidFill>
            <a:tailEnd type="triangle"/>
          </a:ln>
        </p:spPr>
        <p:style>
          <a:lnRef idx="2">
            <a:schemeClr val="dk1"/>
          </a:lnRef>
          <a:fillRef idx="0">
            <a:schemeClr val="dk1"/>
          </a:fillRef>
          <a:effectRef idx="1">
            <a:schemeClr val="dk1"/>
          </a:effectRef>
          <a:fontRef idx="minor">
            <a:schemeClr val="tx1"/>
          </a:fontRef>
        </p:style>
      </p:cxnSp>
      <p:cxnSp>
        <p:nvCxnSpPr>
          <p:cNvPr id="8" name="Straight Arrow Connector 7">
            <a:extLst>
              <a:ext uri="{FF2B5EF4-FFF2-40B4-BE49-F238E27FC236}">
                <a16:creationId xmlns:a16="http://schemas.microsoft.com/office/drawing/2014/main" id="{3A8991A3-9348-004A-A862-6D7E37FB0042}"/>
              </a:ext>
            </a:extLst>
          </p:cNvPr>
          <p:cNvCxnSpPr>
            <a:cxnSpLocks/>
          </p:cNvCxnSpPr>
          <p:nvPr/>
        </p:nvCxnSpPr>
        <p:spPr>
          <a:xfrm>
            <a:off x="7739235" y="4536374"/>
            <a:ext cx="1169173" cy="848358"/>
          </a:xfrm>
          <a:prstGeom prst="straightConnector1">
            <a:avLst/>
          </a:prstGeom>
          <a:ln w="76200">
            <a:solidFill>
              <a:srgbClr val="FF0000"/>
            </a:solidFill>
            <a:tailEnd type="triangle"/>
          </a:ln>
        </p:spPr>
        <p:style>
          <a:lnRef idx="2">
            <a:schemeClr val="dk1"/>
          </a:lnRef>
          <a:fillRef idx="0">
            <a:schemeClr val="dk1"/>
          </a:fillRef>
          <a:effectRef idx="1">
            <a:schemeClr val="dk1"/>
          </a:effectRef>
          <a:fontRef idx="minor">
            <a:schemeClr val="tx1"/>
          </a:fontRef>
        </p:style>
      </p:cxnSp>
      <p:sp>
        <p:nvSpPr>
          <p:cNvPr id="9" name="Can 8">
            <a:extLst>
              <a:ext uri="{FF2B5EF4-FFF2-40B4-BE49-F238E27FC236}">
                <a16:creationId xmlns:a16="http://schemas.microsoft.com/office/drawing/2014/main" id="{659123D3-7E5A-4948-8F60-1A1026BBF127}"/>
              </a:ext>
            </a:extLst>
          </p:cNvPr>
          <p:cNvSpPr/>
          <p:nvPr/>
        </p:nvSpPr>
        <p:spPr>
          <a:xfrm>
            <a:off x="10660625" y="905536"/>
            <a:ext cx="1119483" cy="1357182"/>
          </a:xfrm>
          <a:prstGeom prst="ca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4800" b="1" dirty="0"/>
              <a:t>Oil</a:t>
            </a:r>
            <a:endParaRPr lang="en-GB" b="1" dirty="0"/>
          </a:p>
        </p:txBody>
      </p:sp>
      <p:sp>
        <p:nvSpPr>
          <p:cNvPr id="10" name="Multiply 9">
            <a:extLst>
              <a:ext uri="{FF2B5EF4-FFF2-40B4-BE49-F238E27FC236}">
                <a16:creationId xmlns:a16="http://schemas.microsoft.com/office/drawing/2014/main" id="{0E10738F-8301-624E-BD7E-FCA749D94B74}"/>
              </a:ext>
            </a:extLst>
          </p:cNvPr>
          <p:cNvSpPr/>
          <p:nvPr/>
        </p:nvSpPr>
        <p:spPr>
          <a:xfrm>
            <a:off x="10815538" y="507999"/>
            <a:ext cx="902786" cy="1329361"/>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p:cNvSpPr/>
          <p:nvPr/>
        </p:nvSpPr>
        <p:spPr>
          <a:xfrm>
            <a:off x="82379" y="3613835"/>
            <a:ext cx="2107514" cy="1477328"/>
          </a:xfrm>
          <a:prstGeom prst="rect">
            <a:avLst/>
          </a:prstGeom>
        </p:spPr>
        <p:txBody>
          <a:bodyPr wrap="square" lIns="91440" tIns="45720" rIns="91440" bIns="45720" anchor="t">
            <a:spAutoFit/>
          </a:bodyPr>
          <a:lstStyle/>
          <a:p>
            <a:pPr algn="ctr"/>
            <a:r>
              <a:rPr lang="en-GB" dirty="0"/>
              <a:t>Think of the obvious impacts first and then try to think of as many knock-on impacts as possible.</a:t>
            </a:r>
            <a:endParaRPr lang="en-US" dirty="0">
              <a:ea typeface="Calibri"/>
              <a:cs typeface="Calibri"/>
            </a:endParaRPr>
          </a:p>
        </p:txBody>
      </p:sp>
    </p:spTree>
    <p:extLst>
      <p:ext uri="{BB962C8B-B14F-4D97-AF65-F5344CB8AC3E}">
        <p14:creationId xmlns:p14="http://schemas.microsoft.com/office/powerpoint/2010/main" val="19658293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A4481E91-1492-6147-8013-D42EA1476615}"/>
              </a:ext>
            </a:extLst>
          </p:cNvPr>
          <p:cNvCxnSpPr/>
          <p:nvPr/>
        </p:nvCxnSpPr>
        <p:spPr>
          <a:xfrm>
            <a:off x="1253835" y="4142508"/>
            <a:ext cx="9490363" cy="0"/>
          </a:xfrm>
          <a:prstGeom prst="line">
            <a:avLst/>
          </a:prstGeom>
          <a:ln w="76200"/>
        </p:spPr>
        <p:style>
          <a:lnRef idx="1">
            <a:schemeClr val="dk1"/>
          </a:lnRef>
          <a:fillRef idx="0">
            <a:schemeClr val="dk1"/>
          </a:fillRef>
          <a:effectRef idx="0">
            <a:schemeClr val="dk1"/>
          </a:effectRef>
          <a:fontRef idx="minor">
            <a:schemeClr val="tx1"/>
          </a:fontRef>
        </p:style>
      </p:cxnSp>
      <p:sp>
        <p:nvSpPr>
          <p:cNvPr id="6" name="Triangle 5">
            <a:extLst>
              <a:ext uri="{FF2B5EF4-FFF2-40B4-BE49-F238E27FC236}">
                <a16:creationId xmlns:a16="http://schemas.microsoft.com/office/drawing/2014/main" id="{B9F49F43-6686-FE41-A0B7-908A33C2D73E}"/>
              </a:ext>
            </a:extLst>
          </p:cNvPr>
          <p:cNvSpPr/>
          <p:nvPr/>
        </p:nvSpPr>
        <p:spPr>
          <a:xfrm>
            <a:off x="4613563" y="4142508"/>
            <a:ext cx="2576945" cy="1884219"/>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745D3C24-9DA0-B04B-A306-15DF2E741935}"/>
              </a:ext>
            </a:extLst>
          </p:cNvPr>
          <p:cNvSpPr txBox="1"/>
          <p:nvPr/>
        </p:nvSpPr>
        <p:spPr>
          <a:xfrm>
            <a:off x="1253835" y="2285063"/>
            <a:ext cx="3179620" cy="1815882"/>
          </a:xfrm>
          <a:prstGeom prst="rect">
            <a:avLst/>
          </a:prstGeom>
        </p:spPr>
        <p:style>
          <a:lnRef idx="2">
            <a:schemeClr val="dk1"/>
          </a:lnRef>
          <a:fillRef idx="1">
            <a:schemeClr val="lt1"/>
          </a:fillRef>
          <a:effectRef idx="0">
            <a:schemeClr val="dk1"/>
          </a:effectRef>
          <a:fontRef idx="minor">
            <a:schemeClr val="dk1"/>
          </a:fontRef>
        </p:style>
        <p:txBody>
          <a:bodyPr wrap="square" lIns="91440" tIns="45720" rIns="91440" bIns="45720" rtlCol="0" anchor="t">
            <a:spAutoFit/>
          </a:bodyPr>
          <a:lstStyle/>
          <a:p>
            <a:pPr algn="ctr"/>
            <a:r>
              <a:rPr lang="en-GB" sz="2800" b="1" dirty="0"/>
              <a:t>Foreign economic power</a:t>
            </a:r>
            <a:endParaRPr lang="en-US"/>
          </a:p>
          <a:p>
            <a:pPr algn="ctr"/>
            <a:r>
              <a:rPr lang="en-GB" sz="2800" dirty="0"/>
              <a:t>Evidence:</a:t>
            </a:r>
            <a:endParaRPr lang="en-GB" sz="2800" dirty="0">
              <a:ea typeface="Calibri"/>
              <a:cs typeface="Calibri"/>
            </a:endParaRPr>
          </a:p>
          <a:p>
            <a:endParaRPr lang="en-GB" sz="2800" dirty="0"/>
          </a:p>
        </p:txBody>
      </p:sp>
      <p:sp>
        <p:nvSpPr>
          <p:cNvPr id="8" name="TextBox 7">
            <a:extLst>
              <a:ext uri="{FF2B5EF4-FFF2-40B4-BE49-F238E27FC236}">
                <a16:creationId xmlns:a16="http://schemas.microsoft.com/office/drawing/2014/main" id="{0FA6C7CF-0BBB-E64A-9663-FA829DEBF294}"/>
              </a:ext>
            </a:extLst>
          </p:cNvPr>
          <p:cNvSpPr txBox="1"/>
          <p:nvPr/>
        </p:nvSpPr>
        <p:spPr>
          <a:xfrm>
            <a:off x="6431964" y="499959"/>
            <a:ext cx="4289719" cy="3600986"/>
          </a:xfrm>
          <a:prstGeom prst="rect">
            <a:avLst/>
          </a:prstGeom>
        </p:spPr>
        <p:style>
          <a:lnRef idx="2">
            <a:schemeClr val="dk1"/>
          </a:lnRef>
          <a:fillRef idx="1">
            <a:schemeClr val="lt1"/>
          </a:fillRef>
          <a:effectRef idx="0">
            <a:schemeClr val="dk1"/>
          </a:effectRef>
          <a:fontRef idx="minor">
            <a:schemeClr val="dk1"/>
          </a:fontRef>
        </p:style>
        <p:txBody>
          <a:bodyPr wrap="square" lIns="91440" tIns="45720" rIns="91440" bIns="45720" rtlCol="0" anchor="t">
            <a:spAutoFit/>
          </a:bodyPr>
          <a:lstStyle/>
          <a:p>
            <a:pPr algn="ctr"/>
            <a:r>
              <a:rPr lang="en-GB" sz="2800" b="1" dirty="0"/>
              <a:t>Middle East economic power</a:t>
            </a:r>
            <a:endParaRPr lang="en-US"/>
          </a:p>
          <a:p>
            <a:pPr algn="ctr"/>
            <a:r>
              <a:rPr lang="en-GB" sz="2800" dirty="0"/>
              <a:t>Evidence: </a:t>
            </a:r>
            <a:endParaRPr lang="en-GB" sz="2800" dirty="0">
              <a:ea typeface="Calibri"/>
              <a:cs typeface="Calibri"/>
            </a:endParaRPr>
          </a:p>
          <a:p>
            <a:pPr marL="457200" indent="-457200" algn="ctr">
              <a:buFont typeface="Arial" panose="020B0604020202020204" pitchFamily="34" charset="0"/>
              <a:buChar char="•"/>
            </a:pPr>
            <a:r>
              <a:rPr lang="en-GB" sz="2400" dirty="0"/>
              <a:t>Use of the oil weapon caused economic problems for the United States and other </a:t>
            </a:r>
            <a:r>
              <a:rPr lang="en-GB" sz="2400"/>
              <a:t>industrial nations.</a:t>
            </a:r>
            <a:endParaRPr lang="en-GB" sz="2400" dirty="0">
              <a:ea typeface="Calibri"/>
              <a:cs typeface="Calibri"/>
            </a:endParaRPr>
          </a:p>
          <a:p>
            <a:pPr marL="457200" indent="-457200" algn="ctr">
              <a:buFont typeface="Arial" panose="020B0604020202020204" pitchFamily="34" charset="0"/>
              <a:buChar char="•"/>
            </a:pPr>
            <a:r>
              <a:rPr lang="en-GB" sz="2400" dirty="0"/>
              <a:t>OPEC took control of setting </a:t>
            </a:r>
            <a:r>
              <a:rPr lang="en-GB" sz="2400"/>
              <a:t>the oil price.</a:t>
            </a:r>
            <a:endParaRPr lang="en-GB" sz="2400" dirty="0">
              <a:ea typeface="Calibri"/>
              <a:cs typeface="Calibri"/>
            </a:endParaRPr>
          </a:p>
        </p:txBody>
      </p:sp>
      <p:cxnSp>
        <p:nvCxnSpPr>
          <p:cNvPr id="9" name="Straight Arrow Connector 8">
            <a:extLst>
              <a:ext uri="{FF2B5EF4-FFF2-40B4-BE49-F238E27FC236}">
                <a16:creationId xmlns:a16="http://schemas.microsoft.com/office/drawing/2014/main" id="{05E40AF8-B0B8-614D-B2A9-A0E5BE0ABA97}"/>
              </a:ext>
            </a:extLst>
          </p:cNvPr>
          <p:cNvCxnSpPr/>
          <p:nvPr/>
        </p:nvCxnSpPr>
        <p:spPr>
          <a:xfrm>
            <a:off x="1253835" y="4245985"/>
            <a:ext cx="0" cy="1214437"/>
          </a:xfrm>
          <a:prstGeom prst="straightConnector1">
            <a:avLst/>
          </a:prstGeom>
          <a:ln w="57150">
            <a:tailEnd type="triangle"/>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A2A11536-DCCA-B642-AB5C-47B861B7C7C1}"/>
              </a:ext>
            </a:extLst>
          </p:cNvPr>
          <p:cNvSpPr txBox="1"/>
          <p:nvPr/>
        </p:nvSpPr>
        <p:spPr>
          <a:xfrm>
            <a:off x="-5494" y="5460423"/>
            <a:ext cx="3431197" cy="523220"/>
          </a:xfrm>
          <a:prstGeom prst="rect">
            <a:avLst/>
          </a:prstGeom>
          <a:noFill/>
        </p:spPr>
        <p:txBody>
          <a:bodyPr wrap="square" lIns="91440" tIns="45720" rIns="91440" bIns="45720" rtlCol="0" anchor="t">
            <a:spAutoFit/>
          </a:bodyPr>
          <a:lstStyle/>
          <a:p>
            <a:pPr algn="ctr"/>
            <a:r>
              <a:rPr lang="en-GB" sz="2800" b="1" dirty="0"/>
              <a:t>Colonial domination?</a:t>
            </a:r>
            <a:endParaRPr lang="en-US"/>
          </a:p>
        </p:txBody>
      </p:sp>
      <p:sp>
        <p:nvSpPr>
          <p:cNvPr id="11" name="TextBox 10">
            <a:extLst>
              <a:ext uri="{FF2B5EF4-FFF2-40B4-BE49-F238E27FC236}">
                <a16:creationId xmlns:a16="http://schemas.microsoft.com/office/drawing/2014/main" id="{678495FB-6E06-1342-98BB-FDB687EE6923}"/>
              </a:ext>
            </a:extLst>
          </p:cNvPr>
          <p:cNvSpPr txBox="1"/>
          <p:nvPr/>
        </p:nvSpPr>
        <p:spPr>
          <a:xfrm>
            <a:off x="9469681" y="5460423"/>
            <a:ext cx="2727813" cy="523220"/>
          </a:xfrm>
          <a:prstGeom prst="rect">
            <a:avLst/>
          </a:prstGeom>
          <a:noFill/>
        </p:spPr>
        <p:txBody>
          <a:bodyPr wrap="square" lIns="91440" tIns="45720" rIns="91440" bIns="45720" rtlCol="0" anchor="t">
            <a:spAutoFit/>
          </a:bodyPr>
          <a:lstStyle/>
          <a:p>
            <a:pPr algn="ctr"/>
            <a:r>
              <a:rPr lang="en-GB" sz="2800" b="1" dirty="0"/>
              <a:t>National power?</a:t>
            </a:r>
            <a:endParaRPr lang="en-US"/>
          </a:p>
        </p:txBody>
      </p:sp>
      <p:cxnSp>
        <p:nvCxnSpPr>
          <p:cNvPr id="12" name="Straight Arrow Connector 11">
            <a:extLst>
              <a:ext uri="{FF2B5EF4-FFF2-40B4-BE49-F238E27FC236}">
                <a16:creationId xmlns:a16="http://schemas.microsoft.com/office/drawing/2014/main" id="{1C7CD0C2-6BDE-2A40-8930-F9B95ECB3A2A}"/>
              </a:ext>
            </a:extLst>
          </p:cNvPr>
          <p:cNvCxnSpPr/>
          <p:nvPr/>
        </p:nvCxnSpPr>
        <p:spPr>
          <a:xfrm>
            <a:off x="10721683" y="4245985"/>
            <a:ext cx="0" cy="1214437"/>
          </a:xfrm>
          <a:prstGeom prst="straightConnector1">
            <a:avLst/>
          </a:prstGeom>
          <a:ln w="57150">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565940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02274-9C2B-3446-BC3B-BF3730015BDD}"/>
              </a:ext>
            </a:extLst>
          </p:cNvPr>
          <p:cNvSpPr>
            <a:spLocks noGrp="1"/>
          </p:cNvSpPr>
          <p:nvPr>
            <p:ph type="title"/>
          </p:nvPr>
        </p:nvSpPr>
        <p:spPr>
          <a:xfrm>
            <a:off x="838200" y="365124"/>
            <a:ext cx="10515600" cy="1242003"/>
          </a:xfrm>
        </p:spPr>
        <p:txBody>
          <a:bodyPr>
            <a:noAutofit/>
          </a:bodyPr>
          <a:lstStyle/>
          <a:p>
            <a:pPr algn="ctr"/>
            <a:r>
              <a:rPr lang="en-GB" sz="3200" dirty="0">
                <a:latin typeface="Calibri"/>
                <a:ea typeface="Calibri"/>
                <a:cs typeface="Calibri"/>
              </a:rPr>
              <a:t>Next lesson, we will look in more detail at the impact of the </a:t>
            </a:r>
            <a:r>
              <a:rPr lang="en-GB" sz="3200">
                <a:latin typeface="Calibri"/>
                <a:ea typeface="Calibri"/>
                <a:cs typeface="Calibri"/>
              </a:rPr>
              <a:t>events of 1973–74 and decide whether it did completely shift </a:t>
            </a:r>
            <a:r>
              <a:rPr lang="en-GB" sz="3200" dirty="0">
                <a:latin typeface="Calibri"/>
                <a:ea typeface="Calibri"/>
                <a:cs typeface="Calibri"/>
              </a:rPr>
              <a:t>the balance of economic power in the Middle East.</a:t>
            </a:r>
            <a:endParaRPr lang="en-US"/>
          </a:p>
        </p:txBody>
      </p:sp>
      <p:cxnSp>
        <p:nvCxnSpPr>
          <p:cNvPr id="5" name="Straight Connector 4">
            <a:extLst>
              <a:ext uri="{FF2B5EF4-FFF2-40B4-BE49-F238E27FC236}">
                <a16:creationId xmlns:a16="http://schemas.microsoft.com/office/drawing/2014/main" id="{A4481E91-1492-6147-8013-D42EA1476615}"/>
              </a:ext>
            </a:extLst>
          </p:cNvPr>
          <p:cNvCxnSpPr/>
          <p:nvPr/>
        </p:nvCxnSpPr>
        <p:spPr>
          <a:xfrm>
            <a:off x="1253835" y="4142508"/>
            <a:ext cx="9490363" cy="0"/>
          </a:xfrm>
          <a:prstGeom prst="line">
            <a:avLst/>
          </a:prstGeom>
          <a:ln w="76200"/>
        </p:spPr>
        <p:style>
          <a:lnRef idx="1">
            <a:schemeClr val="dk1"/>
          </a:lnRef>
          <a:fillRef idx="0">
            <a:schemeClr val="dk1"/>
          </a:fillRef>
          <a:effectRef idx="0">
            <a:schemeClr val="dk1"/>
          </a:effectRef>
          <a:fontRef idx="minor">
            <a:schemeClr val="tx1"/>
          </a:fontRef>
        </p:style>
      </p:cxnSp>
      <p:sp>
        <p:nvSpPr>
          <p:cNvPr id="6" name="Triangle 5">
            <a:extLst>
              <a:ext uri="{FF2B5EF4-FFF2-40B4-BE49-F238E27FC236}">
                <a16:creationId xmlns:a16="http://schemas.microsoft.com/office/drawing/2014/main" id="{B9F49F43-6686-FE41-A0B7-908A33C2D73E}"/>
              </a:ext>
            </a:extLst>
          </p:cNvPr>
          <p:cNvSpPr/>
          <p:nvPr/>
        </p:nvSpPr>
        <p:spPr>
          <a:xfrm>
            <a:off x="4613563" y="4142508"/>
            <a:ext cx="2576945" cy="1884219"/>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745D3C24-9DA0-B04B-A306-15DF2E741935}"/>
              </a:ext>
            </a:extLst>
          </p:cNvPr>
          <p:cNvSpPr txBox="1"/>
          <p:nvPr/>
        </p:nvSpPr>
        <p:spPr>
          <a:xfrm>
            <a:off x="1253835" y="2285063"/>
            <a:ext cx="3179620" cy="1815882"/>
          </a:xfrm>
          <a:prstGeom prst="rect">
            <a:avLst/>
          </a:prstGeom>
        </p:spPr>
        <p:style>
          <a:lnRef idx="2">
            <a:schemeClr val="dk1"/>
          </a:lnRef>
          <a:fillRef idx="1">
            <a:schemeClr val="lt1"/>
          </a:fillRef>
          <a:effectRef idx="0">
            <a:schemeClr val="dk1"/>
          </a:effectRef>
          <a:fontRef idx="minor">
            <a:schemeClr val="dk1"/>
          </a:fontRef>
        </p:style>
        <p:txBody>
          <a:bodyPr wrap="square" lIns="91440" tIns="45720" rIns="91440" bIns="45720" rtlCol="0" anchor="t">
            <a:spAutoFit/>
          </a:bodyPr>
          <a:lstStyle/>
          <a:p>
            <a:pPr algn="ctr"/>
            <a:r>
              <a:rPr lang="en-GB" sz="2800" b="1" dirty="0"/>
              <a:t>Foreign economic power</a:t>
            </a:r>
            <a:endParaRPr lang="en-US"/>
          </a:p>
          <a:p>
            <a:pPr algn="ctr"/>
            <a:r>
              <a:rPr lang="en-GB" sz="2800" dirty="0"/>
              <a:t>Evidence:</a:t>
            </a:r>
            <a:endParaRPr lang="en-GB" sz="2800" dirty="0">
              <a:ea typeface="Calibri"/>
              <a:cs typeface="Calibri"/>
            </a:endParaRPr>
          </a:p>
          <a:p>
            <a:endParaRPr lang="en-GB" sz="2800" dirty="0"/>
          </a:p>
        </p:txBody>
      </p:sp>
      <p:sp>
        <p:nvSpPr>
          <p:cNvPr id="8" name="TextBox 7">
            <a:extLst>
              <a:ext uri="{FF2B5EF4-FFF2-40B4-BE49-F238E27FC236}">
                <a16:creationId xmlns:a16="http://schemas.microsoft.com/office/drawing/2014/main" id="{0FA6C7CF-0BBB-E64A-9663-FA829DEBF294}"/>
              </a:ext>
            </a:extLst>
          </p:cNvPr>
          <p:cNvSpPr txBox="1"/>
          <p:nvPr/>
        </p:nvSpPr>
        <p:spPr>
          <a:xfrm>
            <a:off x="7564578" y="2285063"/>
            <a:ext cx="3179620" cy="1815882"/>
          </a:xfrm>
          <a:prstGeom prst="rect">
            <a:avLst/>
          </a:prstGeom>
        </p:spPr>
        <p:style>
          <a:lnRef idx="2">
            <a:schemeClr val="dk1"/>
          </a:lnRef>
          <a:fillRef idx="1">
            <a:schemeClr val="lt1"/>
          </a:fillRef>
          <a:effectRef idx="0">
            <a:schemeClr val="dk1"/>
          </a:effectRef>
          <a:fontRef idx="minor">
            <a:schemeClr val="dk1"/>
          </a:fontRef>
        </p:style>
        <p:txBody>
          <a:bodyPr wrap="square" lIns="91440" tIns="45720" rIns="91440" bIns="45720" rtlCol="0" anchor="t">
            <a:spAutoFit/>
          </a:bodyPr>
          <a:lstStyle/>
          <a:p>
            <a:pPr algn="ctr"/>
            <a:r>
              <a:rPr lang="en-GB" sz="2800" b="1" dirty="0"/>
              <a:t>Middle East economic power</a:t>
            </a:r>
            <a:endParaRPr lang="en-US"/>
          </a:p>
          <a:p>
            <a:pPr algn="ctr"/>
            <a:r>
              <a:rPr lang="en-GB" sz="2800" dirty="0"/>
              <a:t>Evidence: </a:t>
            </a:r>
            <a:endParaRPr lang="en-GB" sz="2800" dirty="0">
              <a:ea typeface="Calibri"/>
              <a:cs typeface="Calibri"/>
            </a:endParaRPr>
          </a:p>
          <a:p>
            <a:endParaRPr lang="en-GB" sz="2800" dirty="0"/>
          </a:p>
        </p:txBody>
      </p:sp>
      <p:cxnSp>
        <p:nvCxnSpPr>
          <p:cNvPr id="9" name="Straight Arrow Connector 8">
            <a:extLst>
              <a:ext uri="{FF2B5EF4-FFF2-40B4-BE49-F238E27FC236}">
                <a16:creationId xmlns:a16="http://schemas.microsoft.com/office/drawing/2014/main" id="{05E40AF8-B0B8-614D-B2A9-A0E5BE0ABA97}"/>
              </a:ext>
            </a:extLst>
          </p:cNvPr>
          <p:cNvCxnSpPr/>
          <p:nvPr/>
        </p:nvCxnSpPr>
        <p:spPr>
          <a:xfrm>
            <a:off x="1253835" y="4245985"/>
            <a:ext cx="0" cy="1214437"/>
          </a:xfrm>
          <a:prstGeom prst="straightConnector1">
            <a:avLst/>
          </a:prstGeom>
          <a:ln w="57150">
            <a:tailEnd type="triangle"/>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A2A11536-DCCA-B642-AB5C-47B861B7C7C1}"/>
              </a:ext>
            </a:extLst>
          </p:cNvPr>
          <p:cNvSpPr txBox="1"/>
          <p:nvPr/>
        </p:nvSpPr>
        <p:spPr>
          <a:xfrm>
            <a:off x="-5494" y="5460423"/>
            <a:ext cx="3360859" cy="523220"/>
          </a:xfrm>
          <a:prstGeom prst="rect">
            <a:avLst/>
          </a:prstGeom>
          <a:noFill/>
        </p:spPr>
        <p:txBody>
          <a:bodyPr wrap="square" lIns="91440" tIns="45720" rIns="91440" bIns="45720" rtlCol="0" anchor="t">
            <a:spAutoFit/>
          </a:bodyPr>
          <a:lstStyle/>
          <a:p>
            <a:pPr algn="ctr"/>
            <a:r>
              <a:rPr lang="en-GB" sz="2800" b="1" dirty="0"/>
              <a:t>Colonial domination?</a:t>
            </a:r>
            <a:endParaRPr lang="en-US"/>
          </a:p>
        </p:txBody>
      </p:sp>
      <p:sp>
        <p:nvSpPr>
          <p:cNvPr id="11" name="TextBox 10">
            <a:extLst>
              <a:ext uri="{FF2B5EF4-FFF2-40B4-BE49-F238E27FC236}">
                <a16:creationId xmlns:a16="http://schemas.microsoft.com/office/drawing/2014/main" id="{678495FB-6E06-1342-98BB-FDB687EE6923}"/>
              </a:ext>
            </a:extLst>
          </p:cNvPr>
          <p:cNvSpPr txBox="1"/>
          <p:nvPr/>
        </p:nvSpPr>
        <p:spPr>
          <a:xfrm>
            <a:off x="9504850" y="5460423"/>
            <a:ext cx="2692644" cy="523220"/>
          </a:xfrm>
          <a:prstGeom prst="rect">
            <a:avLst/>
          </a:prstGeom>
          <a:noFill/>
        </p:spPr>
        <p:txBody>
          <a:bodyPr wrap="square" lIns="91440" tIns="45720" rIns="91440" bIns="45720" rtlCol="0" anchor="t">
            <a:spAutoFit/>
          </a:bodyPr>
          <a:lstStyle/>
          <a:p>
            <a:pPr algn="ctr"/>
            <a:r>
              <a:rPr lang="en-GB" sz="2800" b="1" dirty="0"/>
              <a:t>National power?</a:t>
            </a:r>
            <a:endParaRPr lang="en-US"/>
          </a:p>
        </p:txBody>
      </p:sp>
      <p:cxnSp>
        <p:nvCxnSpPr>
          <p:cNvPr id="12" name="Straight Arrow Connector 11">
            <a:extLst>
              <a:ext uri="{FF2B5EF4-FFF2-40B4-BE49-F238E27FC236}">
                <a16:creationId xmlns:a16="http://schemas.microsoft.com/office/drawing/2014/main" id="{1C7CD0C2-6BDE-2A40-8930-F9B95ECB3A2A}"/>
              </a:ext>
            </a:extLst>
          </p:cNvPr>
          <p:cNvCxnSpPr/>
          <p:nvPr/>
        </p:nvCxnSpPr>
        <p:spPr>
          <a:xfrm>
            <a:off x="10721683" y="4245985"/>
            <a:ext cx="0" cy="1214437"/>
          </a:xfrm>
          <a:prstGeom prst="straightConnector1">
            <a:avLst/>
          </a:prstGeom>
          <a:ln w="57150">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866335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AD79A-DDD0-1D44-9BCA-0F69EFA0850B}"/>
              </a:ext>
            </a:extLst>
          </p:cNvPr>
          <p:cNvSpPr>
            <a:spLocks noGrp="1"/>
          </p:cNvSpPr>
          <p:nvPr>
            <p:ph type="title"/>
          </p:nvPr>
        </p:nvSpPr>
        <p:spPr>
          <a:xfrm>
            <a:off x="713946" y="303341"/>
            <a:ext cx="10797746" cy="4082184"/>
          </a:xfrm>
        </p:spPr>
        <p:txBody>
          <a:bodyPr>
            <a:normAutofit/>
          </a:bodyPr>
          <a:lstStyle/>
          <a:p>
            <a:pPr algn="ctr"/>
            <a:r>
              <a:rPr lang="en-GB" dirty="0">
                <a:latin typeface="Calibri"/>
                <a:ea typeface="Calibri"/>
                <a:cs typeface="Calibri"/>
              </a:rPr>
              <a:t>The ‘</a:t>
            </a:r>
            <a:r>
              <a:rPr lang="en-GB" b="1" dirty="0">
                <a:latin typeface="Calibri"/>
                <a:ea typeface="Calibri"/>
                <a:cs typeface="Calibri"/>
              </a:rPr>
              <a:t>oil weapon</a:t>
            </a:r>
            <a:r>
              <a:rPr lang="en-GB" dirty="0">
                <a:latin typeface="Calibri"/>
                <a:ea typeface="Calibri"/>
                <a:cs typeface="Calibri"/>
              </a:rPr>
              <a:t>’ was not a traditional weapon like a bomb. It meant stopping oil supplies to other countries.</a:t>
            </a:r>
            <a:br>
              <a:rPr lang="en-GB" dirty="0">
                <a:latin typeface="Calibri"/>
              </a:rPr>
            </a:br>
            <a:r>
              <a:rPr lang="en-GB" dirty="0">
                <a:latin typeface="Calibri"/>
                <a:ea typeface="Calibri"/>
                <a:cs typeface="Calibri"/>
              </a:rPr>
              <a:t>In the 1960s and early 1970s, some members of OPEC discussed using the</a:t>
            </a:r>
            <a:r>
              <a:rPr lang="en-GB" b="1" dirty="0">
                <a:latin typeface="Calibri"/>
                <a:ea typeface="Calibri"/>
                <a:cs typeface="Calibri"/>
              </a:rPr>
              <a:t> oil weapon</a:t>
            </a:r>
            <a:r>
              <a:rPr lang="en-GB" dirty="0">
                <a:latin typeface="Calibri"/>
                <a:ea typeface="Calibri"/>
                <a:cs typeface="Calibri"/>
              </a:rPr>
              <a:t>. </a:t>
            </a:r>
            <a:br>
              <a:rPr lang="en-GB" dirty="0">
                <a:latin typeface="Calibri"/>
              </a:rPr>
            </a:br>
            <a:br>
              <a:rPr lang="en-GB" sz="2000" dirty="0">
                <a:latin typeface="Calibri"/>
              </a:rPr>
            </a:br>
            <a:r>
              <a:rPr lang="en-GB" dirty="0">
                <a:latin typeface="Calibri"/>
                <a:ea typeface="Calibri"/>
                <a:cs typeface="Calibri"/>
              </a:rPr>
              <a:t>Why? And against whom?</a:t>
            </a:r>
            <a:endParaRPr lang="en-US"/>
          </a:p>
        </p:txBody>
      </p:sp>
      <p:pic>
        <p:nvPicPr>
          <p:cNvPr id="3" name="Picture 2">
            <a:extLst>
              <a:ext uri="{FF2B5EF4-FFF2-40B4-BE49-F238E27FC236}">
                <a16:creationId xmlns:a16="http://schemas.microsoft.com/office/drawing/2014/main" id="{BAE80F8E-D5F5-F340-BD18-E91A9FD1EA6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90888" y="3628345"/>
            <a:ext cx="2418274" cy="2418274"/>
          </a:xfrm>
          <a:prstGeom prst="rect">
            <a:avLst/>
          </a:prstGeom>
        </p:spPr>
      </p:pic>
      <p:sp>
        <p:nvSpPr>
          <p:cNvPr id="4" name="Can 3">
            <a:extLst>
              <a:ext uri="{FF2B5EF4-FFF2-40B4-BE49-F238E27FC236}">
                <a16:creationId xmlns:a16="http://schemas.microsoft.com/office/drawing/2014/main" id="{659123D3-7E5A-4948-8F60-1A1026BBF127}"/>
              </a:ext>
            </a:extLst>
          </p:cNvPr>
          <p:cNvSpPr/>
          <p:nvPr/>
        </p:nvSpPr>
        <p:spPr>
          <a:xfrm>
            <a:off x="4633274" y="4688076"/>
            <a:ext cx="1119483" cy="1357182"/>
          </a:xfrm>
          <a:prstGeom prst="ca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4800" b="1" dirty="0"/>
              <a:t>Oil</a:t>
            </a:r>
            <a:endParaRPr lang="en-GB" b="1" dirty="0"/>
          </a:p>
        </p:txBody>
      </p:sp>
      <p:sp>
        <p:nvSpPr>
          <p:cNvPr id="5" name="Multiply 4">
            <a:extLst>
              <a:ext uri="{FF2B5EF4-FFF2-40B4-BE49-F238E27FC236}">
                <a16:creationId xmlns:a16="http://schemas.microsoft.com/office/drawing/2014/main" id="{0E10738F-8301-624E-BD7E-FCA749D94B74}"/>
              </a:ext>
            </a:extLst>
          </p:cNvPr>
          <p:cNvSpPr/>
          <p:nvPr/>
        </p:nvSpPr>
        <p:spPr>
          <a:xfrm>
            <a:off x="4788187" y="4290539"/>
            <a:ext cx="902786" cy="1329361"/>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683446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6B333-DB4B-444A-910D-CCD369CD3347}"/>
              </a:ext>
            </a:extLst>
          </p:cNvPr>
          <p:cNvSpPr>
            <a:spLocks noGrp="1"/>
          </p:cNvSpPr>
          <p:nvPr>
            <p:ph type="title"/>
          </p:nvPr>
        </p:nvSpPr>
        <p:spPr>
          <a:xfrm>
            <a:off x="3934690" y="365125"/>
            <a:ext cx="7419109" cy="4179166"/>
          </a:xfrm>
        </p:spPr>
        <p:txBody>
          <a:bodyPr>
            <a:normAutofit/>
          </a:bodyPr>
          <a:lstStyle/>
          <a:p>
            <a:pPr algn="ctr"/>
            <a:r>
              <a:rPr lang="en-GB" dirty="0">
                <a:latin typeface="Calibri"/>
                <a:ea typeface="Calibri"/>
                <a:cs typeface="Calibri"/>
              </a:rPr>
              <a:t>After World War II, the United Nations agreed a plan to divide Palestine into two states: an Arab state and a Jewish state.</a:t>
            </a:r>
            <a:br>
              <a:rPr lang="en-GB" dirty="0">
                <a:latin typeface="Calibri"/>
              </a:rPr>
            </a:br>
            <a:br>
              <a:rPr lang="en-GB" sz="2000" dirty="0">
                <a:latin typeface="Calibri"/>
              </a:rPr>
            </a:br>
            <a:r>
              <a:rPr lang="en-GB" dirty="0">
                <a:latin typeface="Calibri"/>
                <a:ea typeface="Calibri"/>
                <a:cs typeface="Calibri"/>
              </a:rPr>
              <a:t>In 1948, the Jewish state of Israel was declared.</a:t>
            </a:r>
            <a:endParaRPr lang="en-US"/>
          </a:p>
        </p:txBody>
      </p:sp>
      <p:pic>
        <p:nvPicPr>
          <p:cNvPr id="4" name="Picture 3">
            <a:extLst>
              <a:ext uri="{FF2B5EF4-FFF2-40B4-BE49-F238E27FC236}">
                <a16:creationId xmlns:a16="http://schemas.microsoft.com/office/drawing/2014/main" id="{B558D202-D3E4-FA45-88F7-455F1A9ED0B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8200" y="0"/>
            <a:ext cx="2984040" cy="6176963"/>
          </a:xfrm>
          <a:prstGeom prst="rect">
            <a:avLst/>
          </a:prstGeom>
        </p:spPr>
      </p:pic>
    </p:spTree>
    <p:extLst>
      <p:ext uri="{BB962C8B-B14F-4D97-AF65-F5344CB8AC3E}">
        <p14:creationId xmlns:p14="http://schemas.microsoft.com/office/powerpoint/2010/main" val="25103094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E10D7-3474-F64E-B873-3C84CF49BD7C}"/>
              </a:ext>
            </a:extLst>
          </p:cNvPr>
          <p:cNvSpPr>
            <a:spLocks noGrp="1"/>
          </p:cNvSpPr>
          <p:nvPr>
            <p:ph type="title"/>
          </p:nvPr>
        </p:nvSpPr>
        <p:spPr>
          <a:xfrm>
            <a:off x="9043554" y="339487"/>
            <a:ext cx="3148445" cy="5765800"/>
          </a:xfrm>
        </p:spPr>
        <p:txBody>
          <a:bodyPr>
            <a:noAutofit/>
          </a:bodyPr>
          <a:lstStyle/>
          <a:p>
            <a:pPr algn="ctr"/>
            <a:r>
              <a:rPr lang="en-GB" sz="2050" dirty="0">
                <a:latin typeface="Calibri"/>
                <a:ea typeface="Calibri"/>
                <a:cs typeface="Calibri"/>
              </a:rPr>
              <a:t>The creation of Israel led to a war in the region between the new state of Israel and the surrounding Arab states (e.g. Egypt), who did not agree with its creation.</a:t>
            </a:r>
            <a:br>
              <a:rPr lang="en-GB" sz="2050" dirty="0">
                <a:latin typeface="Calibri"/>
              </a:rPr>
            </a:br>
            <a:br>
              <a:rPr lang="en-GB" sz="2050" dirty="0">
                <a:latin typeface="Calibri"/>
              </a:rPr>
            </a:br>
            <a:r>
              <a:rPr lang="en-GB" sz="2050" dirty="0">
                <a:latin typeface="Calibri"/>
                <a:ea typeface="Calibri"/>
                <a:cs typeface="Calibri"/>
              </a:rPr>
              <a:t>When Israel was created, hundreds of thousands of Palestinian Arabs were forced from their homes. This was called the </a:t>
            </a:r>
            <a:r>
              <a:rPr lang="en-GB" sz="2050" i="1" dirty="0" err="1">
                <a:latin typeface="Calibri"/>
                <a:ea typeface="Calibri"/>
                <a:cs typeface="Calibri"/>
              </a:rPr>
              <a:t>nakba</a:t>
            </a:r>
            <a:r>
              <a:rPr lang="en-GB" sz="2050" dirty="0">
                <a:latin typeface="Calibri"/>
                <a:ea typeface="Calibri"/>
                <a:cs typeface="Calibri"/>
              </a:rPr>
              <a:t> (‘catastrophe’). </a:t>
            </a:r>
            <a:br>
              <a:rPr lang="en-GB" sz="2050" dirty="0">
                <a:latin typeface="Calibri"/>
                <a:ea typeface="Calibri"/>
                <a:cs typeface="Calibri"/>
              </a:rPr>
            </a:br>
            <a:br>
              <a:rPr lang="en-GB" sz="2050" dirty="0">
                <a:latin typeface="Calibri"/>
                <a:ea typeface="Calibri"/>
                <a:cs typeface="Calibri"/>
              </a:rPr>
            </a:br>
            <a:r>
              <a:rPr lang="en-GB" sz="2050" dirty="0">
                <a:latin typeface="Calibri"/>
                <a:ea typeface="Calibri"/>
                <a:cs typeface="Calibri"/>
              </a:rPr>
              <a:t>In retaliation, thousands of Jews were expelled from several countries, particularly Egypt, Syria and Iraq, and became refugees.</a:t>
            </a:r>
            <a:endParaRPr lang="en-US" sz="2050" dirty="0"/>
          </a:p>
        </p:txBody>
      </p:sp>
      <p:pic>
        <p:nvPicPr>
          <p:cNvPr id="4" name="Picture 3">
            <a:extLst>
              <a:ext uri="{FF2B5EF4-FFF2-40B4-BE49-F238E27FC236}">
                <a16:creationId xmlns:a16="http://schemas.microsoft.com/office/drawing/2014/main" id="{D30CFC25-56FD-F04B-89BE-84DC806F8C7E}"/>
              </a:ext>
            </a:extLst>
          </p:cNvPr>
          <p:cNvPicPr>
            <a:picLocks noChangeAspect="1"/>
          </p:cNvPicPr>
          <p:nvPr/>
        </p:nvPicPr>
        <p:blipFill>
          <a:blip r:embed="rId3"/>
          <a:stretch>
            <a:fillRect/>
          </a:stretch>
        </p:blipFill>
        <p:spPr>
          <a:xfrm>
            <a:off x="394855" y="365125"/>
            <a:ext cx="8648700" cy="5765800"/>
          </a:xfrm>
          <a:prstGeom prst="rect">
            <a:avLst/>
          </a:prstGeom>
        </p:spPr>
      </p:pic>
    </p:spTree>
    <p:extLst>
      <p:ext uri="{BB962C8B-B14F-4D97-AF65-F5344CB8AC3E}">
        <p14:creationId xmlns:p14="http://schemas.microsoft.com/office/powerpoint/2010/main" val="11315394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8F7A746-DFBF-4C43-8C76-8723677DC41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5652656" cy="5739618"/>
          </a:xfrm>
          <a:prstGeom prst="rect">
            <a:avLst/>
          </a:prstGeom>
        </p:spPr>
      </p:pic>
      <p:pic>
        <p:nvPicPr>
          <p:cNvPr id="6" name="Picture 5">
            <a:extLst>
              <a:ext uri="{FF2B5EF4-FFF2-40B4-BE49-F238E27FC236}">
                <a16:creationId xmlns:a16="http://schemas.microsoft.com/office/drawing/2014/main" id="{30294B4B-D13B-B342-B07E-207EACC060C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638502" y="4578789"/>
            <a:ext cx="4588624" cy="1489502"/>
          </a:xfrm>
          <a:prstGeom prst="rect">
            <a:avLst/>
          </a:prstGeom>
        </p:spPr>
      </p:pic>
      <p:pic>
        <p:nvPicPr>
          <p:cNvPr id="7" name="Picture 6">
            <a:extLst>
              <a:ext uri="{FF2B5EF4-FFF2-40B4-BE49-F238E27FC236}">
                <a16:creationId xmlns:a16="http://schemas.microsoft.com/office/drawing/2014/main" id="{FF540125-0C66-FB49-850A-480056BB209D}"/>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5652656" y="901090"/>
            <a:ext cx="6539344" cy="3677699"/>
          </a:xfrm>
          <a:prstGeom prst="rect">
            <a:avLst/>
          </a:prstGeom>
        </p:spPr>
      </p:pic>
      <p:sp>
        <p:nvSpPr>
          <p:cNvPr id="8" name="Title 1">
            <a:extLst>
              <a:ext uri="{FF2B5EF4-FFF2-40B4-BE49-F238E27FC236}">
                <a16:creationId xmlns:a16="http://schemas.microsoft.com/office/drawing/2014/main" id="{11722995-4CF9-194D-83BB-AF63756ECE4A}"/>
              </a:ext>
            </a:extLst>
          </p:cNvPr>
          <p:cNvSpPr>
            <a:spLocks noGrp="1"/>
          </p:cNvSpPr>
          <p:nvPr>
            <p:ph type="title"/>
          </p:nvPr>
        </p:nvSpPr>
        <p:spPr>
          <a:xfrm>
            <a:off x="6151418" y="0"/>
            <a:ext cx="5472545" cy="901090"/>
          </a:xfrm>
        </p:spPr>
        <p:txBody>
          <a:bodyPr>
            <a:noAutofit/>
          </a:bodyPr>
          <a:lstStyle/>
          <a:p>
            <a:pPr algn="ctr"/>
            <a:r>
              <a:rPr lang="en-GB" sz="2800" dirty="0">
                <a:latin typeface="Calibri"/>
                <a:ea typeface="Calibri"/>
                <a:cs typeface="Calibri"/>
              </a:rPr>
              <a:t>Which countries in the Middle East did not recognise Israel?</a:t>
            </a:r>
            <a:endParaRPr lang="en-US"/>
          </a:p>
        </p:txBody>
      </p:sp>
    </p:spTree>
    <p:extLst>
      <p:ext uri="{BB962C8B-B14F-4D97-AF65-F5344CB8AC3E}">
        <p14:creationId xmlns:p14="http://schemas.microsoft.com/office/powerpoint/2010/main" val="25841164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7A976-6751-7845-A571-62195DDA28BC}"/>
              </a:ext>
            </a:extLst>
          </p:cNvPr>
          <p:cNvSpPr>
            <a:spLocks noGrp="1"/>
          </p:cNvSpPr>
          <p:nvPr>
            <p:ph type="title"/>
          </p:nvPr>
        </p:nvSpPr>
        <p:spPr>
          <a:xfrm>
            <a:off x="2242025" y="376642"/>
            <a:ext cx="10515600" cy="1325563"/>
          </a:xfrm>
        </p:spPr>
        <p:txBody>
          <a:bodyPr/>
          <a:lstStyle/>
          <a:p>
            <a:r>
              <a:rPr lang="en-GB" dirty="0"/>
              <a:t>Israel expansion</a:t>
            </a:r>
          </a:p>
        </p:txBody>
      </p:sp>
      <p:pic>
        <p:nvPicPr>
          <p:cNvPr id="4" name="Picture 3">
            <a:extLst>
              <a:ext uri="{FF2B5EF4-FFF2-40B4-BE49-F238E27FC236}">
                <a16:creationId xmlns:a16="http://schemas.microsoft.com/office/drawing/2014/main" id="{5D0E0AD0-C4CC-244E-8270-B160C77ABE5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25268" y="376642"/>
            <a:ext cx="3874558" cy="5811838"/>
          </a:xfrm>
          <a:prstGeom prst="rect">
            <a:avLst/>
          </a:prstGeom>
        </p:spPr>
      </p:pic>
      <p:pic>
        <p:nvPicPr>
          <p:cNvPr id="5" name="Picture 4">
            <a:extLst>
              <a:ext uri="{FF2B5EF4-FFF2-40B4-BE49-F238E27FC236}">
                <a16:creationId xmlns:a16="http://schemas.microsoft.com/office/drawing/2014/main" id="{61BC7F24-3C00-F54B-BFBA-3903ED23ED9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38200" y="376642"/>
            <a:ext cx="2807651" cy="5811838"/>
          </a:xfrm>
          <a:prstGeom prst="rect">
            <a:avLst/>
          </a:prstGeom>
        </p:spPr>
      </p:pic>
      <p:sp>
        <p:nvSpPr>
          <p:cNvPr id="6" name="TextBox 5">
            <a:extLst>
              <a:ext uri="{FF2B5EF4-FFF2-40B4-BE49-F238E27FC236}">
                <a16:creationId xmlns:a16="http://schemas.microsoft.com/office/drawing/2014/main" id="{D52D73C9-547A-574E-B30E-0CAB61A5F7BA}"/>
              </a:ext>
            </a:extLst>
          </p:cNvPr>
          <p:cNvSpPr txBox="1"/>
          <p:nvPr/>
        </p:nvSpPr>
        <p:spPr>
          <a:xfrm>
            <a:off x="7830589" y="376642"/>
            <a:ext cx="4023360" cy="4401205"/>
          </a:xfrm>
          <a:prstGeom prst="rect">
            <a:avLst/>
          </a:prstGeom>
          <a:noFill/>
        </p:spPr>
        <p:txBody>
          <a:bodyPr wrap="square" lIns="91440" tIns="45720" rIns="91440" bIns="45720" rtlCol="0" anchor="t">
            <a:spAutoFit/>
          </a:bodyPr>
          <a:lstStyle/>
          <a:p>
            <a:pPr algn="ctr"/>
            <a:r>
              <a:rPr lang="en-GB" sz="2800" dirty="0"/>
              <a:t>After further conflicts, Israel expanded its control by occupying land beyond the borders proposed by the United Nations in 1947.</a:t>
            </a:r>
            <a:endParaRPr lang="en-US"/>
          </a:p>
          <a:p>
            <a:pPr algn="ctr"/>
            <a:endParaRPr lang="en-GB" sz="2800" dirty="0">
              <a:ea typeface="Calibri"/>
              <a:cs typeface="Calibri"/>
            </a:endParaRPr>
          </a:p>
          <a:p>
            <a:pPr algn="ctr"/>
            <a:r>
              <a:rPr lang="en-GB" sz="2800" dirty="0"/>
              <a:t>This map shows the situation after another Arab–Israeli War in 1967.</a:t>
            </a:r>
            <a:endParaRPr lang="en-GB" sz="2800" dirty="0">
              <a:ea typeface="Calibri"/>
              <a:cs typeface="Calibri"/>
            </a:endParaRPr>
          </a:p>
        </p:txBody>
      </p:sp>
    </p:spTree>
    <p:extLst>
      <p:ext uri="{BB962C8B-B14F-4D97-AF65-F5344CB8AC3E}">
        <p14:creationId xmlns:p14="http://schemas.microsoft.com/office/powerpoint/2010/main" val="6782602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03DDE-CD0B-9E4C-B7A3-1DE10B706A02}"/>
              </a:ext>
            </a:extLst>
          </p:cNvPr>
          <p:cNvSpPr>
            <a:spLocks noGrp="1"/>
          </p:cNvSpPr>
          <p:nvPr>
            <p:ph type="title"/>
          </p:nvPr>
        </p:nvSpPr>
        <p:spPr/>
        <p:txBody>
          <a:bodyPr>
            <a:normAutofit/>
          </a:bodyPr>
          <a:lstStyle/>
          <a:p>
            <a:pPr algn="ctr"/>
            <a:r>
              <a:rPr lang="en-GB" b="1" dirty="0">
                <a:latin typeface="Calibri"/>
                <a:ea typeface="Calibri"/>
                <a:cs typeface="Calibri"/>
              </a:rPr>
              <a:t>Activity 2: Why did some countries in the Middle East want to use the oil weapon?</a:t>
            </a:r>
            <a:r>
              <a:rPr lang="en-GB" dirty="0"/>
              <a:t> </a:t>
            </a:r>
            <a:endParaRPr lang="en-US">
              <a:ea typeface="Calibri Light"/>
              <a:cs typeface="Calibri Light"/>
            </a:endParaRPr>
          </a:p>
        </p:txBody>
      </p:sp>
      <p:sp>
        <p:nvSpPr>
          <p:cNvPr id="3" name="Content Placeholder 2">
            <a:extLst>
              <a:ext uri="{FF2B5EF4-FFF2-40B4-BE49-F238E27FC236}">
                <a16:creationId xmlns:a16="http://schemas.microsoft.com/office/drawing/2014/main" id="{7AF3DD3E-FDAB-DE43-8821-BD5853A82425}"/>
              </a:ext>
            </a:extLst>
          </p:cNvPr>
          <p:cNvSpPr>
            <a:spLocks noGrp="1"/>
          </p:cNvSpPr>
          <p:nvPr>
            <p:ph idx="1"/>
          </p:nvPr>
        </p:nvSpPr>
        <p:spPr>
          <a:xfrm>
            <a:off x="838200" y="2224209"/>
            <a:ext cx="10515600" cy="3952754"/>
          </a:xfrm>
        </p:spPr>
        <p:txBody>
          <a:bodyPr/>
          <a:lstStyle/>
          <a:p>
            <a:pPr marL="514350" indent="-514350">
              <a:buFont typeface="+mj-lt"/>
              <a:buAutoNum type="arabicPeriod"/>
            </a:pPr>
            <a:r>
              <a:rPr lang="en-GB" dirty="0"/>
              <a:t>Which countries might want to use the oil weapon in this conflict?</a:t>
            </a:r>
          </a:p>
          <a:p>
            <a:pPr marL="514350" indent="-514350">
              <a:buFont typeface="+mj-lt"/>
              <a:buAutoNum type="arabicPeriod"/>
            </a:pPr>
            <a:r>
              <a:rPr lang="en-GB" dirty="0"/>
              <a:t>Who might they want to target with the oil weapon? </a:t>
            </a:r>
          </a:p>
          <a:p>
            <a:pPr marL="514350" indent="-514350">
              <a:buFont typeface="+mj-lt"/>
              <a:buAutoNum type="arabicPeriod"/>
            </a:pPr>
            <a:r>
              <a:rPr lang="en-GB" dirty="0"/>
              <a:t>What might they want to achieve by using it?</a:t>
            </a:r>
          </a:p>
        </p:txBody>
      </p:sp>
    </p:spTree>
    <p:extLst>
      <p:ext uri="{BB962C8B-B14F-4D97-AF65-F5344CB8AC3E}">
        <p14:creationId xmlns:p14="http://schemas.microsoft.com/office/powerpoint/2010/main" val="3569394166"/>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E266CCC57798441A9C2FA434AD5E3F5" ma:contentTypeVersion="14" ma:contentTypeDescription="Create a new document." ma:contentTypeScope="" ma:versionID="cee0799a0907b7c235d0fb9b74e91e90">
  <xsd:schema xmlns:xsd="http://www.w3.org/2001/XMLSchema" xmlns:xs="http://www.w3.org/2001/XMLSchema" xmlns:p="http://schemas.microsoft.com/office/2006/metadata/properties" xmlns:ns2="703d0aa5-ea85-45e9-bcf7-3b6f70fea4b8" xmlns:ns3="481877b5-a2ae-4d9d-9ba3-424403392f66" targetNamespace="http://schemas.microsoft.com/office/2006/metadata/properties" ma:root="true" ma:fieldsID="ba548392180775157952bd1193f4f98f" ns2:_="" ns3:_="">
    <xsd:import namespace="703d0aa5-ea85-45e9-bcf7-3b6f70fea4b8"/>
    <xsd:import namespace="481877b5-a2ae-4d9d-9ba3-424403392f66"/>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03d0aa5-ea85-45e9-bcf7-3b6f70fea4b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be54ded8-d1f2-4abc-bb7c-a39a2d7e3c68"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1877b5-a2ae-4d9d-9ba3-424403392f66"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afd0e629-3810-4cdf-b3ca-5373e668d737}" ma:internalName="TaxCatchAll" ma:showField="CatchAllData" ma:web="481877b5-a2ae-4d9d-9ba3-424403392f6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703d0aa5-ea85-45e9-bcf7-3b6f70fea4b8">
      <Terms xmlns="http://schemas.microsoft.com/office/infopath/2007/PartnerControls"/>
    </lcf76f155ced4ddcb4097134ff3c332f>
    <TaxCatchAll xmlns="481877b5-a2ae-4d9d-9ba3-424403392f66" xsi:nil="true"/>
  </documentManagement>
</p:properties>
</file>

<file path=customXml/itemProps1.xml><?xml version="1.0" encoding="utf-8"?>
<ds:datastoreItem xmlns:ds="http://schemas.openxmlformats.org/officeDocument/2006/customXml" ds:itemID="{0C27561D-D2BD-4C6E-AFD2-36E45ADF8B6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03d0aa5-ea85-45e9-bcf7-3b6f70fea4b8"/>
    <ds:schemaRef ds:uri="481877b5-a2ae-4d9d-9ba3-424403392f6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CD256F8-7FCD-4354-B89F-C9559C183CCF}">
  <ds:schemaRefs>
    <ds:schemaRef ds:uri="http://schemas.microsoft.com/sharepoint/v3/contenttype/forms"/>
  </ds:schemaRefs>
</ds:datastoreItem>
</file>

<file path=customXml/itemProps3.xml><?xml version="1.0" encoding="utf-8"?>
<ds:datastoreItem xmlns:ds="http://schemas.openxmlformats.org/officeDocument/2006/customXml" ds:itemID="{2287BDD2-1F17-4306-8C39-A6D104A8ADA8}">
  <ds:schemaRefs>
    <ds:schemaRef ds:uri="http://www.w3.org/XML/1998/namespace"/>
    <ds:schemaRef ds:uri="http://schemas.microsoft.com/office/2006/documentManagement/types"/>
    <ds:schemaRef ds:uri="http://schemas.microsoft.com/office/2006/metadata/properties"/>
    <ds:schemaRef ds:uri="http://purl.org/dc/dcmitype/"/>
    <ds:schemaRef ds:uri="http://purl.org/dc/terms/"/>
    <ds:schemaRef ds:uri="703d0aa5-ea85-45e9-bcf7-3b6f70fea4b8"/>
    <ds:schemaRef ds:uri="http://schemas.openxmlformats.org/package/2006/metadata/core-properties"/>
    <ds:schemaRef ds:uri="http://schemas.microsoft.com/office/infopath/2007/PartnerControls"/>
    <ds:schemaRef ds:uri="481877b5-a2ae-4d9d-9ba3-424403392f66"/>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3</TotalTime>
  <Words>2278</Words>
  <Application>Microsoft Office PowerPoint</Application>
  <PresentationFormat>Widescreen</PresentationFormat>
  <Paragraphs>139</Paragraphs>
  <Slides>31</Slides>
  <Notes>19</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31</vt:i4>
      </vt:variant>
    </vt:vector>
  </HeadingPairs>
  <TitlesOfParts>
    <vt:vector size="38" baseType="lpstr">
      <vt:lpstr>Aptos</vt:lpstr>
      <vt:lpstr>Aptos Display</vt:lpstr>
      <vt:lpstr>Arial</vt:lpstr>
      <vt:lpstr>Calibri</vt:lpstr>
      <vt:lpstr>Calibri Light</vt:lpstr>
      <vt:lpstr>1_Office Theme</vt:lpstr>
      <vt:lpstr>Office Theme</vt:lpstr>
      <vt:lpstr>Was 1973 a turning point for economic power in the Middle East? </vt:lpstr>
      <vt:lpstr>Recap: What were the aims of OPEC? How do these images help you to recall those aims?</vt:lpstr>
      <vt:lpstr>Activity 1: What would happen to a country like the UK or USA today if there were a serious oil shortage?</vt:lpstr>
      <vt:lpstr>The ‘oil weapon’ was not a traditional weapon like a bomb. It meant stopping oil supplies to other countries. In the 1960s and early 1970s, some members of OPEC discussed using the oil weapon.   Why? And against whom?</vt:lpstr>
      <vt:lpstr>After World War II, the United Nations agreed a plan to divide Palestine into two states: an Arab state and a Jewish state.  In 1948, the Jewish state of Israel was declared.</vt:lpstr>
      <vt:lpstr>The creation of Israel led to a war in the region between the new state of Israel and the surrounding Arab states (e.g. Egypt), who did not agree with its creation.  When Israel was created, hundreds of thousands of Palestinian Arabs were forced from their homes. This was called the nakba (‘catastrophe’).   In retaliation, thousands of Jews were expelled from several countries, particularly Egypt, Syria and Iraq, and became refugees.</vt:lpstr>
      <vt:lpstr>Which countries in the Middle East did not recognise Israel?</vt:lpstr>
      <vt:lpstr>Israel expansion</vt:lpstr>
      <vt:lpstr>Activity 2: Why did some countries in the Middle East want to use the oil weapon? </vt:lpstr>
      <vt:lpstr>PowerPoint Presentation</vt:lpstr>
      <vt:lpstr>6 October 1973  The day was Yom Kippur, the holiest day in the Jewish calendar. A total of 222 Egyptian jets and 3,000 field guns roared into action against Israeli forces in Sinai, while 700 pieces of Syrian artillery opened fire on the Golan Heights.</vt:lpstr>
      <vt:lpstr>6 October 1973  The aim was to shock Israel and the world into opening new negotiations that would allow the Arab nations to gain back their losses to Israel in 1967 and reach a more favourable settlement.</vt:lpstr>
      <vt:lpstr>8–12 October 1973: Israel in trouble</vt:lpstr>
      <vt:lpstr>14–15 October 1973: US support</vt:lpstr>
      <vt:lpstr>14–15 October 1973: US support</vt:lpstr>
      <vt:lpstr>14–15 October 1973: US support</vt:lpstr>
      <vt:lpstr>16–17 October 1973: the oil weapon </vt:lpstr>
      <vt:lpstr>19–20 October 1973  When the USA announced $2.2 billion of aid to Israel, all of its oil supplies from Arab nations were cut. This is called an embargo.</vt:lpstr>
      <vt:lpstr>26 October 1973: ceasefire and negotiations </vt:lpstr>
      <vt:lpstr>For the rest of 1973, the Arab oil embargo against the USA and other ‘unfriendly’ countries continued, to maintain pressure on Israel and its allies throughout negotiations.</vt:lpstr>
      <vt:lpstr>December 1973: OPEC sets the oil price</vt:lpstr>
      <vt:lpstr>18 March 1974: the oil embargo ends</vt:lpstr>
      <vt:lpstr>Activity 3: The 1973–74 oil embargo</vt:lpstr>
      <vt:lpstr>PowerPoint Presentation</vt:lpstr>
      <vt:lpstr>PowerPoint Presentation</vt:lpstr>
      <vt:lpstr>Our big question: Was 1973 a turning point for economic power in the Middle East? </vt:lpstr>
      <vt:lpstr>Was 1973 a turning point for economic power in the Middle East?   </vt:lpstr>
      <vt:lpstr>Activity 4: Was 1973 a turning point for economic power in the Middle East? </vt:lpstr>
      <vt:lpstr>Judgement: Based on what we know so far, does 1973 seem like a turning point for economic power in the Middle East?   Log the key evidence and your judgement in the Lesson 3 row of your overview table.  </vt:lpstr>
      <vt:lpstr>PowerPoint Presentation</vt:lpstr>
      <vt:lpstr>Next lesson, we will look in more detail at the impact of the events of 1973–74 and decide whether it did completely shift the balance of economic power in the Middle East.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happened in 1973?</dc:title>
  <dc:creator>Alex Benger</dc:creator>
  <cp:lastModifiedBy>Harvey Edser</cp:lastModifiedBy>
  <cp:revision>2</cp:revision>
  <dcterms:created xsi:type="dcterms:W3CDTF">2026-02-19T16:33:18Z</dcterms:created>
  <dcterms:modified xsi:type="dcterms:W3CDTF">2026-03-24T10:31:32Z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0x010100DE266CCC57798441A9C2FA434AD5E3F5</vt:lpwstr>
  </property>
</Properties>
</file>