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08" r:id="rId2"/>
    <p:sldId id="309" r:id="rId3"/>
    <p:sldId id="257" r:id="rId4"/>
    <p:sldId id="269" r:id="rId5"/>
    <p:sldId id="261" r:id="rId6"/>
    <p:sldId id="256" r:id="rId7"/>
    <p:sldId id="262" r:id="rId8"/>
    <p:sldId id="270"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F29CF-EF79-4117-BF29-12833B8F5D6B}" v="1" dt="2023-11-19T16:55:13.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48678" autoAdjust="0"/>
  </p:normalViewPr>
  <p:slideViewPr>
    <p:cSldViewPr snapToGrid="0">
      <p:cViewPr varScale="1">
        <p:scale>
          <a:sx n="36" d="100"/>
          <a:sy n="36" d="100"/>
        </p:scale>
        <p:origin x="171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068C0-8A7B-4A3D-9CEE-2ABC44246858}" type="datetimeFigureOut">
              <a:rPr lang="en-GB" smtClean="0"/>
              <a:t>13/01/2024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1745D-DCB9-415B-9434-EA283F87495D}" type="slidenum">
              <a:rPr lang="en-GB" smtClean="0"/>
              <a:t>‹#›</a:t>
            </a:fld>
            <a:endParaRPr lang="en-GB"/>
          </a:p>
        </p:txBody>
      </p:sp>
    </p:spTree>
    <p:extLst>
      <p:ext uri="{BB962C8B-B14F-4D97-AF65-F5344CB8AC3E}">
        <p14:creationId xmlns:p14="http://schemas.microsoft.com/office/powerpoint/2010/main" val="418323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Slide is for teacher use</a:t>
            </a:r>
            <a:endParaRPr b="1"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Slide is for teacher use</a:t>
            </a:r>
            <a:endParaRPr b="1" dirty="0"/>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8df090657f_0_6:notes"/>
          <p:cNvSpPr txBox="1">
            <a:spLocks noGrp="1"/>
          </p:cNvSpPr>
          <p:nvPr>
            <p:ph type="body" idx="1"/>
          </p:nvPr>
        </p:nvSpPr>
        <p:spPr>
          <a:xfrm>
            <a:off x="674890" y="5193540"/>
            <a:ext cx="5399100" cy="4249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Activating prior knowledge c. 10 mins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We asked students to discuss in pairs what they remembered about the processes and sources that historians use. We made notes on the board to capture what they could remember as a class. </a:t>
            </a: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Image source: </a:t>
            </a:r>
            <a:r>
              <a:rPr lang="en-GB" dirty="0"/>
              <a:t>https://www.sheffield.ac.uk/history/people/academic/julie-gottlieb </a:t>
            </a:r>
          </a:p>
          <a:p>
            <a:pPr marL="0" lvl="0" indent="0" algn="l" rtl="0">
              <a:lnSpc>
                <a:spcPct val="100000"/>
              </a:lnSpc>
              <a:spcBef>
                <a:spcPts val="0"/>
              </a:spcBef>
              <a:spcAft>
                <a:spcPts val="0"/>
              </a:spcAft>
              <a:buClr>
                <a:schemeClr val="dk1"/>
              </a:buClr>
              <a:buSzPts val="1200"/>
              <a:buFont typeface="Calibri"/>
              <a:buNone/>
            </a:pPr>
            <a:endParaRPr b="1" dirty="0"/>
          </a:p>
        </p:txBody>
      </p:sp>
      <p:sp>
        <p:nvSpPr>
          <p:cNvPr id="86" name="Google Shape;86;g28df090657f_0_6:notes"/>
          <p:cNvSpPr>
            <a:spLocks noGrp="1" noRot="1" noChangeAspect="1"/>
          </p:cNvSpPr>
          <p:nvPr>
            <p:ph type="sldImg" idx="2"/>
          </p:nvPr>
        </p:nvSpPr>
        <p:spPr>
          <a:xfrm>
            <a:off x="947738" y="1349375"/>
            <a:ext cx="4854575" cy="3641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4:notes"/>
          <p:cNvSpPr txBox="1">
            <a:spLocks noGrp="1"/>
          </p:cNvSpPr>
          <p:nvPr>
            <p:ph type="body" idx="1"/>
          </p:nvPr>
        </p:nvSpPr>
        <p:spPr>
          <a:xfrm>
            <a:off x="674890" y="5193540"/>
            <a:ext cx="5399117" cy="42492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b="1" dirty="0"/>
              <a:t>Consolidating learning c. 10 mins</a:t>
            </a:r>
          </a:p>
          <a:p>
            <a:pPr marL="0" lvl="0" indent="0" algn="l" rtl="0">
              <a:lnSpc>
                <a:spcPct val="100000"/>
              </a:lnSpc>
              <a:spcBef>
                <a:spcPts val="0"/>
              </a:spcBef>
              <a:spcAft>
                <a:spcPts val="0"/>
              </a:spcAft>
              <a:buClr>
                <a:schemeClr val="dk1"/>
              </a:buClr>
              <a:buSzPts val="1200"/>
              <a:buFont typeface="Calibri"/>
              <a:buNone/>
            </a:pPr>
            <a:r>
              <a:rPr lang="en-GB" dirty="0"/>
              <a:t>We then used the interactive whiteboard to fill in the key questions in the second and third columns. Students made notes on their copy of the sheet. </a:t>
            </a:r>
            <a:endParaRPr dirty="0"/>
          </a:p>
        </p:txBody>
      </p:sp>
      <p:sp>
        <p:nvSpPr>
          <p:cNvPr id="196" name="Google Shape;196;p34:notes"/>
          <p:cNvSpPr>
            <a:spLocks noGrp="1" noRot="1" noChangeAspect="1"/>
          </p:cNvSpPr>
          <p:nvPr>
            <p:ph type="sldImg" idx="2"/>
          </p:nvPr>
        </p:nvSpPr>
        <p:spPr>
          <a:xfrm>
            <a:off x="947738" y="1349375"/>
            <a:ext cx="4854575" cy="3641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952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74890" y="5193540"/>
            <a:ext cx="5399117" cy="4249261"/>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GB" sz="1800" b="1" i="0" u="none" strike="noStrike" dirty="0">
                <a:solidFill>
                  <a:srgbClr val="000000"/>
                </a:solidFill>
                <a:effectLst/>
                <a:latin typeface="Calibri" panose="020F0502020204030204" pitchFamily="34" charset="0"/>
              </a:rPr>
              <a:t>Title and Learning Objective c. 3 mins</a:t>
            </a:r>
            <a:endParaRPr lang="en-GB" b="0" dirty="0">
              <a:effectLst/>
            </a:endParaRPr>
          </a:p>
          <a:p>
            <a:pPr rtl="0">
              <a:spcBef>
                <a:spcPts val="0"/>
              </a:spcBef>
              <a:spcAft>
                <a:spcPts val="0"/>
              </a:spcAft>
            </a:pPr>
            <a:r>
              <a:rPr lang="en-GB" sz="1800" b="0" i="0" u="none" strike="noStrike" dirty="0">
                <a:solidFill>
                  <a:srgbClr val="000000"/>
                </a:solidFill>
                <a:effectLst/>
                <a:latin typeface="Calibri" panose="020F0502020204030204" pitchFamily="34" charset="0"/>
              </a:rPr>
              <a:t>This slide was used to reinforce key milestones for the lesson. It was only used for display. </a:t>
            </a:r>
            <a:endParaRPr lang="en-GB" b="0" dirty="0">
              <a:effectLst/>
            </a:endParaRPr>
          </a:p>
          <a:p>
            <a:br>
              <a:rPr lang="en-GB" dirty="0"/>
            </a:br>
            <a:endParaRPr i="1" dirty="0"/>
          </a:p>
        </p:txBody>
      </p:sp>
      <p:sp>
        <p:nvSpPr>
          <p:cNvPr id="140" name="Google Shape;140;p5:notes"/>
          <p:cNvSpPr>
            <a:spLocks noGrp="1" noRot="1" noChangeAspect="1"/>
          </p:cNvSpPr>
          <p:nvPr>
            <p:ph type="sldImg" idx="2"/>
          </p:nvPr>
        </p:nvSpPr>
        <p:spPr>
          <a:xfrm>
            <a:off x="947738" y="1349375"/>
            <a:ext cx="4854575" cy="3641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Understanding knowledge exchange and The Nervous State c. 25 mins</a:t>
            </a:r>
          </a:p>
          <a:p>
            <a:r>
              <a:rPr lang="en-GB" dirty="0"/>
              <a:t>We wanted students to understand that Gottlieb had worked with a range of creatives in order to reconstruct hidden voices from the past and help them to see some of the wider purposes of studying history. In the final bespoke video, Gottlieb explained this to students. </a:t>
            </a:r>
          </a:p>
          <a:p>
            <a:endParaRPr lang="en-GB" dirty="0"/>
          </a:p>
          <a:p>
            <a:r>
              <a:rPr lang="en-GB" dirty="0"/>
              <a:t>PLAY VIDEO 5</a:t>
            </a:r>
          </a:p>
          <a:p>
            <a:endParaRPr lang="en-GB" dirty="0"/>
          </a:p>
          <a:p>
            <a:r>
              <a:rPr lang="en-GB" dirty="0"/>
              <a:t>We then showed a film from the University of Sheffield player that explained in more detail the collaboration with Nicola Baldwin and her play </a:t>
            </a:r>
            <a:r>
              <a:rPr lang="en-GB" i="1" dirty="0"/>
              <a:t>The Nervous State</a:t>
            </a:r>
            <a:r>
              <a:rPr lang="en-GB" dirty="0"/>
              <a:t>. It explains how Gottlieb and Baldwin worked together to represent FL Lucas’ wife’s experience of mental illness in 1938 and his omitting of this from his journal. We then used the discussion questions displayed on the slide above to steer a discussion about the impact of history. Students made nuanced responses about the importance of respecting individual experiences and that reconstructing hidden voices helps us to understand our own world and experiences. They were also excited about new approaches to history and the fact that working with other experts allows historians to do that creatively and sensitively. </a:t>
            </a:r>
          </a:p>
          <a:p>
            <a:endParaRPr lang="en-GB" dirty="0"/>
          </a:p>
          <a:p>
            <a:r>
              <a:rPr lang="en-GB" b="1" dirty="0"/>
              <a:t>References:</a:t>
            </a:r>
            <a:r>
              <a:rPr lang="en-GB" dirty="0"/>
              <a:t> https://player.sheffield.ac.uk/events/nervous-state-collaboration-performances-and-impact </a:t>
            </a:r>
          </a:p>
        </p:txBody>
      </p:sp>
      <p:sp>
        <p:nvSpPr>
          <p:cNvPr id="4" name="Slide Number Placeholder 3"/>
          <p:cNvSpPr>
            <a:spLocks noGrp="1"/>
          </p:cNvSpPr>
          <p:nvPr>
            <p:ph type="sldNum" sz="quarter" idx="5"/>
          </p:nvPr>
        </p:nvSpPr>
        <p:spPr/>
        <p:txBody>
          <a:bodyPr/>
          <a:lstStyle/>
          <a:p>
            <a:fld id="{E0E1745D-DCB9-415B-9434-EA283F87495D}" type="slidenum">
              <a:rPr lang="en-GB" smtClean="0"/>
              <a:t>6</a:t>
            </a:fld>
            <a:endParaRPr lang="en-GB"/>
          </a:p>
        </p:txBody>
      </p:sp>
    </p:spTree>
    <p:extLst>
      <p:ext uri="{BB962C8B-B14F-4D97-AF65-F5344CB8AC3E}">
        <p14:creationId xmlns:p14="http://schemas.microsoft.com/office/powerpoint/2010/main" val="406988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74890" y="5193540"/>
            <a:ext cx="5399117" cy="42492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b="1" i="0" dirty="0"/>
              <a:t>End of enquiry task c. 25 mins</a:t>
            </a:r>
          </a:p>
          <a:p>
            <a:pPr marL="0" lvl="0" indent="0" algn="l" rtl="0">
              <a:lnSpc>
                <a:spcPct val="100000"/>
              </a:lnSpc>
              <a:spcBef>
                <a:spcPts val="0"/>
              </a:spcBef>
              <a:spcAft>
                <a:spcPts val="0"/>
              </a:spcAft>
              <a:buClr>
                <a:schemeClr val="dk1"/>
              </a:buClr>
              <a:buSzPts val="1200"/>
              <a:buFont typeface="Calibri"/>
              <a:buNone/>
            </a:pPr>
            <a:r>
              <a:rPr lang="en-GB" i="0" dirty="0"/>
              <a:t>Note: some classes completed this for homework, some completed this as an additional lesson- it is flexible. </a:t>
            </a:r>
          </a:p>
          <a:p>
            <a:pPr marL="0" lvl="0" indent="0" algn="l" rtl="0">
              <a:lnSpc>
                <a:spcPct val="100000"/>
              </a:lnSpc>
              <a:spcBef>
                <a:spcPts val="0"/>
              </a:spcBef>
              <a:spcAft>
                <a:spcPts val="0"/>
              </a:spcAft>
              <a:buClr>
                <a:schemeClr val="dk1"/>
              </a:buClr>
              <a:buSzPts val="1200"/>
              <a:buFont typeface="Calibri"/>
              <a:buNone/>
            </a:pPr>
            <a:r>
              <a:rPr lang="en-GB" i="0" dirty="0"/>
              <a:t>We gave students a copy of slides 9 and 10 printed double-sided onto A4 each. We asked them to answer the questions displayed on the slide above (also on the knowledge organiser) in order to write a playbill for Baldwin’s </a:t>
            </a:r>
            <a:r>
              <a:rPr lang="en-GB" i="1" dirty="0"/>
              <a:t>The Nervous State </a:t>
            </a:r>
            <a:r>
              <a:rPr lang="en-GB" i="0" dirty="0"/>
              <a:t>that explained how she had worked with Gottlieb to write the piece. The questions test students’ understanding of foreign policy in the period, history from within and below, permacrisis and the procedures that historians follow in order to investigate the past. We allowed them to use the completed knowledge organisers to help them to consolidate their ideas and act as a prompt. </a:t>
            </a:r>
            <a:endParaRPr i="0" dirty="0"/>
          </a:p>
        </p:txBody>
      </p:sp>
      <p:sp>
        <p:nvSpPr>
          <p:cNvPr id="140" name="Google Shape;140;p5:notes"/>
          <p:cNvSpPr>
            <a:spLocks noGrp="1" noRot="1" noChangeAspect="1"/>
          </p:cNvSpPr>
          <p:nvPr>
            <p:ph type="sldImg" idx="2"/>
          </p:nvPr>
        </p:nvSpPr>
        <p:spPr>
          <a:xfrm>
            <a:off x="947738" y="1349375"/>
            <a:ext cx="4854575" cy="3641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076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884B42-2084-4C22-905E-B492DB61CB6E}" type="datetimeFigureOut">
              <a:rPr lang="en-GB" smtClean="0"/>
              <a:t>13/01/2024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5B8542-3673-4C33-9269-EB65D6122B50}" type="slidenum">
              <a:rPr lang="en-GB" smtClean="0"/>
              <a:t>‹#›</a:t>
            </a:fld>
            <a:endParaRPr lang="en-GB"/>
          </a:p>
        </p:txBody>
      </p:sp>
    </p:spTree>
    <p:extLst>
      <p:ext uri="{BB962C8B-B14F-4D97-AF65-F5344CB8AC3E}">
        <p14:creationId xmlns:p14="http://schemas.microsoft.com/office/powerpoint/2010/main" val="151505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84B42-2084-4C22-905E-B492DB61CB6E}" type="datetimeFigureOut">
              <a:rPr lang="en-GB" smtClean="0"/>
              <a:t>13/01/2024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5B8542-3673-4C33-9269-EB65D6122B50}" type="slidenum">
              <a:rPr lang="en-GB" smtClean="0"/>
              <a:t>‹#›</a:t>
            </a:fld>
            <a:endParaRPr lang="en-GB"/>
          </a:p>
        </p:txBody>
      </p:sp>
    </p:spTree>
    <p:extLst>
      <p:ext uri="{BB962C8B-B14F-4D97-AF65-F5344CB8AC3E}">
        <p14:creationId xmlns:p14="http://schemas.microsoft.com/office/powerpoint/2010/main" val="169136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84B42-2084-4C22-905E-B492DB61CB6E}" type="datetimeFigureOut">
              <a:rPr lang="en-GB" smtClean="0"/>
              <a:t>13/01/2024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5B8542-3673-4C33-9269-EB65D6122B50}" type="slidenum">
              <a:rPr lang="en-GB" smtClean="0"/>
              <a:t>‹#›</a:t>
            </a:fld>
            <a:endParaRPr lang="en-GB"/>
          </a:p>
        </p:txBody>
      </p:sp>
    </p:spTree>
    <p:extLst>
      <p:ext uri="{BB962C8B-B14F-4D97-AF65-F5344CB8AC3E}">
        <p14:creationId xmlns:p14="http://schemas.microsoft.com/office/powerpoint/2010/main" val="76205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84B42-2084-4C22-905E-B492DB61CB6E}" type="datetimeFigureOut">
              <a:rPr lang="en-GB" smtClean="0"/>
              <a:t>13/01/2024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5B8542-3673-4C33-9269-EB65D6122B50}" type="slidenum">
              <a:rPr lang="en-GB" smtClean="0"/>
              <a:t>‹#›</a:t>
            </a:fld>
            <a:endParaRPr lang="en-GB"/>
          </a:p>
        </p:txBody>
      </p:sp>
    </p:spTree>
    <p:extLst>
      <p:ext uri="{BB962C8B-B14F-4D97-AF65-F5344CB8AC3E}">
        <p14:creationId xmlns:p14="http://schemas.microsoft.com/office/powerpoint/2010/main" val="419250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84B42-2084-4C22-905E-B492DB61CB6E}" type="datetimeFigureOut">
              <a:rPr lang="en-GB" smtClean="0"/>
              <a:t>13/01/2024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5B8542-3673-4C33-9269-EB65D6122B50}" type="slidenum">
              <a:rPr lang="en-GB" smtClean="0"/>
              <a:t>‹#›</a:t>
            </a:fld>
            <a:endParaRPr lang="en-GB"/>
          </a:p>
        </p:txBody>
      </p:sp>
    </p:spTree>
    <p:extLst>
      <p:ext uri="{BB962C8B-B14F-4D97-AF65-F5344CB8AC3E}">
        <p14:creationId xmlns:p14="http://schemas.microsoft.com/office/powerpoint/2010/main" val="400196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884B42-2084-4C22-905E-B492DB61CB6E}" type="datetimeFigureOut">
              <a:rPr lang="en-GB" smtClean="0"/>
              <a:t>13/01/2024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5B8542-3673-4C33-9269-EB65D6122B50}" type="slidenum">
              <a:rPr lang="en-GB" smtClean="0"/>
              <a:t>‹#›</a:t>
            </a:fld>
            <a:endParaRPr lang="en-GB"/>
          </a:p>
        </p:txBody>
      </p:sp>
    </p:spTree>
    <p:extLst>
      <p:ext uri="{BB962C8B-B14F-4D97-AF65-F5344CB8AC3E}">
        <p14:creationId xmlns:p14="http://schemas.microsoft.com/office/powerpoint/2010/main" val="379983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884B42-2084-4C22-905E-B492DB61CB6E}" type="datetimeFigureOut">
              <a:rPr lang="en-GB" smtClean="0"/>
              <a:t>13/01/2024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5B8542-3673-4C33-9269-EB65D6122B50}" type="slidenum">
              <a:rPr lang="en-GB" smtClean="0"/>
              <a:t>‹#›</a:t>
            </a:fld>
            <a:endParaRPr lang="en-GB"/>
          </a:p>
        </p:txBody>
      </p:sp>
    </p:spTree>
    <p:extLst>
      <p:ext uri="{BB962C8B-B14F-4D97-AF65-F5344CB8AC3E}">
        <p14:creationId xmlns:p14="http://schemas.microsoft.com/office/powerpoint/2010/main" val="402167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884B42-2084-4C22-905E-B492DB61CB6E}" type="datetimeFigureOut">
              <a:rPr lang="en-GB" smtClean="0"/>
              <a:t>13/01/2024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5B8542-3673-4C33-9269-EB65D6122B50}" type="slidenum">
              <a:rPr lang="en-GB" smtClean="0"/>
              <a:t>‹#›</a:t>
            </a:fld>
            <a:endParaRPr lang="en-GB"/>
          </a:p>
        </p:txBody>
      </p:sp>
    </p:spTree>
    <p:extLst>
      <p:ext uri="{BB962C8B-B14F-4D97-AF65-F5344CB8AC3E}">
        <p14:creationId xmlns:p14="http://schemas.microsoft.com/office/powerpoint/2010/main" val="345792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84B42-2084-4C22-905E-B492DB61CB6E}" type="datetimeFigureOut">
              <a:rPr lang="en-GB" smtClean="0"/>
              <a:t>13/01/2024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5B8542-3673-4C33-9269-EB65D6122B50}" type="slidenum">
              <a:rPr lang="en-GB" smtClean="0"/>
              <a:t>‹#›</a:t>
            </a:fld>
            <a:endParaRPr lang="en-GB"/>
          </a:p>
        </p:txBody>
      </p:sp>
    </p:spTree>
    <p:extLst>
      <p:ext uri="{BB962C8B-B14F-4D97-AF65-F5344CB8AC3E}">
        <p14:creationId xmlns:p14="http://schemas.microsoft.com/office/powerpoint/2010/main" val="79398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84B42-2084-4C22-905E-B492DB61CB6E}" type="datetimeFigureOut">
              <a:rPr lang="en-GB" smtClean="0"/>
              <a:t>13/01/2024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5B8542-3673-4C33-9269-EB65D6122B50}" type="slidenum">
              <a:rPr lang="en-GB" smtClean="0"/>
              <a:t>‹#›</a:t>
            </a:fld>
            <a:endParaRPr lang="en-GB"/>
          </a:p>
        </p:txBody>
      </p:sp>
    </p:spTree>
    <p:extLst>
      <p:ext uri="{BB962C8B-B14F-4D97-AF65-F5344CB8AC3E}">
        <p14:creationId xmlns:p14="http://schemas.microsoft.com/office/powerpoint/2010/main" val="7262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84B42-2084-4C22-905E-B492DB61CB6E}" type="datetimeFigureOut">
              <a:rPr lang="en-GB" smtClean="0"/>
              <a:t>13/01/2024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5B8542-3673-4C33-9269-EB65D6122B50}" type="slidenum">
              <a:rPr lang="en-GB" smtClean="0"/>
              <a:t>‹#›</a:t>
            </a:fld>
            <a:endParaRPr lang="en-GB"/>
          </a:p>
        </p:txBody>
      </p:sp>
    </p:spTree>
    <p:extLst>
      <p:ext uri="{BB962C8B-B14F-4D97-AF65-F5344CB8AC3E}">
        <p14:creationId xmlns:p14="http://schemas.microsoft.com/office/powerpoint/2010/main" val="205925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84B42-2084-4C22-905E-B492DB61CB6E}" type="datetimeFigureOut">
              <a:rPr lang="en-GB" smtClean="0"/>
              <a:t>13/01/2024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B8542-3673-4C33-9269-EB65D6122B50}" type="slidenum">
              <a:rPr lang="en-GB" smtClean="0"/>
              <a:t>‹#›</a:t>
            </a:fld>
            <a:endParaRPr lang="en-GB"/>
          </a:p>
        </p:txBody>
      </p:sp>
    </p:spTree>
    <p:extLst>
      <p:ext uri="{BB962C8B-B14F-4D97-AF65-F5344CB8AC3E}">
        <p14:creationId xmlns:p14="http://schemas.microsoft.com/office/powerpoint/2010/main" val="1549419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pic>
        <p:nvPicPr>
          <p:cNvPr id="1026" name="Picture 2" descr="A person holding his head&#10;&#10;Description automatically generated">
            <a:extLst>
              <a:ext uri="{FF2B5EF4-FFF2-40B4-BE49-F238E27FC236}">
                <a16:creationId xmlns:a16="http://schemas.microsoft.com/office/drawing/2014/main" id="{A23A83D5-A075-44AA-92BA-B52B9B288B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67" b="43650"/>
          <a:stretch/>
        </p:blipFill>
        <p:spPr bwMode="auto">
          <a:xfrm>
            <a:off x="107504" y="849086"/>
            <a:ext cx="9036496" cy="5892282"/>
          </a:xfrm>
          <a:prstGeom prst="rect">
            <a:avLst/>
          </a:prstGeom>
          <a:noFill/>
          <a:extLst>
            <a:ext uri="{909E8E84-426E-40DD-AFC4-6F175D3DCCD1}">
              <a14:hiddenFill xmlns:a14="http://schemas.microsoft.com/office/drawing/2010/main">
                <a:solidFill>
                  <a:srgbClr val="FFFFFF"/>
                </a:solidFill>
              </a14:hiddenFill>
            </a:ext>
          </a:extLst>
        </p:spPr>
      </p:pic>
      <p:sp>
        <p:nvSpPr>
          <p:cNvPr id="90" name="Google Shape;90;p1"/>
          <p:cNvSpPr txBox="1">
            <a:spLocks noGrp="1"/>
          </p:cNvSpPr>
          <p:nvPr>
            <p:ph type="ctrTitle"/>
          </p:nvPr>
        </p:nvSpPr>
        <p:spPr>
          <a:xfrm>
            <a:off x="107504" y="116632"/>
            <a:ext cx="8928992" cy="1470025"/>
          </a:xfrm>
          <a:prstGeom prst="rect">
            <a:avLst/>
          </a:prstGeom>
          <a:solidFill>
            <a:srgbClr val="0070C0"/>
          </a:solidFill>
          <a:ln>
            <a:noFill/>
          </a:ln>
        </p:spPr>
        <p:txBody>
          <a:bodyPr spcFirstLastPara="1" wrap="square" lIns="91425" tIns="45700" rIns="91425" bIns="45700" anchor="ctr" anchorCtr="0">
            <a:noAutofit/>
          </a:bodyPr>
          <a:lstStyle/>
          <a:p>
            <a:pPr lvl="0">
              <a:buClr>
                <a:schemeClr val="lt1"/>
              </a:buClr>
              <a:buSzPts val="3600"/>
            </a:pPr>
            <a:r>
              <a:rPr lang="en-GB" sz="4000" b="1" dirty="0">
                <a:solidFill>
                  <a:schemeClr val="bg1"/>
                </a:solidFill>
                <a:latin typeface="+mn-lt"/>
              </a:rPr>
              <a:t>How did Gottlieb explore what permacrisis </a:t>
            </a:r>
            <a:r>
              <a:rPr lang="en-GB" sz="4000" b="1" i="1" dirty="0">
                <a:solidFill>
                  <a:schemeClr val="bg1"/>
                </a:solidFill>
                <a:latin typeface="+mn-lt"/>
              </a:rPr>
              <a:t>might</a:t>
            </a:r>
            <a:r>
              <a:rPr lang="en-GB" sz="4000" b="1" dirty="0">
                <a:solidFill>
                  <a:schemeClr val="bg1"/>
                </a:solidFill>
                <a:latin typeface="+mn-lt"/>
              </a:rPr>
              <a:t> have felt like in 1938?</a:t>
            </a:r>
            <a:endParaRPr sz="6600" dirty="0">
              <a:solidFill>
                <a:schemeClr val="bg1"/>
              </a:solidFill>
              <a:latin typeface="+mn-lt"/>
            </a:endParaRPr>
          </a:p>
        </p:txBody>
      </p:sp>
      <p:sp>
        <p:nvSpPr>
          <p:cNvPr id="91" name="Google Shape;91;p1"/>
          <p:cNvSpPr/>
          <p:nvPr/>
        </p:nvSpPr>
        <p:spPr>
          <a:xfrm>
            <a:off x="107504" y="116632"/>
            <a:ext cx="8928992" cy="6624736"/>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484D57-C1BB-9C0E-3F2D-4C934CD181D5}"/>
              </a:ext>
            </a:extLst>
          </p:cNvPr>
          <p:cNvSpPr txBox="1"/>
          <p:nvPr/>
        </p:nvSpPr>
        <p:spPr>
          <a:xfrm>
            <a:off x="116006" y="184245"/>
            <a:ext cx="3903260" cy="6373155"/>
          </a:xfrm>
          <a:prstGeom prst="rect">
            <a:avLst/>
          </a:prstGeom>
          <a:noFill/>
          <a:ln w="38100">
            <a:solidFill>
              <a:schemeClr val="tx1"/>
            </a:solidFill>
          </a:ln>
        </p:spPr>
        <p:txBody>
          <a:bodyPr wrap="square" rtlCol="0">
            <a:spAutoFit/>
          </a:bodyPr>
          <a:lstStyle/>
          <a:p>
            <a:pPr marL="285750" indent="-285750">
              <a:buFont typeface="Arial" panose="020B0604020202020204" pitchFamily="34" charset="0"/>
              <a:buChar char="•"/>
            </a:pPr>
            <a:r>
              <a:rPr lang="en-GB" sz="1000" dirty="0"/>
              <a:t>What happened in 1938 that interests Gottlieb?</a:t>
            </a:r>
          </a:p>
          <a:p>
            <a:pPr marL="285750" indent="-285750">
              <a:buFont typeface="Arial" panose="020B0604020202020204" pitchFamily="34" charset="0"/>
              <a:buChar char="•"/>
            </a:pPr>
            <a:r>
              <a:rPr lang="en-GB" sz="1000" dirty="0"/>
              <a:t>What does the word ‘permacrisis’ mean and why can it be applied to that year?</a:t>
            </a:r>
          </a:p>
          <a:p>
            <a:pPr marL="285750" indent="-285750">
              <a:buFont typeface="Arial" panose="020B0604020202020204" pitchFamily="34" charset="0"/>
              <a:buChar char="•"/>
            </a:pPr>
            <a:r>
              <a:rPr lang="en-GB" sz="1000" dirty="0"/>
              <a:t>What historical lenses has Gottlieb looked through to better understand this period?</a:t>
            </a:r>
          </a:p>
          <a:p>
            <a:pPr>
              <a:lnSpc>
                <a:spcPct val="150000"/>
              </a:lnSpc>
            </a:pPr>
            <a:r>
              <a:rPr lang="en-GB" sz="1200" dirty="0"/>
              <a:t>………………………………………………………………………………………………………………………………………………………………………………………………………………………………………………………………………………………………………………………………………………………………………………………………………………………………………………………………………………..</a:t>
            </a:r>
          </a:p>
          <a:p>
            <a:pPr>
              <a:lnSpc>
                <a:spcPct val="150000"/>
              </a:lnSpc>
            </a:pPr>
            <a:r>
              <a:rPr lang="en-GB" sz="1200" dirty="0"/>
              <a:t>…………………………………………………………………………………………………………………………………………………………………………………………………………………………………………………………………………………………………………………………………………………………………………………...............................................................................................................................................................................................................................................................................................................................................................................................................................................................................................................................................................................................................................................................................................................................................................................................................................................................................................................................................................................................................................................................................................................</a:t>
            </a:r>
          </a:p>
        </p:txBody>
      </p:sp>
      <p:sp>
        <p:nvSpPr>
          <p:cNvPr id="4" name="TextBox 3">
            <a:extLst>
              <a:ext uri="{FF2B5EF4-FFF2-40B4-BE49-F238E27FC236}">
                <a16:creationId xmlns:a16="http://schemas.microsoft.com/office/drawing/2014/main" id="{6D5BF625-3E62-D337-4CEC-C140DA277AE3}"/>
              </a:ext>
            </a:extLst>
          </p:cNvPr>
          <p:cNvSpPr txBox="1"/>
          <p:nvPr/>
        </p:nvSpPr>
        <p:spPr>
          <a:xfrm>
            <a:off x="5072418" y="184245"/>
            <a:ext cx="3903260" cy="6403933"/>
          </a:xfrm>
          <a:prstGeom prst="rect">
            <a:avLst/>
          </a:prstGeom>
          <a:noFill/>
          <a:ln w="38100">
            <a:solidFill>
              <a:schemeClr val="tx1"/>
            </a:solidFill>
          </a:ln>
        </p:spPr>
        <p:txBody>
          <a:bodyPr wrap="square" rtlCol="0">
            <a:spAutoFit/>
          </a:bodyPr>
          <a:lstStyle/>
          <a:p>
            <a:pPr marL="285750" indent="-285750">
              <a:buFont typeface="Arial" panose="020B0604020202020204" pitchFamily="34" charset="0"/>
              <a:buChar char="•"/>
            </a:pPr>
            <a:r>
              <a:rPr lang="en-GB" sz="1000" dirty="0"/>
              <a:t>What sources did Gottlieb use to explore how people might have felt? </a:t>
            </a:r>
          </a:p>
          <a:p>
            <a:pPr marL="285750" indent="-285750">
              <a:buFont typeface="Arial" panose="020B0604020202020204" pitchFamily="34" charset="0"/>
              <a:buChar char="•"/>
            </a:pPr>
            <a:r>
              <a:rPr lang="en-GB" sz="1000" dirty="0"/>
              <a:t>Why do we need to be careful about the claims we can make when examining ‘history from within’?</a:t>
            </a:r>
          </a:p>
          <a:p>
            <a:pPr marL="285750" indent="-285750">
              <a:buFont typeface="Arial" panose="020B0604020202020204" pitchFamily="34" charset="0"/>
              <a:buChar char="•"/>
            </a:pPr>
            <a:r>
              <a:rPr lang="en-GB" sz="1000" dirty="0"/>
              <a:t>Who has Gottlieb worked with to reconstruct hidden voices from the past?</a:t>
            </a:r>
          </a:p>
          <a:p>
            <a:pPr marL="285750" indent="-285750">
              <a:buFont typeface="Arial" panose="020B0604020202020204" pitchFamily="34" charset="0"/>
              <a:buChar char="•"/>
            </a:pPr>
            <a:r>
              <a:rPr lang="en-GB" sz="1000" dirty="0"/>
              <a:t>Why is this type of work so important?</a:t>
            </a:r>
          </a:p>
          <a:p>
            <a:pPr>
              <a:lnSpc>
                <a:spcPct val="150000"/>
              </a:lnSpc>
            </a:pPr>
            <a:r>
              <a:rPr lang="en-GB" sz="1200" dirty="0"/>
              <a:t>……………………………………………………………………………………………………………………………………………………………………………………………………………………………………………………………………………………………………………………………………………………………………………………..………………………………………………………………………………………………………………………………………………………………………………………………………………………………………………………………………………………………………….........................................................................................................................................................................................................................................................................................................................................................................................................................................................................................................................................................................................................................................................................................................................................................................................................................................................................................................................................................................................................................................................................................................................................................................................</a:t>
            </a:r>
          </a:p>
        </p:txBody>
      </p:sp>
    </p:spTree>
    <p:extLst>
      <p:ext uri="{BB962C8B-B14F-4D97-AF65-F5344CB8AC3E}">
        <p14:creationId xmlns:p14="http://schemas.microsoft.com/office/powerpoint/2010/main" val="323408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107504" y="116632"/>
            <a:ext cx="8928992" cy="578827"/>
          </a:xfrm>
          <a:prstGeom prst="rect">
            <a:avLst/>
          </a:prstGeom>
          <a:solidFill>
            <a:srgbClr val="0070C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GB" sz="3600" b="1">
                <a:solidFill>
                  <a:schemeClr val="lt1"/>
                </a:solidFill>
                <a:latin typeface="Calibri"/>
                <a:ea typeface="Calibri"/>
                <a:cs typeface="Calibri"/>
                <a:sym typeface="Calibri"/>
              </a:rPr>
              <a:t>Enquiry Overview</a:t>
            </a:r>
            <a:endParaRPr/>
          </a:p>
        </p:txBody>
      </p:sp>
      <p:sp>
        <p:nvSpPr>
          <p:cNvPr id="94" name="Google Shape;94;p2"/>
          <p:cNvSpPr/>
          <p:nvPr/>
        </p:nvSpPr>
        <p:spPr>
          <a:xfrm>
            <a:off x="107504" y="116632"/>
            <a:ext cx="8928992" cy="6624736"/>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328361" y="854995"/>
            <a:ext cx="8487300" cy="600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b="1" i="0" u="none" strike="noStrike" cap="none" dirty="0">
                <a:latin typeface="Calibri"/>
                <a:ea typeface="Calibri"/>
                <a:cs typeface="Calibri"/>
                <a:sym typeface="Calibri"/>
              </a:rPr>
              <a:t>Why is Gottlieb so interested in foreign policy in 1938?</a:t>
            </a:r>
            <a:br>
              <a:rPr lang="en-GB" sz="2400" i="0" u="none" strike="noStrike" cap="none" dirty="0">
                <a:latin typeface="Calibri"/>
                <a:ea typeface="Calibri"/>
                <a:cs typeface="Calibri"/>
                <a:sym typeface="Calibri"/>
              </a:rPr>
            </a:br>
            <a:r>
              <a:rPr lang="en-GB" sz="2400" i="0" u="none" strike="noStrike" cap="none" dirty="0">
                <a:latin typeface="Calibri"/>
                <a:ea typeface="Calibri"/>
                <a:cs typeface="Calibri"/>
                <a:sym typeface="Calibri"/>
              </a:rPr>
              <a:t>LO: to develop an understanding of the events of 1938 and the idea of ‘history from within’</a:t>
            </a:r>
            <a:endParaRPr sz="2400" dirty="0">
              <a:latin typeface="Calibri"/>
              <a:ea typeface="Calibri"/>
              <a:cs typeface="Calibri"/>
              <a:sym typeface="Calibri"/>
            </a:endParaRPr>
          </a:p>
          <a:p>
            <a:pPr marL="0" marR="0" lvl="0" indent="0" algn="l" rtl="0">
              <a:lnSpc>
                <a:spcPct val="100000"/>
              </a:lnSpc>
              <a:spcBef>
                <a:spcPts val="0"/>
              </a:spcBef>
              <a:spcAft>
                <a:spcPts val="0"/>
              </a:spcAft>
              <a:buNone/>
            </a:pPr>
            <a:r>
              <a:rPr lang="en-GB" sz="2400" b="1" i="0" u="none" strike="noStrike" cap="none" dirty="0">
                <a:solidFill>
                  <a:schemeClr val="dk1"/>
                </a:solidFill>
                <a:latin typeface="Calibri"/>
                <a:ea typeface="Calibri"/>
                <a:cs typeface="Calibri"/>
                <a:sym typeface="Calibri"/>
              </a:rPr>
              <a:t>What sources are useful to Gottlieb in exploring what </a:t>
            </a:r>
            <a:r>
              <a:rPr lang="en-GB" sz="2400" b="1" i="0" u="none" strike="noStrike" cap="none" dirty="0" err="1">
                <a:solidFill>
                  <a:schemeClr val="dk1"/>
                </a:solidFill>
                <a:latin typeface="Calibri"/>
                <a:ea typeface="Calibri"/>
                <a:cs typeface="Calibri"/>
                <a:sym typeface="Calibri"/>
              </a:rPr>
              <a:t>permacrisis</a:t>
            </a:r>
            <a:r>
              <a:rPr lang="en-GB" sz="2400" b="1" i="0" u="none" strike="noStrike" cap="none" dirty="0">
                <a:solidFill>
                  <a:schemeClr val="dk1"/>
                </a:solidFill>
                <a:latin typeface="Calibri"/>
                <a:ea typeface="Calibri"/>
                <a:cs typeface="Calibri"/>
                <a:sym typeface="Calibri"/>
              </a:rPr>
              <a:t> might have felt like in 1938?</a:t>
            </a:r>
            <a:br>
              <a:rPr lang="en-GB" sz="2400" b="1" i="0" u="none" strike="noStrike" cap="none" dirty="0">
                <a:solidFill>
                  <a:schemeClr val="dk1"/>
                </a:solidFill>
                <a:latin typeface="Calibri"/>
                <a:ea typeface="Calibri"/>
                <a:cs typeface="Calibri"/>
                <a:sym typeface="Calibri"/>
              </a:rPr>
            </a:br>
            <a:r>
              <a:rPr lang="en-GB" sz="2400" i="0" u="none" strike="noStrike" cap="none" dirty="0">
                <a:solidFill>
                  <a:schemeClr val="dk1"/>
                </a:solidFill>
                <a:latin typeface="Calibri"/>
                <a:ea typeface="Calibri"/>
                <a:cs typeface="Calibri"/>
                <a:sym typeface="Calibri"/>
              </a:rPr>
              <a:t>LO: to develop an understanding of how different groups of people felt during 1938 and how historians know</a:t>
            </a:r>
            <a:endParaRPr sz="240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sz="2400" b="1" dirty="0">
                <a:solidFill>
                  <a:schemeClr val="dk1"/>
                </a:solidFill>
                <a:latin typeface="Calibri"/>
                <a:ea typeface="Calibri"/>
                <a:cs typeface="Calibri"/>
                <a:sym typeface="Calibri"/>
              </a:rPr>
              <a:t>Why is Mass Observation useful to Gottlieb in exploring what </a:t>
            </a:r>
            <a:r>
              <a:rPr lang="en-GB" sz="2400" b="1" dirty="0" err="1">
                <a:solidFill>
                  <a:schemeClr val="dk1"/>
                </a:solidFill>
                <a:latin typeface="Calibri"/>
                <a:ea typeface="Calibri"/>
                <a:cs typeface="Calibri"/>
                <a:sym typeface="Calibri"/>
              </a:rPr>
              <a:t>permacrisis</a:t>
            </a:r>
            <a:r>
              <a:rPr lang="en-GB" sz="2400" b="1" dirty="0">
                <a:solidFill>
                  <a:schemeClr val="dk1"/>
                </a:solidFill>
                <a:latin typeface="Calibri"/>
                <a:ea typeface="Calibri"/>
                <a:cs typeface="Calibri"/>
                <a:sym typeface="Calibri"/>
              </a:rPr>
              <a:t> </a:t>
            </a:r>
            <a:r>
              <a:rPr lang="en-GB" sz="2400" b="1" i="1" dirty="0">
                <a:solidFill>
                  <a:schemeClr val="dk1"/>
                </a:solidFill>
                <a:latin typeface="Calibri"/>
                <a:ea typeface="Calibri"/>
                <a:cs typeface="Calibri"/>
                <a:sym typeface="Calibri"/>
              </a:rPr>
              <a:t>might</a:t>
            </a:r>
            <a:r>
              <a:rPr lang="en-GB" sz="2400" b="1" dirty="0">
                <a:solidFill>
                  <a:schemeClr val="dk1"/>
                </a:solidFill>
                <a:latin typeface="Calibri"/>
                <a:ea typeface="Calibri"/>
                <a:cs typeface="Calibri"/>
                <a:sym typeface="Calibri"/>
              </a:rPr>
              <a:t> have felt like in 1938?</a:t>
            </a:r>
            <a:endParaRPr sz="2400" b="1" dirty="0">
              <a:solidFill>
                <a:schemeClr val="dk1"/>
              </a:solidFill>
              <a:latin typeface="Calibri"/>
              <a:ea typeface="Calibri"/>
              <a:cs typeface="Calibri"/>
              <a:sym typeface="Calibri"/>
            </a:endParaRPr>
          </a:p>
          <a:p>
            <a:pPr marL="0" lvl="0" indent="0" algn="l" rtl="0">
              <a:spcBef>
                <a:spcPts val="0"/>
              </a:spcBef>
              <a:spcAft>
                <a:spcPts val="0"/>
              </a:spcAft>
              <a:buNone/>
            </a:pPr>
            <a:r>
              <a:rPr lang="en-GB" sz="2400" dirty="0">
                <a:solidFill>
                  <a:schemeClr val="dk1"/>
                </a:solidFill>
                <a:latin typeface="Calibri"/>
                <a:ea typeface="Calibri"/>
                <a:cs typeface="Calibri"/>
                <a:sym typeface="Calibri"/>
              </a:rPr>
              <a:t>LO: to develop an understanding of how different groups of people felt during 1938 and how historians know</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r>
              <a:rPr lang="en-GB" sz="2400" b="1" dirty="0">
                <a:solidFill>
                  <a:srgbClr val="0070C0"/>
                </a:solidFill>
                <a:latin typeface="Calibri"/>
                <a:ea typeface="Calibri"/>
                <a:cs typeface="Calibri"/>
                <a:sym typeface="Calibri"/>
              </a:rPr>
              <a:t>How did Gottlieb explore what ‘</a:t>
            </a:r>
            <a:r>
              <a:rPr lang="en-GB" sz="2400" b="1" dirty="0" err="1">
                <a:solidFill>
                  <a:srgbClr val="0070C0"/>
                </a:solidFill>
                <a:latin typeface="Calibri"/>
                <a:ea typeface="Calibri"/>
                <a:cs typeface="Calibri"/>
                <a:sym typeface="Calibri"/>
              </a:rPr>
              <a:t>permacrisis</a:t>
            </a:r>
            <a:r>
              <a:rPr lang="en-GB" sz="2400" b="1" dirty="0">
                <a:solidFill>
                  <a:srgbClr val="0070C0"/>
                </a:solidFill>
                <a:latin typeface="Calibri"/>
                <a:ea typeface="Calibri"/>
                <a:cs typeface="Calibri"/>
                <a:sym typeface="Calibri"/>
              </a:rPr>
              <a:t>’ </a:t>
            </a:r>
            <a:r>
              <a:rPr lang="en-GB" sz="2400" b="1" i="1" dirty="0">
                <a:solidFill>
                  <a:srgbClr val="0070C0"/>
                </a:solidFill>
                <a:latin typeface="Calibri"/>
                <a:ea typeface="Calibri"/>
                <a:cs typeface="Calibri"/>
                <a:sym typeface="Calibri"/>
              </a:rPr>
              <a:t>might</a:t>
            </a:r>
            <a:r>
              <a:rPr lang="en-GB" sz="2400" b="1" dirty="0">
                <a:solidFill>
                  <a:srgbClr val="0070C0"/>
                </a:solidFill>
                <a:latin typeface="Calibri"/>
                <a:ea typeface="Calibri"/>
                <a:cs typeface="Calibri"/>
                <a:sym typeface="Calibri"/>
              </a:rPr>
              <a:t> have felt like in 1938?</a:t>
            </a:r>
            <a:br>
              <a:rPr lang="en-GB" sz="2400" b="1" dirty="0">
                <a:solidFill>
                  <a:srgbClr val="0070C0"/>
                </a:solidFill>
                <a:latin typeface="Calibri"/>
                <a:ea typeface="Calibri"/>
                <a:cs typeface="Calibri"/>
                <a:sym typeface="Calibri"/>
              </a:rPr>
            </a:br>
            <a:r>
              <a:rPr lang="en-GB" sz="2400" dirty="0">
                <a:solidFill>
                  <a:srgbClr val="0070C0"/>
                </a:solidFill>
                <a:latin typeface="Calibri"/>
                <a:ea typeface="Calibri"/>
                <a:cs typeface="Calibri"/>
                <a:sym typeface="Calibri"/>
              </a:rPr>
              <a:t>LO: to develop an understanding of the process and importance of knowledge exchange between academics and other collaborators</a:t>
            </a:r>
            <a:endParaRPr sz="2400" dirty="0">
              <a:solidFill>
                <a:srgbClr val="0070C0"/>
              </a:solidFill>
              <a:latin typeface="Calibri"/>
              <a:ea typeface="Calibri"/>
              <a:cs typeface="Calibri"/>
              <a:sym typeface="Calibri"/>
            </a:endParaRPr>
          </a:p>
          <a:p>
            <a:pPr marL="152400" marR="0" lvl="0" indent="0" algn="l" rtl="0">
              <a:lnSpc>
                <a:spcPct val="100000"/>
              </a:lnSpc>
              <a:spcBef>
                <a:spcPts val="0"/>
              </a:spcBef>
              <a:spcAft>
                <a:spcPts val="0"/>
              </a:spcAft>
              <a:buClr>
                <a:srgbClr val="0070C0"/>
              </a:buClr>
              <a:buSzPts val="2400"/>
              <a:buFont typeface="Calibri"/>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8df090657f_0_6"/>
          <p:cNvSpPr txBox="1">
            <a:spLocks noGrp="1"/>
          </p:cNvSpPr>
          <p:nvPr>
            <p:ph type="ctrTitle"/>
          </p:nvPr>
        </p:nvSpPr>
        <p:spPr>
          <a:xfrm>
            <a:off x="107504" y="116632"/>
            <a:ext cx="8928900" cy="1470000"/>
          </a:xfrm>
          <a:prstGeom prst="rect">
            <a:avLst/>
          </a:prstGeom>
          <a:solidFill>
            <a:srgbClr val="0070C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rial"/>
              <a:buNone/>
            </a:pPr>
            <a:r>
              <a:rPr lang="en-GB" sz="3200" b="1" dirty="0">
                <a:solidFill>
                  <a:schemeClr val="lt1"/>
                </a:solidFill>
                <a:latin typeface="+mn-lt"/>
              </a:rPr>
              <a:t>How did Gottlieb explore what permacrisis </a:t>
            </a:r>
            <a:r>
              <a:rPr lang="en-GB" sz="3200" b="1" i="1" dirty="0">
                <a:solidFill>
                  <a:schemeClr val="lt1"/>
                </a:solidFill>
                <a:latin typeface="+mn-lt"/>
              </a:rPr>
              <a:t>might</a:t>
            </a:r>
            <a:r>
              <a:rPr lang="en-GB" sz="3200" b="1" dirty="0">
                <a:solidFill>
                  <a:schemeClr val="lt1"/>
                </a:solidFill>
                <a:latin typeface="+mn-lt"/>
              </a:rPr>
              <a:t> have felt like in 1938?</a:t>
            </a:r>
            <a:endParaRPr sz="3200" b="1" dirty="0">
              <a:solidFill>
                <a:schemeClr val="lt1"/>
              </a:solidFill>
              <a:latin typeface="+mn-lt"/>
            </a:endParaRPr>
          </a:p>
        </p:txBody>
      </p:sp>
      <p:pic>
        <p:nvPicPr>
          <p:cNvPr id="89" name="Google Shape;89;g28df090657f_0_6" descr="Profile picture of Julie Gottlieb"/>
          <p:cNvPicPr preferRelativeResize="0"/>
          <p:nvPr/>
        </p:nvPicPr>
        <p:blipFill rotWithShape="1">
          <a:blip r:embed="rId3">
            <a:alphaModFix/>
          </a:blip>
          <a:srcRect/>
          <a:stretch/>
        </p:blipFill>
        <p:spPr>
          <a:xfrm>
            <a:off x="2404350" y="1785038"/>
            <a:ext cx="4732482" cy="4732482"/>
          </a:xfrm>
          <a:prstGeom prst="rect">
            <a:avLst/>
          </a:prstGeom>
          <a:noFill/>
          <a:ln>
            <a:noFill/>
          </a:ln>
        </p:spPr>
      </p:pic>
      <p:sp>
        <p:nvSpPr>
          <p:cNvPr id="90" name="Google Shape;90;g28df090657f_0_6"/>
          <p:cNvSpPr/>
          <p:nvPr/>
        </p:nvSpPr>
        <p:spPr>
          <a:xfrm>
            <a:off x="107554" y="116707"/>
            <a:ext cx="8928900" cy="6624600"/>
          </a:xfrm>
          <a:prstGeom prst="rect">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1026" name="Picture 2">
            <a:extLst>
              <a:ext uri="{FF2B5EF4-FFF2-40B4-BE49-F238E27FC236}">
                <a16:creationId xmlns:a16="http://schemas.microsoft.com/office/drawing/2014/main" id="{AB9EE784-F894-18E4-3A20-5E7FE3E2C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82037">
            <a:off x="630515" y="1620551"/>
            <a:ext cx="2416511" cy="33056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72F2259-9C3A-9B7A-75EB-9B5A643B4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9547">
            <a:off x="6165121" y="1520682"/>
            <a:ext cx="2452605" cy="32072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Mass Observation Archive - The Keep">
            <a:extLst>
              <a:ext uri="{FF2B5EF4-FFF2-40B4-BE49-F238E27FC236}">
                <a16:creationId xmlns:a16="http://schemas.microsoft.com/office/drawing/2014/main" id="{A640514A-38E3-1A25-2E3F-2080EE37C5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84606">
            <a:off x="366935" y="4597758"/>
            <a:ext cx="3012626" cy="17024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280A235-DC51-FF93-EC40-02DFDDABE4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891" y="4636466"/>
            <a:ext cx="3425882" cy="19954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730CC6-84A7-49DC-506B-F21F09A3041D}"/>
              </a:ext>
            </a:extLst>
          </p:cNvPr>
          <p:cNvSpPr txBox="1"/>
          <p:nvPr/>
        </p:nvSpPr>
        <p:spPr>
          <a:xfrm>
            <a:off x="2565600" y="5389062"/>
            <a:ext cx="3921617" cy="923330"/>
          </a:xfrm>
          <a:prstGeom prst="rect">
            <a:avLst/>
          </a:prstGeom>
          <a:solidFill>
            <a:schemeClr val="accent5">
              <a:lumMod val="20000"/>
              <a:lumOff val="80000"/>
            </a:schemeClr>
          </a:solidFill>
        </p:spPr>
        <p:txBody>
          <a:bodyPr wrap="square" rtlCol="0">
            <a:spAutoFit/>
          </a:bodyPr>
          <a:lstStyle/>
          <a:p>
            <a:pPr algn="ctr"/>
            <a:r>
              <a:rPr lang="en-GB" b="1" dirty="0"/>
              <a:t>Activity 1: Discuss what you can remember with a partner. Be prepared to share with the class!</a:t>
            </a:r>
          </a:p>
        </p:txBody>
      </p:sp>
      <p:sp>
        <p:nvSpPr>
          <p:cNvPr id="3" name="Callout: Up Arrow 2">
            <a:extLst>
              <a:ext uri="{FF2B5EF4-FFF2-40B4-BE49-F238E27FC236}">
                <a16:creationId xmlns:a16="http://schemas.microsoft.com/office/drawing/2014/main" id="{4BE2DA98-09AC-F27D-DF87-93C3DD087FD7}"/>
              </a:ext>
            </a:extLst>
          </p:cNvPr>
          <p:cNvSpPr/>
          <p:nvPr/>
        </p:nvSpPr>
        <p:spPr>
          <a:xfrm>
            <a:off x="6644504" y="851632"/>
            <a:ext cx="2286000" cy="1740963"/>
          </a:xfrm>
          <a:prstGeom prst="upArrowCallou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Why do we need to be careful about the claims we make?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34"/>
          <p:cNvSpPr txBox="1">
            <a:spLocks noGrp="1"/>
          </p:cNvSpPr>
          <p:nvPr>
            <p:ph type="ctrTitle"/>
          </p:nvPr>
        </p:nvSpPr>
        <p:spPr>
          <a:xfrm>
            <a:off x="107504" y="116632"/>
            <a:ext cx="8928992" cy="1470025"/>
          </a:xfrm>
          <a:prstGeom prst="rect">
            <a:avLst/>
          </a:prstGeom>
          <a:solidFill>
            <a:srgbClr val="0070C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GB" sz="4400" b="1" dirty="0">
                <a:solidFill>
                  <a:schemeClr val="lt1"/>
                </a:solidFill>
                <a:latin typeface="Calibri"/>
                <a:ea typeface="Calibri"/>
                <a:cs typeface="Calibri"/>
                <a:sym typeface="Calibri"/>
              </a:rPr>
              <a:t>What can you add to your knowledge organiser?</a:t>
            </a:r>
            <a:endParaRPr sz="4400" b="1" dirty="0">
              <a:solidFill>
                <a:schemeClr val="lt1"/>
              </a:solidFill>
              <a:latin typeface="Calibri"/>
              <a:ea typeface="Calibri"/>
              <a:cs typeface="Calibri"/>
              <a:sym typeface="Calibri"/>
            </a:endParaRPr>
          </a:p>
        </p:txBody>
      </p:sp>
      <p:sp>
        <p:nvSpPr>
          <p:cNvPr id="200" name="Google Shape;200;p34"/>
          <p:cNvSpPr/>
          <p:nvPr/>
        </p:nvSpPr>
        <p:spPr>
          <a:xfrm>
            <a:off x="107542" y="116707"/>
            <a:ext cx="8928900" cy="6624600"/>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BE2F6660-1CD9-A5B8-FAA9-FD3B9E7207F7}"/>
              </a:ext>
            </a:extLst>
          </p:cNvPr>
          <p:cNvPicPr>
            <a:picLocks noChangeAspect="1"/>
          </p:cNvPicPr>
          <p:nvPr/>
        </p:nvPicPr>
        <p:blipFill>
          <a:blip r:embed="rId3"/>
          <a:stretch>
            <a:fillRect/>
          </a:stretch>
        </p:blipFill>
        <p:spPr>
          <a:xfrm>
            <a:off x="1076291" y="1744614"/>
            <a:ext cx="6991401" cy="4838735"/>
          </a:xfrm>
          <a:prstGeom prst="rect">
            <a:avLst/>
          </a:prstGeom>
        </p:spPr>
      </p:pic>
    </p:spTree>
    <p:extLst>
      <p:ext uri="{BB962C8B-B14F-4D97-AF65-F5344CB8AC3E}">
        <p14:creationId xmlns:p14="http://schemas.microsoft.com/office/powerpoint/2010/main" val="179825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4" name="Picture 3">
            <a:extLst>
              <a:ext uri="{FF2B5EF4-FFF2-40B4-BE49-F238E27FC236}">
                <a16:creationId xmlns:a16="http://schemas.microsoft.com/office/drawing/2014/main" id="{21166394-C831-926B-2850-B7D65E0A3C36}"/>
              </a:ext>
            </a:extLst>
          </p:cNvPr>
          <p:cNvPicPr>
            <a:picLocks noChangeAspect="1"/>
          </p:cNvPicPr>
          <p:nvPr/>
        </p:nvPicPr>
        <p:blipFill rotWithShape="1">
          <a:blip r:embed="rId3"/>
          <a:srcRect l="22613" t="13501" r="2906"/>
          <a:stretch/>
        </p:blipFill>
        <p:spPr>
          <a:xfrm>
            <a:off x="107503" y="469232"/>
            <a:ext cx="8928993" cy="6272136"/>
          </a:xfrm>
          <a:prstGeom prst="rect">
            <a:avLst/>
          </a:prstGeom>
        </p:spPr>
      </p:pic>
      <p:sp>
        <p:nvSpPr>
          <p:cNvPr id="143" name="Google Shape;143;p5"/>
          <p:cNvSpPr txBox="1">
            <a:spLocks noGrp="1"/>
          </p:cNvSpPr>
          <p:nvPr>
            <p:ph type="ctrTitle"/>
          </p:nvPr>
        </p:nvSpPr>
        <p:spPr>
          <a:xfrm>
            <a:off x="107504" y="116632"/>
            <a:ext cx="8928992" cy="1470025"/>
          </a:xfrm>
          <a:prstGeom prst="rect">
            <a:avLst/>
          </a:prstGeom>
          <a:solidFill>
            <a:srgbClr val="0070C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GB" sz="3600" b="1" dirty="0">
                <a:solidFill>
                  <a:schemeClr val="lt1"/>
                </a:solidFill>
                <a:latin typeface="Calibri"/>
                <a:ea typeface="Calibri"/>
                <a:cs typeface="Calibri"/>
                <a:sym typeface="Calibri"/>
              </a:rPr>
              <a:t>How did Gottlieb explore what ‘permacrisis’ </a:t>
            </a:r>
            <a:r>
              <a:rPr lang="en-GB" sz="3600" b="1" i="1" dirty="0">
                <a:solidFill>
                  <a:schemeClr val="lt1"/>
                </a:solidFill>
                <a:latin typeface="Calibri"/>
                <a:ea typeface="Calibri"/>
                <a:cs typeface="Calibri"/>
                <a:sym typeface="Calibri"/>
              </a:rPr>
              <a:t>might</a:t>
            </a:r>
            <a:r>
              <a:rPr lang="en-GB" sz="3600" b="1" dirty="0">
                <a:solidFill>
                  <a:schemeClr val="lt1"/>
                </a:solidFill>
                <a:latin typeface="Calibri"/>
                <a:ea typeface="Calibri"/>
                <a:cs typeface="Calibri"/>
                <a:sym typeface="Calibri"/>
              </a:rPr>
              <a:t> have felt like in 1938?</a:t>
            </a:r>
            <a:endParaRPr sz="3600" b="1" dirty="0">
              <a:solidFill>
                <a:schemeClr val="lt1"/>
              </a:solidFill>
              <a:latin typeface="Calibri"/>
              <a:ea typeface="Calibri"/>
              <a:cs typeface="Calibri"/>
              <a:sym typeface="Calibri"/>
            </a:endParaRPr>
          </a:p>
        </p:txBody>
      </p:sp>
      <p:sp>
        <p:nvSpPr>
          <p:cNvPr id="144" name="Google Shape;144;p5"/>
          <p:cNvSpPr/>
          <p:nvPr/>
        </p:nvSpPr>
        <p:spPr>
          <a:xfrm>
            <a:off x="107504" y="116632"/>
            <a:ext cx="8928992" cy="6624736"/>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graphicFrame>
        <p:nvGraphicFramePr>
          <p:cNvPr id="145" name="Google Shape;145;p5"/>
          <p:cNvGraphicFramePr/>
          <p:nvPr>
            <p:extLst>
              <p:ext uri="{D42A27DB-BD31-4B8C-83A1-F6EECF244321}">
                <p14:modId xmlns:p14="http://schemas.microsoft.com/office/powerpoint/2010/main" val="1522975133"/>
              </p:ext>
            </p:extLst>
          </p:nvPr>
        </p:nvGraphicFramePr>
        <p:xfrm>
          <a:off x="366936" y="4745206"/>
          <a:ext cx="8410125" cy="1828820"/>
        </p:xfrm>
        <a:graphic>
          <a:graphicData uri="http://schemas.openxmlformats.org/drawingml/2006/table">
            <a:tbl>
              <a:tblPr>
                <a:noFill/>
              </a:tblPr>
              <a:tblGrid>
                <a:gridCol w="2803375">
                  <a:extLst>
                    <a:ext uri="{9D8B030D-6E8A-4147-A177-3AD203B41FA5}">
                      <a16:colId xmlns:a16="http://schemas.microsoft.com/office/drawing/2014/main" val="20000"/>
                    </a:ext>
                  </a:extLst>
                </a:gridCol>
                <a:gridCol w="2803375">
                  <a:extLst>
                    <a:ext uri="{9D8B030D-6E8A-4147-A177-3AD203B41FA5}">
                      <a16:colId xmlns:a16="http://schemas.microsoft.com/office/drawing/2014/main" val="20001"/>
                    </a:ext>
                  </a:extLst>
                </a:gridCol>
                <a:gridCol w="2803375">
                  <a:extLst>
                    <a:ext uri="{9D8B030D-6E8A-4147-A177-3AD203B41FA5}">
                      <a16:colId xmlns:a16="http://schemas.microsoft.com/office/drawing/2014/main" val="20002"/>
                    </a:ext>
                  </a:extLst>
                </a:gridCol>
              </a:tblGrid>
              <a:tr h="370850">
                <a:tc gridSpan="3">
                  <a:txBody>
                    <a:bodyPr/>
                    <a:lstStyle/>
                    <a:p>
                      <a:pPr marL="0" marR="0" lvl="0" indent="0" algn="ctr" rtl="0">
                        <a:lnSpc>
                          <a:spcPct val="100000"/>
                        </a:lnSpc>
                        <a:spcBef>
                          <a:spcPts val="0"/>
                        </a:spcBef>
                        <a:spcAft>
                          <a:spcPts val="0"/>
                        </a:spcAft>
                        <a:buClr>
                          <a:schemeClr val="dk1"/>
                        </a:buClr>
                        <a:buSzPts val="1800"/>
                        <a:buFont typeface="Calibri"/>
                        <a:buNone/>
                      </a:pPr>
                      <a:r>
                        <a:rPr lang="en-GB" sz="1800" b="1" u="none" strike="noStrike" cap="none" dirty="0">
                          <a:latin typeface="Calibri"/>
                          <a:ea typeface="Calibri"/>
                          <a:cs typeface="Calibri"/>
                          <a:sym typeface="Calibri"/>
                        </a:rPr>
                        <a:t>LO: to develop an understanding of the process and importance of knowledge exchange between academics and other collaborators</a:t>
                      </a:r>
                      <a:endParaRPr sz="1800" b="1" u="none" strike="noStrike" cap="none" dirty="0">
                        <a:latin typeface="Calibri"/>
                        <a:ea typeface="Calibri"/>
                        <a:cs typeface="Calibri"/>
                        <a:sym typeface="Calibri"/>
                      </a:endParaRPr>
                    </a:p>
                  </a:txBody>
                  <a:tcPr marL="91450" marR="91450" marT="45725" marB="45725">
                    <a:solidFill>
                      <a:srgbClr val="DD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chemeClr val="dk1"/>
                        </a:buClr>
                        <a:buSzPts val="1800"/>
                        <a:buFont typeface="Calibri"/>
                        <a:buNone/>
                      </a:pPr>
                      <a:r>
                        <a:rPr lang="en-GB" sz="1800" u="none" strike="noStrike" cap="none" dirty="0">
                          <a:latin typeface="Calibri"/>
                          <a:ea typeface="Calibri"/>
                          <a:cs typeface="Calibri"/>
                          <a:sym typeface="Calibri"/>
                        </a:rPr>
                        <a:t>Can you tell me about the sources that Gottlieb used and how people might have felt in 1938?</a:t>
                      </a:r>
                      <a:endParaRPr sz="1800" u="none" strike="noStrike" cap="none" dirty="0">
                        <a:latin typeface="Calibri"/>
                        <a:ea typeface="Calibri"/>
                        <a:cs typeface="Calibri"/>
                        <a:sym typeface="Calibri"/>
                      </a:endParaRPr>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GB" sz="1800" u="none" strike="noStrike" cap="none" dirty="0">
                          <a:latin typeface="Calibri"/>
                          <a:ea typeface="Calibri"/>
                          <a:cs typeface="Calibri"/>
                          <a:sym typeface="Calibri"/>
                        </a:rPr>
                        <a:t>Can you describe the collaborations that have been embarked on and their importance?</a:t>
                      </a:r>
                      <a:endParaRPr sz="1800" u="none" strike="noStrike" cap="none" dirty="0">
                        <a:latin typeface="Calibri"/>
                        <a:ea typeface="Calibri"/>
                        <a:cs typeface="Calibri"/>
                        <a:sym typeface="Calibri"/>
                      </a:endParaRPr>
                    </a:p>
                  </a:txBody>
                  <a:tcPr marL="91450" marR="91450" marT="45725" marB="45725">
                    <a:solidFill>
                      <a:schemeClr val="lt1"/>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GB" sz="1800" u="none" strike="noStrike" cap="none" dirty="0">
                          <a:latin typeface="Calibri"/>
                          <a:ea typeface="Calibri"/>
                          <a:cs typeface="Calibri"/>
                          <a:sym typeface="Calibri"/>
                        </a:rPr>
                        <a:t>Can you explain this process to a wider audience?</a:t>
                      </a:r>
                      <a:endParaRPr sz="1800" u="none" strike="noStrike" cap="none" dirty="0">
                        <a:latin typeface="Calibri"/>
                        <a:ea typeface="Calibri"/>
                        <a:cs typeface="Calibri"/>
                        <a:sym typeface="Calibri"/>
                      </a:endParaRPr>
                    </a:p>
                  </a:txBody>
                  <a:tcPr marL="91450" marR="91450" marT="45725" marB="45725" anchor="ctr">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8;g28df090657f_0_6">
            <a:extLst>
              <a:ext uri="{FF2B5EF4-FFF2-40B4-BE49-F238E27FC236}">
                <a16:creationId xmlns:a16="http://schemas.microsoft.com/office/drawing/2014/main" id="{C26F2A80-06ED-D08A-DCD2-2FB10A09282C}"/>
              </a:ext>
            </a:extLst>
          </p:cNvPr>
          <p:cNvSpPr txBox="1">
            <a:spLocks noGrp="1"/>
          </p:cNvSpPr>
          <p:nvPr>
            <p:ph type="ctrTitle"/>
          </p:nvPr>
        </p:nvSpPr>
        <p:spPr>
          <a:xfrm>
            <a:off x="107504" y="116632"/>
            <a:ext cx="8928900" cy="1470000"/>
          </a:xfrm>
          <a:prstGeom prst="rect">
            <a:avLst/>
          </a:prstGeom>
          <a:solidFill>
            <a:srgbClr val="0070C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rial"/>
              <a:buNone/>
            </a:pPr>
            <a:r>
              <a:rPr lang="en-GB" sz="3200" b="1" dirty="0">
                <a:solidFill>
                  <a:schemeClr val="lt1"/>
                </a:solidFill>
                <a:latin typeface="+mn-lt"/>
              </a:rPr>
              <a:t>Activity 2: Why has Gottlieb tried to explore the history of emotions in this period and what does it tell us about the importance of history?</a:t>
            </a:r>
            <a:endParaRPr sz="3200" b="1" dirty="0">
              <a:solidFill>
                <a:schemeClr val="lt1"/>
              </a:solidFill>
              <a:latin typeface="+mn-lt"/>
            </a:endParaRPr>
          </a:p>
        </p:txBody>
      </p:sp>
      <p:sp>
        <p:nvSpPr>
          <p:cNvPr id="5" name="Google Shape;90;g28df090657f_0_6">
            <a:extLst>
              <a:ext uri="{FF2B5EF4-FFF2-40B4-BE49-F238E27FC236}">
                <a16:creationId xmlns:a16="http://schemas.microsoft.com/office/drawing/2014/main" id="{82D37287-7C51-227B-2BD3-34C62CD85730}"/>
              </a:ext>
            </a:extLst>
          </p:cNvPr>
          <p:cNvSpPr/>
          <p:nvPr/>
        </p:nvSpPr>
        <p:spPr>
          <a:xfrm>
            <a:off x="107554" y="116707"/>
            <a:ext cx="8928900" cy="6624600"/>
          </a:xfrm>
          <a:prstGeom prst="rect">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527CEAD7-CB68-31E8-9BB9-EB50DE20835B}"/>
              </a:ext>
            </a:extLst>
          </p:cNvPr>
          <p:cNvPicPr>
            <a:picLocks noChangeAspect="1"/>
          </p:cNvPicPr>
          <p:nvPr/>
        </p:nvPicPr>
        <p:blipFill>
          <a:blip r:embed="rId3"/>
          <a:stretch>
            <a:fillRect/>
          </a:stretch>
        </p:blipFill>
        <p:spPr>
          <a:xfrm>
            <a:off x="320027" y="3332886"/>
            <a:ext cx="5719804" cy="3276624"/>
          </a:xfrm>
          <a:prstGeom prst="rect">
            <a:avLst/>
          </a:prstGeom>
        </p:spPr>
      </p:pic>
      <p:pic>
        <p:nvPicPr>
          <p:cNvPr id="7" name="Picture 6">
            <a:extLst>
              <a:ext uri="{FF2B5EF4-FFF2-40B4-BE49-F238E27FC236}">
                <a16:creationId xmlns:a16="http://schemas.microsoft.com/office/drawing/2014/main" id="{3579D0A4-C8FE-24EA-1483-6D322A7A8D81}"/>
              </a:ext>
            </a:extLst>
          </p:cNvPr>
          <p:cNvPicPr>
            <a:picLocks noChangeAspect="1"/>
          </p:cNvPicPr>
          <p:nvPr/>
        </p:nvPicPr>
        <p:blipFill>
          <a:blip r:embed="rId4"/>
          <a:stretch>
            <a:fillRect/>
          </a:stretch>
        </p:blipFill>
        <p:spPr>
          <a:xfrm>
            <a:off x="3198517" y="1688990"/>
            <a:ext cx="5682628" cy="2888860"/>
          </a:xfrm>
          <a:prstGeom prst="rect">
            <a:avLst/>
          </a:prstGeom>
        </p:spPr>
      </p:pic>
      <p:sp>
        <p:nvSpPr>
          <p:cNvPr id="11" name="TextBox 10">
            <a:extLst>
              <a:ext uri="{FF2B5EF4-FFF2-40B4-BE49-F238E27FC236}">
                <a16:creationId xmlns:a16="http://schemas.microsoft.com/office/drawing/2014/main" id="{E5A7FE0C-E1B4-3BAE-5537-186421342E31}"/>
              </a:ext>
            </a:extLst>
          </p:cNvPr>
          <p:cNvSpPr txBox="1"/>
          <p:nvPr/>
        </p:nvSpPr>
        <p:spPr>
          <a:xfrm>
            <a:off x="6129034" y="5059414"/>
            <a:ext cx="2818217" cy="1200329"/>
          </a:xfrm>
          <a:prstGeom prst="rect">
            <a:avLst/>
          </a:prstGeom>
          <a:noFill/>
        </p:spPr>
        <p:txBody>
          <a:bodyPr wrap="square">
            <a:spAutoFit/>
          </a:bodyPr>
          <a:lstStyle/>
          <a:p>
            <a:pPr algn="ctr"/>
            <a:r>
              <a:rPr lang="en-GB" dirty="0">
                <a:hlinkClick r:id="rId5"/>
              </a:rPr>
              <a:t>https://player.sheffield.ac.uk/events/nervous-state-collaboration-performances-and-impact</a:t>
            </a:r>
            <a:r>
              <a:rPr lang="en-GB" dirty="0"/>
              <a:t>  </a:t>
            </a:r>
          </a:p>
        </p:txBody>
      </p:sp>
      <p:sp>
        <p:nvSpPr>
          <p:cNvPr id="8" name="TextBox 7">
            <a:extLst>
              <a:ext uri="{FF2B5EF4-FFF2-40B4-BE49-F238E27FC236}">
                <a16:creationId xmlns:a16="http://schemas.microsoft.com/office/drawing/2014/main" id="{1E1FBB3A-6BA6-4175-B5BC-502797B09869}"/>
              </a:ext>
            </a:extLst>
          </p:cNvPr>
          <p:cNvSpPr txBox="1"/>
          <p:nvPr/>
        </p:nvSpPr>
        <p:spPr>
          <a:xfrm>
            <a:off x="320027" y="1688990"/>
            <a:ext cx="2780353" cy="1569660"/>
          </a:xfrm>
          <a:prstGeom prst="rect">
            <a:avLst/>
          </a:prstGeom>
          <a:solidFill>
            <a:schemeClr val="accent5">
              <a:lumMod val="20000"/>
              <a:lumOff val="80000"/>
            </a:schemeClr>
          </a:solidFill>
        </p:spPr>
        <p:txBody>
          <a:bodyPr wrap="square" rtlCol="0">
            <a:spAutoFit/>
          </a:bodyPr>
          <a:lstStyle/>
          <a:p>
            <a:pPr algn="ctr"/>
            <a:r>
              <a:rPr lang="en-GB" sz="2400" b="1" dirty="0"/>
              <a:t>Watch the two videos to help you to discuss the questions above.</a:t>
            </a:r>
          </a:p>
        </p:txBody>
      </p:sp>
    </p:spTree>
    <p:extLst>
      <p:ext uri="{BB962C8B-B14F-4D97-AF65-F5344CB8AC3E}">
        <p14:creationId xmlns:p14="http://schemas.microsoft.com/office/powerpoint/2010/main" val="366152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5"/>
          <p:cNvSpPr txBox="1">
            <a:spLocks noGrp="1"/>
          </p:cNvSpPr>
          <p:nvPr>
            <p:ph type="ctrTitle"/>
          </p:nvPr>
        </p:nvSpPr>
        <p:spPr>
          <a:xfrm>
            <a:off x="107504" y="116632"/>
            <a:ext cx="8928992" cy="1470025"/>
          </a:xfrm>
          <a:prstGeom prst="rect">
            <a:avLst/>
          </a:prstGeom>
          <a:solidFill>
            <a:srgbClr val="0070C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GB" sz="3600" b="1" dirty="0">
                <a:solidFill>
                  <a:schemeClr val="lt1"/>
                </a:solidFill>
                <a:latin typeface="Calibri"/>
                <a:ea typeface="Calibri"/>
                <a:cs typeface="Calibri"/>
                <a:sym typeface="Calibri"/>
              </a:rPr>
              <a:t>Activity 3: Create a section of a new playbill for </a:t>
            </a:r>
            <a:r>
              <a:rPr lang="en-GB" sz="3600" b="1" i="1" dirty="0">
                <a:solidFill>
                  <a:schemeClr val="lt1"/>
                </a:solidFill>
                <a:latin typeface="Calibri"/>
                <a:ea typeface="Calibri"/>
                <a:cs typeface="Calibri"/>
                <a:sym typeface="Calibri"/>
              </a:rPr>
              <a:t>The Nervous State </a:t>
            </a:r>
            <a:r>
              <a:rPr lang="en-GB" sz="3600" b="1" dirty="0">
                <a:solidFill>
                  <a:schemeClr val="lt1"/>
                </a:solidFill>
                <a:latin typeface="Calibri"/>
                <a:ea typeface="Calibri"/>
                <a:cs typeface="Calibri"/>
                <a:sym typeface="Calibri"/>
              </a:rPr>
              <a:t>that answers the questions below. </a:t>
            </a:r>
            <a:endParaRPr sz="3600" b="1" dirty="0">
              <a:solidFill>
                <a:schemeClr val="lt1"/>
              </a:solidFill>
              <a:latin typeface="Calibri"/>
              <a:ea typeface="Calibri"/>
              <a:cs typeface="Calibri"/>
              <a:sym typeface="Calibri"/>
            </a:endParaRPr>
          </a:p>
        </p:txBody>
      </p:sp>
      <p:sp>
        <p:nvSpPr>
          <p:cNvPr id="144" name="Google Shape;144;p5"/>
          <p:cNvSpPr/>
          <p:nvPr/>
        </p:nvSpPr>
        <p:spPr>
          <a:xfrm>
            <a:off x="107504" y="116632"/>
            <a:ext cx="8928992" cy="6624736"/>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31CEB577-F527-891C-C187-D689134D525B}"/>
              </a:ext>
            </a:extLst>
          </p:cNvPr>
          <p:cNvSpPr txBox="1"/>
          <p:nvPr/>
        </p:nvSpPr>
        <p:spPr>
          <a:xfrm>
            <a:off x="266131" y="1770902"/>
            <a:ext cx="8611738" cy="46612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t>What happened in 1938 that interests Gottlieb?</a:t>
            </a:r>
          </a:p>
          <a:p>
            <a:pPr marL="285750" indent="-285750">
              <a:lnSpc>
                <a:spcPct val="150000"/>
              </a:lnSpc>
              <a:buFont typeface="Arial" panose="020B0604020202020204" pitchFamily="34" charset="0"/>
              <a:buChar char="•"/>
            </a:pPr>
            <a:r>
              <a:rPr lang="en-GB" sz="2000" dirty="0"/>
              <a:t>What does the word ‘permacrisis’ mean and why can it be applied to that year?</a:t>
            </a:r>
          </a:p>
          <a:p>
            <a:pPr marL="285750" indent="-285750">
              <a:lnSpc>
                <a:spcPct val="150000"/>
              </a:lnSpc>
              <a:buFont typeface="Arial" panose="020B0604020202020204" pitchFamily="34" charset="0"/>
              <a:buChar char="•"/>
            </a:pPr>
            <a:r>
              <a:rPr lang="en-GB" sz="2000" dirty="0"/>
              <a:t>What historical lenses has Gottlieb looked through to better understand this period?</a:t>
            </a:r>
          </a:p>
          <a:p>
            <a:pPr marL="285750" indent="-285750">
              <a:lnSpc>
                <a:spcPct val="150000"/>
              </a:lnSpc>
              <a:buFont typeface="Arial" panose="020B0604020202020204" pitchFamily="34" charset="0"/>
              <a:buChar char="•"/>
            </a:pPr>
            <a:r>
              <a:rPr lang="en-GB" sz="2000" dirty="0"/>
              <a:t>What sources did Gottlieb use to explore how people might have felt? </a:t>
            </a:r>
          </a:p>
          <a:p>
            <a:pPr marL="285750" indent="-285750">
              <a:lnSpc>
                <a:spcPct val="150000"/>
              </a:lnSpc>
              <a:buFont typeface="Arial" panose="020B0604020202020204" pitchFamily="34" charset="0"/>
              <a:buChar char="•"/>
            </a:pPr>
            <a:r>
              <a:rPr lang="en-GB" sz="2000" dirty="0"/>
              <a:t>Why do we need to be careful about the claims we can make when examining ‘history from within’?</a:t>
            </a:r>
          </a:p>
          <a:p>
            <a:pPr marL="285750" indent="-285750">
              <a:lnSpc>
                <a:spcPct val="150000"/>
              </a:lnSpc>
              <a:buFont typeface="Arial" panose="020B0604020202020204" pitchFamily="34" charset="0"/>
              <a:buChar char="•"/>
            </a:pPr>
            <a:r>
              <a:rPr lang="en-GB" sz="2000" dirty="0"/>
              <a:t>Who has Gottlieb worked with to reconstruct hidden voices from the past?</a:t>
            </a:r>
          </a:p>
          <a:p>
            <a:pPr marL="285750" indent="-285750">
              <a:lnSpc>
                <a:spcPct val="150000"/>
              </a:lnSpc>
              <a:buFont typeface="Arial" panose="020B0604020202020204" pitchFamily="34" charset="0"/>
              <a:buChar char="•"/>
            </a:pPr>
            <a:r>
              <a:rPr lang="en-GB" sz="2000" dirty="0"/>
              <a:t>Why is this type of work so important?</a:t>
            </a:r>
          </a:p>
        </p:txBody>
      </p:sp>
    </p:spTree>
    <p:extLst>
      <p:ext uri="{BB962C8B-B14F-4D97-AF65-F5344CB8AC3E}">
        <p14:creationId xmlns:p14="http://schemas.microsoft.com/office/powerpoint/2010/main" val="253533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CF251A-2EB6-4B6D-855F-3DA28EB8ED55}"/>
              </a:ext>
            </a:extLst>
          </p:cNvPr>
          <p:cNvSpPr txBox="1"/>
          <p:nvPr/>
        </p:nvSpPr>
        <p:spPr>
          <a:xfrm>
            <a:off x="365760" y="609600"/>
            <a:ext cx="6482080" cy="707886"/>
          </a:xfrm>
          <a:prstGeom prst="rect">
            <a:avLst/>
          </a:prstGeom>
          <a:noFill/>
        </p:spPr>
        <p:txBody>
          <a:bodyPr wrap="square" rtlCol="0">
            <a:spAutoFit/>
          </a:bodyPr>
          <a:lstStyle/>
          <a:p>
            <a:r>
              <a:rPr lang="en-GB" sz="4000" dirty="0"/>
              <a:t>Resources to print:</a:t>
            </a:r>
          </a:p>
        </p:txBody>
      </p:sp>
    </p:spTree>
    <p:extLst>
      <p:ext uri="{BB962C8B-B14F-4D97-AF65-F5344CB8AC3E}">
        <p14:creationId xmlns:p14="http://schemas.microsoft.com/office/powerpoint/2010/main" val="318368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erson holding his head&#10;&#10;Description automatically generated">
            <a:extLst>
              <a:ext uri="{FF2B5EF4-FFF2-40B4-BE49-F238E27FC236}">
                <a16:creationId xmlns:a16="http://schemas.microsoft.com/office/drawing/2014/main" id="{BD7982E1-705E-5F70-8EF7-953A58C8F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290" y="-26938"/>
            <a:ext cx="4660710" cy="68783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C41032-47A6-AF66-AE38-AEF527E5EAC3}"/>
              </a:ext>
            </a:extLst>
          </p:cNvPr>
          <p:cNvSpPr txBox="1"/>
          <p:nvPr/>
        </p:nvSpPr>
        <p:spPr>
          <a:xfrm>
            <a:off x="4660710" y="4794113"/>
            <a:ext cx="4572000" cy="1477328"/>
          </a:xfrm>
          <a:prstGeom prst="rect">
            <a:avLst/>
          </a:prstGeom>
          <a:noFill/>
        </p:spPr>
        <p:txBody>
          <a:bodyPr wrap="square">
            <a:spAutoFit/>
          </a:bodyPr>
          <a:lstStyle/>
          <a:p>
            <a:pPr algn="ctr" rtl="0">
              <a:spcBef>
                <a:spcPts val="0"/>
              </a:spcBef>
              <a:spcAft>
                <a:spcPts val="0"/>
              </a:spcAft>
            </a:pPr>
            <a:r>
              <a:rPr lang="en-GB" sz="1800" b="1" i="1" u="none" strike="noStrike" dirty="0">
                <a:solidFill>
                  <a:srgbClr val="FFFFFF"/>
                </a:solidFill>
                <a:effectLst/>
                <a:latin typeface="Calibri" panose="020F0502020204030204" pitchFamily="34" charset="0"/>
              </a:rPr>
              <a:t>The Nervous State: The War on Nerves and Permacrisis in 1938</a:t>
            </a:r>
          </a:p>
          <a:p>
            <a:pPr algn="ctr" rtl="0">
              <a:spcBef>
                <a:spcPts val="0"/>
              </a:spcBef>
              <a:spcAft>
                <a:spcPts val="0"/>
              </a:spcAft>
            </a:pPr>
            <a:r>
              <a:rPr lang="en-GB" i="1" dirty="0">
                <a:solidFill>
                  <a:srgbClr val="FFFFFF"/>
                </a:solidFill>
                <a:latin typeface="Calibri" panose="020F0502020204030204" pitchFamily="34" charset="0"/>
              </a:rPr>
              <a:t>Prof. Julie V. Gottlieb and Nicola Baldwin</a:t>
            </a:r>
            <a:endParaRPr lang="en-GB" dirty="0">
              <a:effectLst/>
            </a:endParaRPr>
          </a:p>
          <a:p>
            <a:br>
              <a:rPr lang="en-GB" dirty="0"/>
            </a:br>
            <a:endParaRPr lang="en-GB" dirty="0"/>
          </a:p>
        </p:txBody>
      </p:sp>
      <p:sp>
        <p:nvSpPr>
          <p:cNvPr id="4" name="TextBox 3">
            <a:extLst>
              <a:ext uri="{FF2B5EF4-FFF2-40B4-BE49-F238E27FC236}">
                <a16:creationId xmlns:a16="http://schemas.microsoft.com/office/drawing/2014/main" id="{C0BC6B9B-C5D6-7F1B-7BAC-5C5B07F51FAF}"/>
              </a:ext>
            </a:extLst>
          </p:cNvPr>
          <p:cNvSpPr txBox="1"/>
          <p:nvPr/>
        </p:nvSpPr>
        <p:spPr>
          <a:xfrm>
            <a:off x="300250" y="4060209"/>
            <a:ext cx="4032913" cy="2031325"/>
          </a:xfrm>
          <a:prstGeom prst="rect">
            <a:avLst/>
          </a:prstGeom>
          <a:noFill/>
        </p:spPr>
        <p:txBody>
          <a:bodyPr wrap="square" rtlCol="0">
            <a:spAutoFit/>
          </a:bodyPr>
          <a:lstStyle/>
          <a:p>
            <a:r>
              <a:rPr lang="en-GB" dirty="0"/>
              <a:t>This playbill was written by:</a:t>
            </a:r>
          </a:p>
          <a:p>
            <a:endParaRPr lang="en-GB" dirty="0"/>
          </a:p>
          <a:p>
            <a:r>
              <a:rPr lang="en-GB" dirty="0"/>
              <a:t>……………………………………………………………….</a:t>
            </a:r>
          </a:p>
          <a:p>
            <a:endParaRPr lang="en-GB" dirty="0"/>
          </a:p>
          <a:p>
            <a:endParaRPr lang="en-GB" dirty="0"/>
          </a:p>
          <a:p>
            <a:r>
              <a:rPr lang="en-GB" dirty="0"/>
              <a:t>Class:</a:t>
            </a:r>
          </a:p>
          <a:p>
            <a:r>
              <a:rPr lang="en-GB" dirty="0"/>
              <a:t>……………………………………………………………….</a:t>
            </a:r>
          </a:p>
        </p:txBody>
      </p:sp>
      <p:pic>
        <p:nvPicPr>
          <p:cNvPr id="3076" name="Picture 4" descr="Home | The University of Sheffield">
            <a:extLst>
              <a:ext uri="{FF2B5EF4-FFF2-40B4-BE49-F238E27FC236}">
                <a16:creationId xmlns:a16="http://schemas.microsoft.com/office/drawing/2014/main" id="{482B3808-8A25-FE72-7F4D-13DDC77E7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92" y="1445241"/>
            <a:ext cx="338137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0647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93</TotalTime>
  <Words>1077</Words>
  <Application>Microsoft Office PowerPoint</Application>
  <PresentationFormat>On-screen Show (4:3)</PresentationFormat>
  <Paragraphs>73</Paragraphs>
  <Slides>10</Slides>
  <Notes>7</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How did Gottlieb explore what permacrisis might have felt like in 1938?</vt:lpstr>
      <vt:lpstr>Enquiry Overview</vt:lpstr>
      <vt:lpstr>How did Gottlieb explore what permacrisis might have felt like in 1938?</vt:lpstr>
      <vt:lpstr>What can you add to your knowledge organiser?</vt:lpstr>
      <vt:lpstr>How did Gottlieb explore what ‘permacrisis’ might have felt like in 1938?</vt:lpstr>
      <vt:lpstr>Activity 2: Why has Gottlieb tried to explore the history of emotions in this period and what does it tell us about the importance of history?</vt:lpstr>
      <vt:lpstr>Activity 3: Create a section of a new playbill for The Nervous State that answers the questions below.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Gottlieb explore what permacrisis might have felt like in 1938?</dc:title>
  <dc:creator>sarahdavis2427@outlook.com</dc:creator>
  <cp:lastModifiedBy>sarahdavis2427@outlook.com</cp:lastModifiedBy>
  <cp:revision>6</cp:revision>
  <dcterms:created xsi:type="dcterms:W3CDTF">2023-11-19T15:48:25Z</dcterms:created>
  <dcterms:modified xsi:type="dcterms:W3CDTF">2024-01-13T16:48:51Z</dcterms:modified>
</cp:coreProperties>
</file>