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i4yJ+CaCwwHBQfTKmd79Y2SrlEr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ie L Jenkins" initials="" lastIdx="1" clrIdx="0"/>
  <p:cmAuthor id="1" name="Julie V Gottlieb"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a:spLocks noGrp="1"/>
          </p:cNvSpPr>
          <p:nvPr>
            <p:ph type="pic" idx="2"/>
          </p:nvPr>
        </p:nvSpPr>
        <p:spPr>
          <a:xfrm>
            <a:off x="5183188" y="987425"/>
            <a:ext cx="6172200" cy="4873625"/>
          </a:xfrm>
          <a:prstGeom prst="rect">
            <a:avLst/>
          </a:prstGeom>
          <a:noFill/>
          <a:ln>
            <a:noFill/>
          </a:ln>
        </p:spPr>
      </p:sp>
      <p:sp>
        <p:nvSpPr>
          <p:cNvPr id="64" name="Google Shape;64;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206205" y="278093"/>
            <a:ext cx="11313600" cy="1757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3333"/>
              </a:buClr>
              <a:buSzPts val="3960"/>
              <a:buFont typeface="Arial"/>
              <a:buNone/>
            </a:pPr>
            <a:r>
              <a:rPr lang="en-GB" sz="3559" b="1" i="0">
                <a:solidFill>
                  <a:srgbClr val="333333"/>
                </a:solidFill>
                <a:latin typeface="Arial"/>
                <a:ea typeface="Arial"/>
                <a:cs typeface="Arial"/>
                <a:sym typeface="Arial"/>
              </a:rPr>
              <a:t>Lesson observation notes on a Year 11 IGCSE History lesson at Woodhouse Grove School in February 2023</a:t>
            </a:r>
            <a:endParaRPr sz="3559" b="1"/>
          </a:p>
        </p:txBody>
      </p:sp>
      <p:sp>
        <p:nvSpPr>
          <p:cNvPr id="85" name="Google Shape;85;p1"/>
          <p:cNvSpPr txBox="1">
            <a:spLocks noGrp="1"/>
          </p:cNvSpPr>
          <p:nvPr>
            <p:ph type="body" idx="1"/>
          </p:nvPr>
        </p:nvSpPr>
        <p:spPr>
          <a:xfrm>
            <a:off x="206188" y="2162176"/>
            <a:ext cx="8677800" cy="4348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33333"/>
              </a:buClr>
              <a:buSzPts val="2800"/>
              <a:buNone/>
            </a:pPr>
            <a:r>
              <a:rPr lang="en-GB" sz="2600" b="1" i="0">
                <a:solidFill>
                  <a:srgbClr val="333333"/>
                </a:solidFill>
                <a:latin typeface="Arial"/>
                <a:ea typeface="Arial"/>
                <a:cs typeface="Arial"/>
                <a:sym typeface="Arial"/>
              </a:rPr>
              <a:t>Context</a:t>
            </a:r>
            <a:r>
              <a:rPr lang="en-GB" sz="2600">
                <a:solidFill>
                  <a:srgbClr val="333333"/>
                </a:solidFill>
                <a:latin typeface="Arial"/>
                <a:ea typeface="Arial"/>
                <a:cs typeface="Arial"/>
                <a:sym typeface="Arial"/>
              </a:rPr>
              <a:t>:</a:t>
            </a:r>
            <a:r>
              <a:rPr lang="en-GB" sz="2600" b="0" i="0">
                <a:solidFill>
                  <a:srgbClr val="333333"/>
                </a:solidFill>
                <a:latin typeface="Arial"/>
                <a:ea typeface="Arial"/>
                <a:cs typeface="Arial"/>
                <a:sym typeface="Arial"/>
              </a:rPr>
              <a:t> Woodhouse Grove is a selective, independent school on the outskirts of Bradford in West Yorkshire. The history department follows an IGCSE history specification offered by Cambridge International Examinations. The teacher, Donna Shoesmith–Evans, constructed a lesson using original sources on appeasement in the style of an exam paper which analyses such sources in turn, instructing pupils to deploy substantive knowledge of a period to do so. The class was a small, mixed ability one. Donna undertook her own research and extracted material to use in class.</a:t>
            </a:r>
            <a:r>
              <a:rPr lang="en-GB" b="0" i="0">
                <a:solidFill>
                  <a:srgbClr val="333333"/>
                </a:solidFill>
                <a:latin typeface="Arial"/>
                <a:ea typeface="Arial"/>
                <a:cs typeface="Arial"/>
                <a:sym typeface="Arial"/>
              </a:rPr>
              <a:t> </a:t>
            </a:r>
            <a:endParaRPr/>
          </a:p>
        </p:txBody>
      </p:sp>
      <p:sp>
        <p:nvSpPr>
          <p:cNvPr id="86" name="Google Shape;86;p1"/>
          <p:cNvSpPr txBox="1"/>
          <p:nvPr/>
        </p:nvSpPr>
        <p:spPr>
          <a:xfrm>
            <a:off x="9305365" y="2653553"/>
            <a:ext cx="199016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chemeClr val="dk1"/>
                </a:solidFill>
                <a:latin typeface="Calibri"/>
                <a:ea typeface="Calibri"/>
                <a:cs typeface="Calibri"/>
                <a:sym typeface="Calibri"/>
              </a:rPr>
              <a:t>Image of the school here</a:t>
            </a:r>
            <a:endParaRPr/>
          </a:p>
        </p:txBody>
      </p:sp>
      <p:pic>
        <p:nvPicPr>
          <p:cNvPr id="2" name="Picture 1">
            <a:extLst>
              <a:ext uri="{FF2B5EF4-FFF2-40B4-BE49-F238E27FC236}">
                <a16:creationId xmlns:a16="http://schemas.microsoft.com/office/drawing/2014/main" id="{F29E443C-62ED-4D1C-94BA-14A9E55B53EA}"/>
              </a:ext>
            </a:extLst>
          </p:cNvPr>
          <p:cNvPicPr>
            <a:picLocks noChangeAspect="1"/>
          </p:cNvPicPr>
          <p:nvPr/>
        </p:nvPicPr>
        <p:blipFill>
          <a:blip r:embed="rId3"/>
          <a:stretch>
            <a:fillRect/>
          </a:stretch>
        </p:blipFill>
        <p:spPr>
          <a:xfrm>
            <a:off x="8979318" y="2162176"/>
            <a:ext cx="3022217" cy="2009774"/>
          </a:xfrm>
          <a:prstGeom prst="rect">
            <a:avLst/>
          </a:prstGeom>
        </p:spPr>
      </p:pic>
      <p:sp>
        <p:nvSpPr>
          <p:cNvPr id="3" name="TextBox 2">
            <a:extLst>
              <a:ext uri="{FF2B5EF4-FFF2-40B4-BE49-F238E27FC236}">
                <a16:creationId xmlns:a16="http://schemas.microsoft.com/office/drawing/2014/main" id="{478B30B7-490C-F7CC-B6AF-D7E7476A2FAA}"/>
              </a:ext>
            </a:extLst>
          </p:cNvPr>
          <p:cNvSpPr txBox="1"/>
          <p:nvPr/>
        </p:nvSpPr>
        <p:spPr>
          <a:xfrm>
            <a:off x="9410700" y="4419600"/>
            <a:ext cx="2247900" cy="246221"/>
          </a:xfrm>
          <a:prstGeom prst="rect">
            <a:avLst/>
          </a:prstGeom>
          <a:noFill/>
        </p:spPr>
        <p:txBody>
          <a:bodyPr wrap="square" rtlCol="0">
            <a:spAutoFit/>
          </a:bodyPr>
          <a:lstStyle/>
          <a:p>
            <a:r>
              <a:rPr lang="en-GB" sz="1000" dirty="0"/>
              <a:t>21stCenturyGreenstuff CCA by 3.0</a:t>
            </a:r>
          </a:p>
        </p:txBody>
      </p:sp>
      <p:pic>
        <p:nvPicPr>
          <p:cNvPr id="5" name="Picture 4" descr="A purple text on a black background&#10;&#10;Description automatically generated">
            <a:extLst>
              <a:ext uri="{FF2B5EF4-FFF2-40B4-BE49-F238E27FC236}">
                <a16:creationId xmlns:a16="http://schemas.microsoft.com/office/drawing/2014/main" id="{411FE3A0-6056-84AC-52FA-174CA578F58A}"/>
              </a:ext>
            </a:extLst>
          </p:cNvPr>
          <p:cNvPicPr>
            <a:picLocks noChangeAspect="1"/>
          </p:cNvPicPr>
          <p:nvPr/>
        </p:nvPicPr>
        <p:blipFill>
          <a:blip r:embed="rId4"/>
          <a:stretch>
            <a:fillRect/>
          </a:stretch>
        </p:blipFill>
        <p:spPr>
          <a:xfrm>
            <a:off x="9692640" y="6014272"/>
            <a:ext cx="2353574" cy="71391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p:nvPr/>
        </p:nvSpPr>
        <p:spPr>
          <a:xfrm>
            <a:off x="192742" y="358775"/>
            <a:ext cx="11806500" cy="279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550" b="1">
                <a:solidFill>
                  <a:schemeClr val="dk1"/>
                </a:solidFill>
              </a:rPr>
              <a:t>Lesson starter </a:t>
            </a:r>
            <a:endParaRPr sz="3550"/>
          </a:p>
          <a:p>
            <a:pPr marL="0" marR="0" lvl="0" indent="0" algn="l" rtl="0">
              <a:spcBef>
                <a:spcPts val="0"/>
              </a:spcBef>
              <a:spcAft>
                <a:spcPts val="0"/>
              </a:spcAft>
              <a:buNone/>
            </a:pPr>
            <a:r>
              <a:rPr lang="en-GB" sz="2800">
                <a:solidFill>
                  <a:schemeClr val="dk1"/>
                </a:solidFill>
              </a:rPr>
              <a:t>As pupils entered the classroom quietly, their attention was directed towards the following mind map, which was designed to retrieve prior knowledge about the Munich Conference from earlier teaching. </a:t>
            </a:r>
            <a:endParaRPr sz="2800">
              <a:solidFill>
                <a:schemeClr val="dk1"/>
              </a:solidFill>
            </a:endParaRPr>
          </a:p>
          <a:p>
            <a:pPr marL="0" marR="0" lvl="0" indent="0" algn="l" rtl="0">
              <a:spcBef>
                <a:spcPts val="0"/>
              </a:spcBef>
              <a:spcAft>
                <a:spcPts val="0"/>
              </a:spcAft>
              <a:buNone/>
            </a:pPr>
            <a:r>
              <a:rPr lang="en-GB" sz="2800">
                <a:solidFill>
                  <a:schemeClr val="dk1"/>
                </a:solidFill>
              </a:rPr>
              <a:t>The text in bold type represents the recalled information which a variety of pupils were encouraged to write up in turn. </a:t>
            </a:r>
            <a:endParaRPr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p:nvPr/>
        </p:nvSpPr>
        <p:spPr>
          <a:xfrm>
            <a:off x="3827929" y="788894"/>
            <a:ext cx="4087906" cy="2357719"/>
          </a:xfrm>
          <a:prstGeom prst="ellipse">
            <a:avLst/>
          </a:prstGeom>
          <a:solidFill>
            <a:schemeClr val="accen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600">
                <a:solidFill>
                  <a:schemeClr val="lt1"/>
                </a:solidFill>
              </a:rPr>
              <a:t>Munich Agreement</a:t>
            </a:r>
            <a:endParaRPr/>
          </a:p>
        </p:txBody>
      </p:sp>
      <p:cxnSp>
        <p:nvCxnSpPr>
          <p:cNvPr id="97" name="Google Shape;97;p3"/>
          <p:cNvCxnSpPr>
            <a:stCxn id="96" idx="1"/>
          </p:cNvCxnSpPr>
          <p:nvPr/>
        </p:nvCxnSpPr>
        <p:spPr>
          <a:xfrm rot="10800000">
            <a:off x="3433589" y="717174"/>
            <a:ext cx="993000" cy="417000"/>
          </a:xfrm>
          <a:prstGeom prst="straightConnector1">
            <a:avLst/>
          </a:prstGeom>
          <a:noFill/>
          <a:ln w="9525" cap="flat" cmpd="sng">
            <a:solidFill>
              <a:schemeClr val="accent1"/>
            </a:solidFill>
            <a:prstDash val="solid"/>
            <a:miter lim="800000"/>
            <a:headEnd type="none" w="sm" len="sm"/>
            <a:tailEnd type="triangle" w="med" len="med"/>
          </a:ln>
        </p:spPr>
      </p:cxnSp>
      <p:sp>
        <p:nvSpPr>
          <p:cNvPr id="98" name="Google Shape;98;p3"/>
          <p:cNvSpPr txBox="1"/>
          <p:nvPr/>
        </p:nvSpPr>
        <p:spPr>
          <a:xfrm>
            <a:off x="2259106" y="321096"/>
            <a:ext cx="117437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Why?</a:t>
            </a:r>
            <a:endParaRPr/>
          </a:p>
        </p:txBody>
      </p:sp>
      <p:sp>
        <p:nvSpPr>
          <p:cNvPr id="99" name="Google Shape;99;p3"/>
          <p:cNvSpPr txBox="1"/>
          <p:nvPr/>
        </p:nvSpPr>
        <p:spPr>
          <a:xfrm>
            <a:off x="1308847" y="872844"/>
            <a:ext cx="260872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Shows weakness of Britain via appeasement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3"/>
          <p:cNvSpPr txBox="1"/>
          <p:nvPr/>
        </p:nvSpPr>
        <p:spPr>
          <a:xfrm>
            <a:off x="8686800" y="582706"/>
            <a:ext cx="2734235"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When? </a:t>
            </a:r>
            <a:endParaRPr/>
          </a:p>
          <a:p>
            <a:pPr marL="0" marR="0" lvl="0" indent="0" algn="l" rtl="0">
              <a:spcBef>
                <a:spcPts val="0"/>
              </a:spcBef>
              <a:spcAft>
                <a:spcPts val="0"/>
              </a:spcAft>
              <a:buNone/>
            </a:pPr>
            <a:r>
              <a:rPr lang="en-GB" sz="1800" b="1">
                <a:solidFill>
                  <a:schemeClr val="dk1"/>
                </a:solidFill>
                <a:latin typeface="Arial"/>
                <a:ea typeface="Arial"/>
                <a:cs typeface="Arial"/>
                <a:sym typeface="Arial"/>
              </a:rPr>
              <a:t>30th September 1938</a:t>
            </a:r>
            <a:endParaRPr sz="1800" b="1">
              <a:solidFill>
                <a:schemeClr val="dk1"/>
              </a:solidFill>
              <a:latin typeface="Arial"/>
              <a:ea typeface="Arial"/>
              <a:cs typeface="Arial"/>
              <a:sym typeface="Arial"/>
            </a:endParaRPr>
          </a:p>
        </p:txBody>
      </p:sp>
      <p:cxnSp>
        <p:nvCxnSpPr>
          <p:cNvPr id="101" name="Google Shape;101;p3"/>
          <p:cNvCxnSpPr>
            <a:endCxn id="100" idx="1"/>
          </p:cNvCxnSpPr>
          <p:nvPr/>
        </p:nvCxnSpPr>
        <p:spPr>
          <a:xfrm rot="10800000" flipH="1">
            <a:off x="7647000" y="982816"/>
            <a:ext cx="1039800" cy="4002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02" name="Google Shape;102;p3"/>
          <p:cNvCxnSpPr/>
          <p:nvPr/>
        </p:nvCxnSpPr>
        <p:spPr>
          <a:xfrm>
            <a:off x="7718612" y="2474259"/>
            <a:ext cx="968188" cy="385482"/>
          </a:xfrm>
          <a:prstGeom prst="straightConnector1">
            <a:avLst/>
          </a:prstGeom>
          <a:noFill/>
          <a:ln w="9525" cap="flat" cmpd="sng">
            <a:solidFill>
              <a:schemeClr val="accent1"/>
            </a:solidFill>
            <a:prstDash val="solid"/>
            <a:miter lim="800000"/>
            <a:headEnd type="none" w="sm" len="sm"/>
            <a:tailEnd type="triangle" w="med" len="med"/>
          </a:ln>
        </p:spPr>
      </p:cxnSp>
      <p:sp>
        <p:nvSpPr>
          <p:cNvPr id="103" name="Google Shape;103;p3"/>
          <p:cNvSpPr txBox="1"/>
          <p:nvPr/>
        </p:nvSpPr>
        <p:spPr>
          <a:xfrm>
            <a:off x="8812306" y="2761129"/>
            <a:ext cx="2178423"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0" i="0">
                <a:solidFill>
                  <a:srgbClr val="333333"/>
                </a:solidFill>
                <a:latin typeface="Arial"/>
                <a:ea typeface="Arial"/>
                <a:cs typeface="Arial"/>
                <a:sym typeface="Arial"/>
              </a:rPr>
              <a:t>Where?</a:t>
            </a:r>
            <a:r>
              <a:rPr lang="en-GB" sz="1800" b="0" i="0">
                <a:solidFill>
                  <a:srgbClr val="333333"/>
                </a:solidFill>
                <a:latin typeface="Arial"/>
                <a:ea typeface="Arial"/>
                <a:cs typeface="Arial"/>
                <a:sym typeface="Arial"/>
              </a:rPr>
              <a:t> </a:t>
            </a:r>
            <a:endParaRPr/>
          </a:p>
          <a:p>
            <a:pPr marL="0" marR="0" lvl="0" indent="0" algn="l" rtl="0">
              <a:spcBef>
                <a:spcPts val="0"/>
              </a:spcBef>
              <a:spcAft>
                <a:spcPts val="0"/>
              </a:spcAft>
              <a:buNone/>
            </a:pPr>
            <a:r>
              <a:rPr lang="en-GB" sz="1800" b="1" i="0">
                <a:solidFill>
                  <a:srgbClr val="333333"/>
                </a:solidFill>
                <a:latin typeface="Arial"/>
                <a:ea typeface="Arial"/>
                <a:cs typeface="Arial"/>
                <a:sym typeface="Arial"/>
              </a:rPr>
              <a:t>Munich </a:t>
            </a:r>
            <a:endParaRPr sz="1800" b="1">
              <a:solidFill>
                <a:schemeClr val="dk1"/>
              </a:solidFill>
              <a:latin typeface="Arial"/>
              <a:ea typeface="Arial"/>
              <a:cs typeface="Arial"/>
              <a:sym typeface="Arial"/>
            </a:endParaRPr>
          </a:p>
        </p:txBody>
      </p:sp>
      <p:cxnSp>
        <p:nvCxnSpPr>
          <p:cNvPr id="104" name="Google Shape;104;p3"/>
          <p:cNvCxnSpPr>
            <a:stCxn id="96" idx="4"/>
          </p:cNvCxnSpPr>
          <p:nvPr/>
        </p:nvCxnSpPr>
        <p:spPr>
          <a:xfrm flipH="1">
            <a:off x="5853882" y="3146613"/>
            <a:ext cx="18000" cy="484200"/>
          </a:xfrm>
          <a:prstGeom prst="straightConnector1">
            <a:avLst/>
          </a:prstGeom>
          <a:noFill/>
          <a:ln w="9525" cap="flat" cmpd="sng">
            <a:solidFill>
              <a:schemeClr val="accent1"/>
            </a:solidFill>
            <a:prstDash val="solid"/>
            <a:miter lim="800000"/>
            <a:headEnd type="none" w="sm" len="sm"/>
            <a:tailEnd type="triangle" w="med" len="med"/>
          </a:ln>
        </p:spPr>
      </p:cxnSp>
      <p:sp>
        <p:nvSpPr>
          <p:cNvPr id="105" name="Google Shape;105;p3"/>
          <p:cNvSpPr txBox="1"/>
          <p:nvPr/>
        </p:nvSpPr>
        <p:spPr>
          <a:xfrm>
            <a:off x="4778190" y="3630706"/>
            <a:ext cx="26804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0" i="0">
                <a:solidFill>
                  <a:srgbClr val="333333"/>
                </a:solidFill>
                <a:latin typeface="Arial"/>
                <a:ea typeface="Arial"/>
                <a:cs typeface="Arial"/>
                <a:sym typeface="Arial"/>
              </a:rPr>
              <a:t>What was it?</a:t>
            </a:r>
            <a:endParaRPr sz="2800">
              <a:solidFill>
                <a:schemeClr val="dk1"/>
              </a:solidFill>
              <a:latin typeface="Calibri"/>
              <a:ea typeface="Calibri"/>
              <a:cs typeface="Calibri"/>
              <a:sym typeface="Calibri"/>
            </a:endParaRPr>
          </a:p>
        </p:txBody>
      </p:sp>
      <p:cxnSp>
        <p:nvCxnSpPr>
          <p:cNvPr id="106" name="Google Shape;106;p3"/>
          <p:cNvCxnSpPr/>
          <p:nvPr/>
        </p:nvCxnSpPr>
        <p:spPr>
          <a:xfrm flipH="1">
            <a:off x="3263153" y="2599765"/>
            <a:ext cx="950259" cy="349623"/>
          </a:xfrm>
          <a:prstGeom prst="straightConnector1">
            <a:avLst/>
          </a:prstGeom>
          <a:noFill/>
          <a:ln w="9525" cap="flat" cmpd="sng">
            <a:solidFill>
              <a:schemeClr val="accent1"/>
            </a:solidFill>
            <a:prstDash val="solid"/>
            <a:miter lim="800000"/>
            <a:headEnd type="none" w="sm" len="sm"/>
            <a:tailEnd type="triangle" w="med" len="med"/>
          </a:ln>
        </p:spPr>
      </p:cxnSp>
      <p:sp>
        <p:nvSpPr>
          <p:cNvPr id="107" name="Google Shape;107;p3"/>
          <p:cNvSpPr txBox="1"/>
          <p:nvPr/>
        </p:nvSpPr>
        <p:spPr>
          <a:xfrm>
            <a:off x="346450" y="2761113"/>
            <a:ext cx="28059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0" i="0">
                <a:solidFill>
                  <a:srgbClr val="333333"/>
                </a:solidFill>
                <a:latin typeface="Arial"/>
                <a:ea typeface="Arial"/>
                <a:cs typeface="Arial"/>
                <a:sym typeface="Arial"/>
              </a:rPr>
              <a:t>Who was there? </a:t>
            </a:r>
            <a:r>
              <a:rPr lang="en-GB" sz="1800" b="0" i="0">
                <a:solidFill>
                  <a:srgbClr val="333333"/>
                </a:solidFill>
                <a:latin typeface="Arial"/>
                <a:ea typeface="Arial"/>
                <a:cs typeface="Arial"/>
                <a:sym typeface="Arial"/>
              </a:rPr>
              <a:t>Germany, Italy, GB, France </a:t>
            </a:r>
            <a:endParaRPr sz="1800">
              <a:solidFill>
                <a:schemeClr val="dk1"/>
              </a:solidFill>
              <a:latin typeface="Arial"/>
              <a:ea typeface="Arial"/>
              <a:cs typeface="Arial"/>
              <a:sym typeface="Arial"/>
            </a:endParaRPr>
          </a:p>
        </p:txBody>
      </p:sp>
      <p:sp>
        <p:nvSpPr>
          <p:cNvPr id="108" name="Google Shape;108;p3"/>
          <p:cNvSpPr txBox="1"/>
          <p:nvPr/>
        </p:nvSpPr>
        <p:spPr>
          <a:xfrm>
            <a:off x="246515" y="4415000"/>
            <a:ext cx="11743800" cy="2770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a:solidFill>
                  <a:schemeClr val="dk1"/>
                </a:solidFill>
              </a:rPr>
              <a:t>The teacher then addressed each question and pupils answered on the mind map, eliciting further information from pupils through Socratic questioning. As a result of this she added extra details to the diagram. For example, it was identified that Munich was a city in Germany and that it had been the place where a Nazi Putsch had been attempted in 1923 against the Weimar Republic.</a:t>
            </a:r>
            <a:endParaRPr sz="12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p:nvPr/>
        </p:nvSpPr>
        <p:spPr>
          <a:xfrm>
            <a:off x="197224" y="98613"/>
            <a:ext cx="11994900" cy="798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500" b="1">
                <a:solidFill>
                  <a:schemeClr val="dk1"/>
                </a:solidFill>
                <a:latin typeface="Calibri"/>
                <a:ea typeface="Calibri"/>
                <a:cs typeface="Calibri"/>
                <a:sym typeface="Calibri"/>
              </a:rPr>
              <a:t>The Main Activity </a:t>
            </a:r>
            <a:endParaRPr sz="2100"/>
          </a:p>
          <a:p>
            <a:pPr marL="0" marR="0" lvl="0" indent="0" algn="l" rtl="0">
              <a:spcBef>
                <a:spcPts val="0"/>
              </a:spcBef>
              <a:spcAft>
                <a:spcPts val="0"/>
              </a:spcAft>
              <a:buNone/>
            </a:pPr>
            <a:r>
              <a:rPr lang="en-GB" sz="2700">
                <a:solidFill>
                  <a:schemeClr val="dk1"/>
                </a:solidFill>
                <a:latin typeface="Calibri"/>
                <a:ea typeface="Calibri"/>
                <a:cs typeface="Calibri"/>
                <a:sym typeface="Calibri"/>
              </a:rPr>
              <a:t>The teacher gave out a test paper with an initial page summarising the context of Mass-Observation sources followed by these sources:</a:t>
            </a:r>
            <a:endParaRPr sz="1300"/>
          </a:p>
          <a:p>
            <a:pPr marL="0" marR="0" lvl="0" indent="0" algn="l" rtl="0">
              <a:spcBef>
                <a:spcPts val="0"/>
              </a:spcBef>
              <a:spcAft>
                <a:spcPts val="0"/>
              </a:spcAft>
              <a:buNone/>
            </a:pPr>
            <a:r>
              <a:rPr lang="en-GB" sz="2700" b="1">
                <a:solidFill>
                  <a:schemeClr val="dk1"/>
                </a:solidFill>
                <a:latin typeface="Calibri"/>
                <a:ea typeface="Calibri"/>
                <a:cs typeface="Calibri"/>
                <a:sym typeface="Calibri"/>
              </a:rPr>
              <a:t>Source A </a:t>
            </a:r>
            <a:r>
              <a:rPr lang="en-GB" sz="2700">
                <a:solidFill>
                  <a:schemeClr val="dk1"/>
                </a:solidFill>
                <a:latin typeface="Calibri"/>
                <a:ea typeface="Calibri"/>
                <a:cs typeface="Calibri"/>
                <a:sym typeface="Calibri"/>
              </a:rPr>
              <a:t>– the front page of the British newspaper, </a:t>
            </a:r>
            <a:r>
              <a:rPr lang="en-GB" sz="2700" i="1">
                <a:solidFill>
                  <a:schemeClr val="dk1"/>
                </a:solidFill>
                <a:latin typeface="Calibri"/>
                <a:ea typeface="Calibri"/>
                <a:cs typeface="Calibri"/>
                <a:sym typeface="Calibri"/>
              </a:rPr>
              <a:t>The Daily Sketch</a:t>
            </a:r>
            <a:r>
              <a:rPr lang="en-GB" sz="2700">
                <a:solidFill>
                  <a:schemeClr val="dk1"/>
                </a:solidFill>
                <a:latin typeface="Calibri"/>
                <a:ea typeface="Calibri"/>
                <a:cs typeface="Calibri"/>
                <a:sym typeface="Calibri"/>
              </a:rPr>
              <a:t>, reporting on Chamberlain‘s visit to Munich with the headline “The man the world looks too” and featuring a large photograph of the Prime Minister‘s head. </a:t>
            </a:r>
            <a:endParaRPr sz="1300"/>
          </a:p>
          <a:p>
            <a:pPr marL="0" marR="0" lvl="0" indent="0" algn="l" rtl="0">
              <a:spcBef>
                <a:spcPts val="0"/>
              </a:spcBef>
              <a:spcAft>
                <a:spcPts val="0"/>
              </a:spcAft>
              <a:buNone/>
            </a:pPr>
            <a:r>
              <a:rPr lang="en-GB" sz="2700" b="1">
                <a:solidFill>
                  <a:schemeClr val="dk1"/>
                </a:solidFill>
                <a:latin typeface="Calibri"/>
                <a:ea typeface="Calibri"/>
                <a:cs typeface="Calibri"/>
                <a:sym typeface="Calibri"/>
              </a:rPr>
              <a:t>Source B</a:t>
            </a:r>
            <a:r>
              <a:rPr lang="en-GB" sz="2700">
                <a:solidFill>
                  <a:schemeClr val="dk1"/>
                </a:solidFill>
                <a:latin typeface="Calibri"/>
                <a:ea typeface="Calibri"/>
                <a:cs typeface="Calibri"/>
                <a:sym typeface="Calibri"/>
              </a:rPr>
              <a:t> - a photograph of Chamberlain waving to an applauding crowd from an upstairs window at 10 Downing Street on the night of the 30th September 1938, upon his return from Munich.</a:t>
            </a:r>
            <a:endParaRPr sz="1300"/>
          </a:p>
          <a:p>
            <a:pPr marL="0" marR="0" lvl="0" indent="0" algn="l" rtl="0">
              <a:spcBef>
                <a:spcPts val="0"/>
              </a:spcBef>
              <a:spcAft>
                <a:spcPts val="0"/>
              </a:spcAft>
              <a:buNone/>
            </a:pPr>
            <a:r>
              <a:rPr lang="en-GB" sz="2700" b="1">
                <a:solidFill>
                  <a:schemeClr val="dk1"/>
                </a:solidFill>
                <a:latin typeface="Calibri"/>
                <a:ea typeface="Calibri"/>
                <a:cs typeface="Calibri"/>
                <a:sym typeface="Calibri"/>
              </a:rPr>
              <a:t>Sources C, D and E</a:t>
            </a:r>
            <a:r>
              <a:rPr lang="en-GB" sz="2700">
                <a:solidFill>
                  <a:schemeClr val="dk1"/>
                </a:solidFill>
                <a:latin typeface="Calibri"/>
                <a:ea typeface="Calibri"/>
                <a:cs typeface="Calibri"/>
                <a:sym typeface="Calibri"/>
              </a:rPr>
              <a:t> - extracts from Mass-Observation reports, quoting anonymous, working class members of the public who were critical of Chamberlain.</a:t>
            </a:r>
            <a:endParaRPr sz="1300"/>
          </a:p>
          <a:p>
            <a:pPr marL="0" marR="0" lvl="0" indent="0" algn="l" rtl="0">
              <a:spcBef>
                <a:spcPts val="0"/>
              </a:spcBef>
              <a:spcAft>
                <a:spcPts val="0"/>
              </a:spcAft>
              <a:buNone/>
            </a:pPr>
            <a:r>
              <a:rPr lang="en-GB" sz="2700" b="1">
                <a:solidFill>
                  <a:schemeClr val="dk1"/>
                </a:solidFill>
                <a:latin typeface="Calibri"/>
                <a:ea typeface="Calibri"/>
                <a:cs typeface="Calibri"/>
                <a:sym typeface="Calibri"/>
              </a:rPr>
              <a:t>Source F</a:t>
            </a:r>
            <a:r>
              <a:rPr lang="en-GB" sz="2700">
                <a:solidFill>
                  <a:schemeClr val="dk1"/>
                </a:solidFill>
                <a:latin typeface="Calibri"/>
                <a:ea typeface="Calibri"/>
                <a:cs typeface="Calibri"/>
                <a:sym typeface="Calibri"/>
              </a:rPr>
              <a:t> - a letter to </a:t>
            </a:r>
            <a:r>
              <a:rPr lang="en-GB" sz="2700" i="1">
                <a:solidFill>
                  <a:schemeClr val="dk1"/>
                </a:solidFill>
                <a:latin typeface="Calibri"/>
                <a:ea typeface="Calibri"/>
                <a:cs typeface="Calibri"/>
                <a:sym typeface="Calibri"/>
              </a:rPr>
              <a:t>The Guardian</a:t>
            </a:r>
            <a:r>
              <a:rPr lang="en-GB" sz="2700">
                <a:solidFill>
                  <a:schemeClr val="dk1"/>
                </a:solidFill>
                <a:latin typeface="Calibri"/>
                <a:ea typeface="Calibri"/>
                <a:cs typeface="Calibri"/>
                <a:sym typeface="Calibri"/>
              </a:rPr>
              <a:t> newspaper published on Tuesday, October 4th, 1938 by F. L. Lucas, a critic of appeasement. The latter is damning of Chamberlain and the Munich agreement. Questions were set on the sources at the end of the paper.</a:t>
            </a:r>
            <a:endParaRPr sz="1300"/>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The latter is damning of Chamberlain and the Munich agreement.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p:nvPr/>
        </p:nvSpPr>
        <p:spPr>
          <a:xfrm>
            <a:off x="152400" y="125506"/>
            <a:ext cx="9453600" cy="652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dirty="0">
                <a:solidFill>
                  <a:schemeClr val="dk1"/>
                </a:solidFill>
              </a:rPr>
              <a:t>Afterwards, the teacher referred to the enquiry question at the top of the test paper </a:t>
            </a:r>
            <a:r>
              <a:rPr lang="en-GB" sz="2600" i="1" dirty="0">
                <a:solidFill>
                  <a:schemeClr val="dk1"/>
                </a:solidFill>
              </a:rPr>
              <a:t>“Did everyone believe that Chamberlain was a hero?”.</a:t>
            </a:r>
            <a:endParaRPr sz="2600" i="1" dirty="0">
              <a:solidFill>
                <a:schemeClr val="dk1"/>
              </a:solidFill>
            </a:endParaRPr>
          </a:p>
          <a:p>
            <a:pPr marL="0" marR="0" lvl="0" indent="0" algn="l" rtl="0">
              <a:spcBef>
                <a:spcPts val="0"/>
              </a:spcBef>
              <a:spcAft>
                <a:spcPts val="0"/>
              </a:spcAft>
              <a:buNone/>
            </a:pPr>
            <a:r>
              <a:rPr lang="en-GB" sz="2600" dirty="0">
                <a:solidFill>
                  <a:schemeClr val="dk1"/>
                </a:solidFill>
              </a:rPr>
              <a:t>She first asked whether pupils had read the summary about Mass-Observation as a source at the start of the paper. Most had not. The teacher highlighted that sources C, D and E were derived from Mass-Observation. When asked what equivalent issues Mass-Observation might be covering today, pupils suggested the scandals around Boris Johnson and the Ukraine War as possibilities. The teacher then picked out certain dates from the summary about Mass-Observation to ask pupils what was going on at particular times. For example, in January 1939, when Penguin published </a:t>
            </a:r>
            <a:r>
              <a:rPr lang="en-GB" sz="2600" i="1" dirty="0">
                <a:solidFill>
                  <a:schemeClr val="dk1"/>
                </a:solidFill>
              </a:rPr>
              <a:t>Britain by Mass–Observation</a:t>
            </a:r>
            <a:r>
              <a:rPr lang="en-GB" sz="2600" dirty="0">
                <a:solidFill>
                  <a:schemeClr val="dk1"/>
                </a:solidFill>
              </a:rPr>
              <a:t>, the Munich Agreement had been signed months before but the Nazis had not yet taken over the remainder of Czechoslovakia.</a:t>
            </a:r>
            <a:endParaRPr sz="1200"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119" name="Google Shape;119;p5"/>
          <p:cNvSpPr txBox="1"/>
          <p:nvPr/>
        </p:nvSpPr>
        <p:spPr>
          <a:xfrm>
            <a:off x="10425953" y="1864659"/>
            <a:ext cx="111162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Image of Boris Johnson here</a:t>
            </a:r>
            <a:endParaRPr/>
          </a:p>
        </p:txBody>
      </p:sp>
      <p:pic>
        <p:nvPicPr>
          <p:cNvPr id="2" name="Picture 1">
            <a:extLst>
              <a:ext uri="{FF2B5EF4-FFF2-40B4-BE49-F238E27FC236}">
                <a16:creationId xmlns:a16="http://schemas.microsoft.com/office/drawing/2014/main" id="{AD4CFC39-3291-F4AC-15DB-C7D3AF367D30}"/>
              </a:ext>
            </a:extLst>
          </p:cNvPr>
          <p:cNvPicPr>
            <a:picLocks noChangeAspect="1"/>
          </p:cNvPicPr>
          <p:nvPr/>
        </p:nvPicPr>
        <p:blipFill>
          <a:blip r:embed="rId3"/>
          <a:stretch>
            <a:fillRect/>
          </a:stretch>
        </p:blipFill>
        <p:spPr>
          <a:xfrm>
            <a:off x="9728925" y="125506"/>
            <a:ext cx="2243440" cy="3154838"/>
          </a:xfrm>
          <a:prstGeom prst="rect">
            <a:avLst/>
          </a:prstGeom>
        </p:spPr>
      </p:pic>
      <p:sp>
        <p:nvSpPr>
          <p:cNvPr id="3" name="TextBox 2">
            <a:extLst>
              <a:ext uri="{FF2B5EF4-FFF2-40B4-BE49-F238E27FC236}">
                <a16:creationId xmlns:a16="http://schemas.microsoft.com/office/drawing/2014/main" id="{F9583C43-FAFC-AA08-9FCD-6FC81D2BFAEE}"/>
              </a:ext>
            </a:extLst>
          </p:cNvPr>
          <p:cNvSpPr txBox="1"/>
          <p:nvPr/>
        </p:nvSpPr>
        <p:spPr>
          <a:xfrm>
            <a:off x="10201275" y="3388606"/>
            <a:ext cx="1514475" cy="400110"/>
          </a:xfrm>
          <a:prstGeom prst="rect">
            <a:avLst/>
          </a:prstGeom>
          <a:noFill/>
        </p:spPr>
        <p:txBody>
          <a:bodyPr wrap="square" rtlCol="0">
            <a:spAutoFit/>
          </a:bodyPr>
          <a:lstStyle/>
          <a:p>
            <a:r>
              <a:rPr lang="en-GB" sz="1000" dirty="0"/>
              <a:t>Ben </a:t>
            </a:r>
            <a:r>
              <a:rPr lang="en-GB" sz="1000" dirty="0" err="1"/>
              <a:t>Shread</a:t>
            </a:r>
            <a:r>
              <a:rPr lang="en-GB" sz="1000" dirty="0"/>
              <a:t>/Cabinet Office OGL</a:t>
            </a:r>
          </a:p>
        </p:txBody>
      </p:sp>
      <p:pic>
        <p:nvPicPr>
          <p:cNvPr id="4" name="Picture 3">
            <a:extLst>
              <a:ext uri="{FF2B5EF4-FFF2-40B4-BE49-F238E27FC236}">
                <a16:creationId xmlns:a16="http://schemas.microsoft.com/office/drawing/2014/main" id="{F24F8A05-F72B-6C3A-4CCF-3C0AE72EEDAE}"/>
              </a:ext>
            </a:extLst>
          </p:cNvPr>
          <p:cNvPicPr>
            <a:picLocks noChangeAspect="1"/>
          </p:cNvPicPr>
          <p:nvPr/>
        </p:nvPicPr>
        <p:blipFill>
          <a:blip r:embed="rId4"/>
          <a:stretch>
            <a:fillRect/>
          </a:stretch>
        </p:blipFill>
        <p:spPr>
          <a:xfrm>
            <a:off x="9591593" y="3973778"/>
            <a:ext cx="2465104" cy="1645971"/>
          </a:xfrm>
          <a:prstGeom prst="rect">
            <a:avLst/>
          </a:prstGeom>
        </p:spPr>
      </p:pic>
      <p:sp>
        <p:nvSpPr>
          <p:cNvPr id="5" name="TextBox 4">
            <a:extLst>
              <a:ext uri="{FF2B5EF4-FFF2-40B4-BE49-F238E27FC236}">
                <a16:creationId xmlns:a16="http://schemas.microsoft.com/office/drawing/2014/main" id="{134FA981-7F21-69FA-9A72-316FD7AF64DC}"/>
              </a:ext>
            </a:extLst>
          </p:cNvPr>
          <p:cNvSpPr txBox="1"/>
          <p:nvPr/>
        </p:nvSpPr>
        <p:spPr>
          <a:xfrm>
            <a:off x="10058400" y="5867400"/>
            <a:ext cx="1981200" cy="246221"/>
          </a:xfrm>
          <a:prstGeom prst="rect">
            <a:avLst/>
          </a:prstGeom>
          <a:noFill/>
        </p:spPr>
        <p:txBody>
          <a:bodyPr wrap="square" rtlCol="0">
            <a:spAutoFit/>
          </a:bodyPr>
          <a:lstStyle/>
          <a:p>
            <a:r>
              <a:rPr lang="en-GB" sz="1000" dirty="0"/>
              <a:t>Mil.gov.ua CC by 4.0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p:nvPr/>
        </p:nvSpPr>
        <p:spPr>
          <a:xfrm>
            <a:off x="98613" y="0"/>
            <a:ext cx="11914200" cy="655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rPr>
              <a:t>The teacher stressed the contrast between the opinions recorded by Mass-Observation and the type of sources, such as the newspaper and the photograph of Chamberlain in Downing Street, which presented a favourable view of the prime minister and his agreement.</a:t>
            </a:r>
            <a:endParaRPr/>
          </a:p>
          <a:p>
            <a:pPr marL="0" marR="0" lvl="0" indent="0" algn="l" rtl="0">
              <a:spcBef>
                <a:spcPts val="0"/>
              </a:spcBef>
              <a:spcAft>
                <a:spcPts val="0"/>
              </a:spcAft>
              <a:buNone/>
            </a:pPr>
            <a:r>
              <a:rPr lang="en-GB" sz="2800">
                <a:solidFill>
                  <a:schemeClr val="dk1"/>
                </a:solidFill>
              </a:rPr>
              <a:t>The teacher lead questioning about each source in turn and questions on the paper related to it, teasing out its provenance and making comparisons with how information is gathered and disseminated by contrast in the present. For example, pupils identified that the newspaper’s view of Chamberlain was positive, and that this was because it was supportive of the government. It was pointed out that more people would have seen a newspaper in 1938 than would access it today when the Internet is now a more important source of news.</a:t>
            </a:r>
            <a:endParaRPr/>
          </a:p>
          <a:p>
            <a:pPr marL="0" marR="0" lvl="0" indent="0" algn="l" rtl="0">
              <a:spcBef>
                <a:spcPts val="0"/>
              </a:spcBef>
              <a:spcAft>
                <a:spcPts val="0"/>
              </a:spcAft>
              <a:buNone/>
            </a:pPr>
            <a:r>
              <a:rPr lang="en-GB" sz="2800">
                <a:solidFill>
                  <a:schemeClr val="dk1"/>
                </a:solidFill>
              </a:rPr>
              <a:t> The context of the photograph in Downing Street was explored. Pupils expressed surprised that so many people were allowed to gather in front of the Prime Minister’s residence, compared to the tight security of today.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p:nvPr/>
        </p:nvSpPr>
        <p:spPr>
          <a:xfrm>
            <a:off x="251011" y="197224"/>
            <a:ext cx="8005500" cy="655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dk1"/>
                </a:solidFill>
              </a:rPr>
              <a:t>The teacher explained some of the references within the Mass-Observation extracts, for example to Duff Cooper, a government minister who resigned in protest at the Munich Agreement. </a:t>
            </a:r>
            <a:endParaRPr dirty="0"/>
          </a:p>
          <a:p>
            <a:pPr marL="0" marR="0" lvl="0" indent="0" algn="l" rtl="0">
              <a:spcBef>
                <a:spcPts val="0"/>
              </a:spcBef>
              <a:spcAft>
                <a:spcPts val="0"/>
              </a:spcAft>
              <a:buNone/>
            </a:pPr>
            <a:r>
              <a:rPr lang="en-GB" sz="2800" dirty="0">
                <a:solidFill>
                  <a:schemeClr val="dk1"/>
                </a:solidFill>
              </a:rPr>
              <a:t>She led discussion about whether one particular source might prove that another was untrue, for example, did the working-class criticism in Mass-Observation extracts disprove the clear popularity of Chamberlain among the crowd photographed in Downing Street? </a:t>
            </a:r>
            <a:endParaRPr dirty="0"/>
          </a:p>
          <a:p>
            <a:pPr marL="0" marR="0" lvl="0" indent="0" algn="l" rtl="0">
              <a:spcBef>
                <a:spcPts val="0"/>
              </a:spcBef>
              <a:spcAft>
                <a:spcPts val="0"/>
              </a:spcAft>
              <a:buNone/>
            </a:pPr>
            <a:r>
              <a:rPr lang="en-GB" sz="2800" dirty="0">
                <a:solidFill>
                  <a:schemeClr val="dk1"/>
                </a:solidFill>
              </a:rPr>
              <a:t>It was agreed that it was possible to have evidence of a range of views which might contradict each other, but which did not cancel each other out.</a:t>
            </a:r>
            <a:endParaRPr dirty="0"/>
          </a:p>
        </p:txBody>
      </p:sp>
      <p:sp>
        <p:nvSpPr>
          <p:cNvPr id="131" name="Google Shape;131;p7"/>
          <p:cNvSpPr txBox="1"/>
          <p:nvPr/>
        </p:nvSpPr>
        <p:spPr>
          <a:xfrm>
            <a:off x="1380565" y="4652682"/>
            <a:ext cx="10748682"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7"/>
          <p:cNvSpPr txBox="1"/>
          <p:nvPr/>
        </p:nvSpPr>
        <p:spPr>
          <a:xfrm>
            <a:off x="9398524" y="5495827"/>
            <a:ext cx="20173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Duff Cooper MP</a:t>
            </a:r>
            <a:endParaRPr/>
          </a:p>
        </p:txBody>
      </p:sp>
      <p:sp>
        <p:nvSpPr>
          <p:cNvPr id="133" name="Google Shape;133;p7"/>
          <p:cNvSpPr txBox="1"/>
          <p:nvPr/>
        </p:nvSpPr>
        <p:spPr>
          <a:xfrm>
            <a:off x="9556376" y="1425388"/>
            <a:ext cx="165847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Image of Duff Cooper here</a:t>
            </a:r>
            <a:endParaRPr/>
          </a:p>
        </p:txBody>
      </p:sp>
      <p:pic>
        <p:nvPicPr>
          <p:cNvPr id="2" name="Picture 1">
            <a:extLst>
              <a:ext uri="{FF2B5EF4-FFF2-40B4-BE49-F238E27FC236}">
                <a16:creationId xmlns:a16="http://schemas.microsoft.com/office/drawing/2014/main" id="{2B5AB31F-4216-3A9A-B556-EB5C8895016B}"/>
              </a:ext>
            </a:extLst>
          </p:cNvPr>
          <p:cNvPicPr>
            <a:picLocks noChangeAspect="1"/>
          </p:cNvPicPr>
          <p:nvPr/>
        </p:nvPicPr>
        <p:blipFill>
          <a:blip r:embed="rId3"/>
          <a:stretch>
            <a:fillRect/>
          </a:stretch>
        </p:blipFill>
        <p:spPr>
          <a:xfrm>
            <a:off x="8630036" y="429658"/>
            <a:ext cx="3125685" cy="433965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p:nvPr/>
        </p:nvSpPr>
        <p:spPr>
          <a:xfrm>
            <a:off x="430305" y="376518"/>
            <a:ext cx="11421000" cy="569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rPr>
              <a:t>The teacher led discussion about the timing of the publication of </a:t>
            </a:r>
            <a:r>
              <a:rPr lang="en-GB" sz="2800" i="1">
                <a:solidFill>
                  <a:schemeClr val="dk1"/>
                </a:solidFill>
              </a:rPr>
              <a:t>Britain by Mass-Observation </a:t>
            </a:r>
            <a:r>
              <a:rPr lang="en-GB" sz="2800">
                <a:solidFill>
                  <a:schemeClr val="dk1"/>
                </a:solidFill>
              </a:rPr>
              <a:t>in January 1939, and explained some background detail about F.L. Lucas as a critic of appeasement. This included Lucas’s status as a University lecturer at King’s College, Cambridge, and his experience as a British officer during the First World War.</a:t>
            </a:r>
            <a:endParaRPr/>
          </a:p>
          <a:p>
            <a:pPr marL="0" marR="0" lvl="0" indent="0" algn="l" rtl="0">
              <a:spcBef>
                <a:spcPts val="0"/>
              </a:spcBef>
              <a:spcAft>
                <a:spcPts val="0"/>
              </a:spcAft>
              <a:buNone/>
            </a:pPr>
            <a:endParaRPr sz="2800">
              <a:solidFill>
                <a:schemeClr val="dk1"/>
              </a:solidFill>
            </a:endParaRPr>
          </a:p>
          <a:p>
            <a:pPr marL="0" marR="0" lvl="0" indent="0" algn="l" rtl="0">
              <a:spcBef>
                <a:spcPts val="0"/>
              </a:spcBef>
              <a:spcAft>
                <a:spcPts val="0"/>
              </a:spcAft>
              <a:buNone/>
            </a:pPr>
            <a:r>
              <a:rPr lang="en-GB" sz="2800">
                <a:solidFill>
                  <a:schemeClr val="dk1"/>
                </a:solidFill>
              </a:rPr>
              <a:t>Lastly the teacher led discussion of the final question on the paper </a:t>
            </a:r>
            <a:r>
              <a:rPr lang="en-GB" sz="2800" b="1">
                <a:solidFill>
                  <a:schemeClr val="dk1"/>
                </a:solidFill>
              </a:rPr>
              <a:t>‘Study all the sources – how far to the sources provide convincing evidence that Chamberlain was a “hero”? Use the sources to explain your answer’. </a:t>
            </a:r>
            <a:endParaRPr b="1"/>
          </a:p>
          <a:p>
            <a:pPr marL="0" marR="0" lvl="0" indent="0" algn="l" rtl="0">
              <a:spcBef>
                <a:spcPts val="0"/>
              </a:spcBef>
              <a:spcAft>
                <a:spcPts val="0"/>
              </a:spcAft>
              <a:buNone/>
            </a:pPr>
            <a:endParaRPr sz="2800">
              <a:solidFill>
                <a:schemeClr val="dk1"/>
              </a:solidFill>
            </a:endParaRPr>
          </a:p>
          <a:p>
            <a:pPr marL="0" marR="0" lvl="0" indent="0" algn="l" rtl="0">
              <a:spcBef>
                <a:spcPts val="0"/>
              </a:spcBef>
              <a:spcAft>
                <a:spcPts val="0"/>
              </a:spcAft>
              <a:buNone/>
            </a:pPr>
            <a:r>
              <a:rPr lang="en-GB" sz="2800">
                <a:solidFill>
                  <a:schemeClr val="dk1"/>
                </a:solidFill>
              </a:rPr>
              <a:t>Pupils were due to answer the questions in the next lesson.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9"/>
          <p:cNvSpPr txBox="1"/>
          <p:nvPr/>
        </p:nvSpPr>
        <p:spPr>
          <a:xfrm>
            <a:off x="224118" y="251013"/>
            <a:ext cx="11779500" cy="5818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rPr>
              <a:t>A second lesson which followed the same pattern of teaching was observed with a Year 10 IGCSE History class.</a:t>
            </a:r>
            <a:endParaRPr/>
          </a:p>
          <a:p>
            <a:pPr marL="0" marR="0" lvl="0" indent="0" algn="l" rtl="0">
              <a:spcBef>
                <a:spcPts val="0"/>
              </a:spcBef>
              <a:spcAft>
                <a:spcPts val="0"/>
              </a:spcAft>
              <a:buNone/>
            </a:pPr>
            <a:endParaRPr sz="2800">
              <a:solidFill>
                <a:schemeClr val="dk1"/>
              </a:solidFill>
            </a:endParaRPr>
          </a:p>
          <a:p>
            <a:pPr marL="0" marR="0" lvl="0" indent="0" algn="l" rtl="0">
              <a:spcBef>
                <a:spcPts val="0"/>
              </a:spcBef>
              <a:spcAft>
                <a:spcPts val="0"/>
              </a:spcAft>
              <a:buNone/>
            </a:pPr>
            <a:r>
              <a:rPr lang="en-GB" sz="2800">
                <a:solidFill>
                  <a:schemeClr val="dk1"/>
                </a:solidFill>
              </a:rPr>
              <a:t>One major difference was that for reasons of differentiation the teacher chose to ask pupils to read extracts out loud around the class in turn with discussion taking place as this occurred. A longer discussion than in the Year 11 class occurred around the reliability and usefulness of photographs as an historical source. This included comments that photographs can be staged and nowadays faked, and that even if a photograph is authentic, it only captures the frame of the event visible to the camera at the </a:t>
            </a:r>
            <a:r>
              <a:rPr lang="en-GB" sz="28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time</a:t>
            </a:r>
            <a:r>
              <a:rPr lang="en-GB" sz="2800">
                <a:solidFill>
                  <a:schemeClr val="dk1"/>
                </a:solidFill>
              </a:rPr>
              <a:t>.</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1163</Words>
  <Application>Microsoft Office PowerPoint</Application>
  <PresentationFormat>Widescreen</PresentationFormat>
  <Paragraphs>53</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Lesson observation notes on a Year 11 IGCSE History lesson at Woodhouse Grove School in February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observation notes on a Year 11 IGCSE History lesson at Woodhouse Grove School in February 2023</dc:title>
  <dc:creator>Andrew Wrenn</dc:creator>
  <cp:lastModifiedBy>Joel Edser (U6RDM)</cp:lastModifiedBy>
  <cp:revision>2</cp:revision>
  <dcterms:created xsi:type="dcterms:W3CDTF">2023-07-18T13:39:55Z</dcterms:created>
  <dcterms:modified xsi:type="dcterms:W3CDTF">2024-01-23T16:56:26Z</dcterms:modified>
</cp:coreProperties>
</file>