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59" r:id="rId3"/>
    <p:sldId id="260" r:id="rId4"/>
    <p:sldId id="261" r:id="rId5"/>
    <p:sldId id="262" r:id="rId6"/>
    <p:sldId id="263" r:id="rId7"/>
    <p:sldId id="264" r:id="rId8"/>
    <p:sldId id="265" r:id="rId9"/>
    <p:sldId id="274"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olproofs" initials="FP" lastIdx="2" clrIdx="0"/>
  <p:cmAuthor id="1" name="Microsoft account" initials="M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8"/>
    <p:restoredTop sz="93400" autoAdjust="0"/>
  </p:normalViewPr>
  <p:slideViewPr>
    <p:cSldViewPr snapToGrid="0" snapToObjects="1">
      <p:cViewPr varScale="1">
        <p:scale>
          <a:sx n="92" d="100"/>
          <a:sy n="92" d="100"/>
        </p:scale>
        <p:origin x="16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cIYfiRyPi3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tionalarchives.gov.uk/doc/open-government-licence/version/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cIYfiRyPi3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Ministry of Defence, </a:t>
            </a:r>
            <a:r>
              <a:rPr lang="en-GB" sz="1200" b="0" i="0" kern="1200" dirty="0">
                <a:solidFill>
                  <a:schemeClr val="tx1"/>
                </a:solidFill>
                <a:effectLst/>
                <a:latin typeface="+mn-lt"/>
                <a:ea typeface="+mn-ea"/>
                <a:cs typeface="+mn-cs"/>
              </a:rPr>
              <a:t>OGL v1.0 / Photo: Harland </a:t>
            </a:r>
            <a:r>
              <a:rPr lang="en-GB" sz="1200" b="0" i="0" kern="1200" dirty="0" err="1">
                <a:solidFill>
                  <a:schemeClr val="tx1"/>
                </a:solidFill>
                <a:effectLst/>
                <a:latin typeface="+mn-lt"/>
                <a:ea typeface="+mn-ea"/>
                <a:cs typeface="+mn-cs"/>
              </a:rPr>
              <a:t>Quarrington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DDef</a:t>
            </a:r>
            <a:r>
              <a:rPr lang="en-GB" sz="1200" b="0" i="0" kern="1200" dirty="0">
                <a:solidFill>
                  <a:schemeClr val="tx1"/>
                </a:solidFill>
                <a:effectLst/>
                <a:latin typeface="+mn-lt"/>
                <a:ea typeface="+mn-ea"/>
                <a:cs typeface="+mn-cs"/>
              </a:rPr>
              <a:t> Pub Phots </a:t>
            </a:r>
            <a:r>
              <a:rPr lang="en-GB" sz="1200" b="0" i="0" kern="1200" dirty="0" err="1">
                <a:solidFill>
                  <a:schemeClr val="tx1"/>
                </a:solidFill>
                <a:effectLst/>
                <a:latin typeface="+mn-lt"/>
                <a:ea typeface="+mn-ea"/>
                <a:cs typeface="+mn-cs"/>
              </a:rPr>
              <a:t>Civ</a:t>
            </a:r>
            <a:r>
              <a:rPr lang="en-GB" sz="1200" b="0" i="0" kern="1200" dirty="0">
                <a:solidFill>
                  <a:schemeClr val="tx1"/>
                </a:solidFill>
                <a:effectLst/>
                <a:latin typeface="+mn-lt"/>
                <a:ea typeface="+mn-ea"/>
                <a:cs typeface="+mn-cs"/>
              </a:rPr>
              <a:t>/MOD, </a:t>
            </a:r>
            <a:r>
              <a:rPr lang="en-GB" dirty="0"/>
              <a:t>https://commons.wikimedia.org/wiki/File:MOD_Main_Building_MOD_45151977.jpg</a:t>
            </a:r>
          </a:p>
        </p:txBody>
      </p:sp>
      <p:sp>
        <p:nvSpPr>
          <p:cNvPr id="4" name="Slide Number Placeholder 3"/>
          <p:cNvSpPr>
            <a:spLocks noGrp="1"/>
          </p:cNvSpPr>
          <p:nvPr>
            <p:ph type="sldNum" sz="quarter" idx="10"/>
          </p:nvPr>
        </p:nvSpPr>
        <p:spPr/>
        <p:txBody>
          <a:bodyPr/>
          <a:lstStyle/>
          <a:p>
            <a:fld id="{1CB93A2A-0A60-9E4C-B30E-C3D88B0E381D}" type="slidenum">
              <a:rPr lang="en-US" smtClean="0"/>
              <a:t>2</a:t>
            </a:fld>
            <a:endParaRPr lang="en-US"/>
          </a:p>
        </p:txBody>
      </p:sp>
    </p:spTree>
    <p:extLst>
      <p:ext uri="{BB962C8B-B14F-4D97-AF65-F5344CB8AC3E}">
        <p14:creationId xmlns:p14="http://schemas.microsoft.com/office/powerpoint/2010/main" val="1847913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16</a:t>
            </a:fld>
            <a:endParaRPr lang="en-US"/>
          </a:p>
        </p:txBody>
      </p:sp>
    </p:spTree>
    <p:extLst>
      <p:ext uri="{BB962C8B-B14F-4D97-AF65-F5344CB8AC3E}">
        <p14:creationId xmlns:p14="http://schemas.microsoft.com/office/powerpoint/2010/main" val="298548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a:t>
            </a:r>
            <a:r>
              <a:rPr lang="en-GB" sz="1200" b="0" i="0" kern="1200" dirty="0">
                <a:solidFill>
                  <a:schemeClr val="tx1"/>
                </a:solidFill>
                <a:effectLst/>
                <a:latin typeface="+mn-lt"/>
                <a:ea typeface="+mn-ea"/>
                <a:cs typeface="+mn-cs"/>
              </a:rPr>
              <a:t>‘Sir Humphrey Appleby: the consummate civil servant’, YouTube, from </a:t>
            </a:r>
            <a:r>
              <a:rPr lang="en-GB" sz="1200" b="0" i="1" kern="1200" dirty="0">
                <a:solidFill>
                  <a:schemeClr val="tx1"/>
                </a:solidFill>
                <a:effectLst/>
                <a:latin typeface="+mn-lt"/>
                <a:ea typeface="+mn-ea"/>
                <a:cs typeface="+mn-cs"/>
              </a:rPr>
              <a:t>Yes Minister</a:t>
            </a:r>
            <a:r>
              <a:rPr lang="en-GB" sz="1200" b="0" i="0" kern="1200" dirty="0">
                <a:solidFill>
                  <a:schemeClr val="tx1"/>
                </a:solidFill>
                <a:effectLst/>
                <a:latin typeface="+mn-lt"/>
                <a:ea typeface="+mn-ea"/>
                <a:cs typeface="+mn-cs"/>
              </a:rPr>
              <a:t>,</a:t>
            </a:r>
            <a:r>
              <a:rPr lang="en-GB" sz="1200" b="0" i="1"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Series 3, Episode 6, ‘The Whiskey Priest’ © BBC, </a:t>
            </a:r>
            <a:r>
              <a:rPr lang="en-GB" sz="1200" b="0" i="0" u="sng" strike="noStrike" kern="1200" dirty="0">
                <a:solidFill>
                  <a:schemeClr val="tx1"/>
                </a:solidFill>
                <a:effectLst/>
                <a:latin typeface="+mn-lt"/>
                <a:ea typeface="+mn-ea"/>
                <a:cs typeface="+mn-cs"/>
                <a:hlinkClick r:id="rId3"/>
              </a:rPr>
              <a:t>https://youtu.be/cIYfiRyPi3o</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208715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 documents used under</a:t>
            </a:r>
            <a:r>
              <a:rPr lang="en-US" b="0" baseline="0" dirty="0"/>
              <a:t> the Open Government </a:t>
            </a:r>
            <a:r>
              <a:rPr lang="en-US" b="0" baseline="0" dirty="0" err="1"/>
              <a:t>Licence</a:t>
            </a:r>
            <a:r>
              <a:rPr lang="en-US" b="0" baseline="0" dirty="0"/>
              <a:t>: </a:t>
            </a:r>
            <a:r>
              <a:rPr lang="en-GB" sz="1200" b="0" i="0" u="sng" kern="1200" dirty="0">
                <a:solidFill>
                  <a:schemeClr val="tx1"/>
                </a:solidFill>
                <a:effectLst/>
                <a:latin typeface="+mn-lt"/>
                <a:ea typeface="+mn-ea"/>
                <a:cs typeface="+mn-cs"/>
                <a:hlinkClick r:id="rId3"/>
              </a:rPr>
              <a:t>http://www.nationalarchives.gov.uk/doc/open-government-licence/version/3/</a:t>
            </a:r>
            <a:endParaRPr lang="en-GB" sz="1200" b="0" i="0" u="sng" kern="1200" dirty="0">
              <a:solidFill>
                <a:schemeClr val="tx1"/>
              </a:solidFill>
              <a:effectLst/>
              <a:latin typeface="+mn-lt"/>
              <a:ea typeface="+mn-ea"/>
              <a:cs typeface="+mn-cs"/>
            </a:endParaRPr>
          </a:p>
          <a:p>
            <a:endParaRPr lang="en-GB" b="1" dirty="0"/>
          </a:p>
          <a:p>
            <a:r>
              <a:rPr lang="en-GB" b="0" dirty="0"/>
              <a:t>Document 2: </a:t>
            </a:r>
            <a:r>
              <a:rPr lang="en-GB" b="0" dirty="0">
                <a:solidFill>
                  <a:srgbClr val="000000"/>
                </a:solidFill>
              </a:rPr>
              <a:t>DEFE 11/292 Joint Chiefs of Staff discussion 03/07/50</a:t>
            </a:r>
          </a:p>
          <a:p>
            <a:r>
              <a:rPr lang="en-GB" b="0" dirty="0"/>
              <a:t>Document 3: DEFE 11/292 Defence Committee discussion 13/07/50</a:t>
            </a:r>
          </a:p>
          <a:p>
            <a:r>
              <a:rPr lang="en-GB" b="0" dirty="0"/>
              <a:t>Document 4: FO 371/81655 Oliver Franks’ letter 23/07/50 </a:t>
            </a:r>
          </a:p>
          <a:p>
            <a:r>
              <a:rPr lang="en-GB" b="0" dirty="0"/>
              <a:t>Document 5: CAB 128/18/50 Labour cabinet minutes 25/07/50 </a:t>
            </a:r>
          </a:p>
          <a:p>
            <a:r>
              <a:rPr lang="en-GB" b="0" dirty="0"/>
              <a:t>Document 6: FO 371/84091 Oliver Franks’ letter 21/08/50 </a:t>
            </a:r>
          </a:p>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5</a:t>
            </a:fld>
            <a:endParaRPr lang="en-US"/>
          </a:p>
        </p:txBody>
      </p:sp>
    </p:spTree>
    <p:extLst>
      <p:ext uri="{BB962C8B-B14F-4D97-AF65-F5344CB8AC3E}">
        <p14:creationId xmlns:p14="http://schemas.microsoft.com/office/powerpoint/2010/main" val="306545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Document 2: DEFE 11/292 Joint Chiefs of Staff discussion 03/07/50</a:t>
            </a:r>
          </a:p>
          <a:p>
            <a:endParaRPr lang="en-GB" dirty="0"/>
          </a:p>
        </p:txBody>
      </p:sp>
      <p:sp>
        <p:nvSpPr>
          <p:cNvPr id="4" name="Slide Number Placeholder 3"/>
          <p:cNvSpPr>
            <a:spLocks noGrp="1"/>
          </p:cNvSpPr>
          <p:nvPr>
            <p:ph type="sldNum" sz="quarter" idx="5"/>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256564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Document 3: DEFE 11/292 Defence Committee discussion 13/07/50</a:t>
            </a:r>
          </a:p>
          <a:p>
            <a:endParaRPr lang="en-GB" dirty="0"/>
          </a:p>
        </p:txBody>
      </p:sp>
      <p:sp>
        <p:nvSpPr>
          <p:cNvPr id="4" name="Slide Number Placeholder 3"/>
          <p:cNvSpPr>
            <a:spLocks noGrp="1"/>
          </p:cNvSpPr>
          <p:nvPr>
            <p:ph type="sldNum" sz="quarter" idx="5"/>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3599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Document 4: FO 371/81655 Oliver Franks’ letter 23/07/50 </a:t>
            </a:r>
          </a:p>
          <a:p>
            <a:endParaRPr lang="en-GB" dirty="0"/>
          </a:p>
        </p:txBody>
      </p:sp>
      <p:sp>
        <p:nvSpPr>
          <p:cNvPr id="4" name="Slide Number Placeholder 3"/>
          <p:cNvSpPr>
            <a:spLocks noGrp="1"/>
          </p:cNvSpPr>
          <p:nvPr>
            <p:ph type="sldNum" sz="quarter" idx="5"/>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753071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Document 5: CAB 128/18/50 Labour cabinet minutes 25/07/50 </a:t>
            </a:r>
          </a:p>
          <a:p>
            <a:endParaRPr lang="en-GB" dirty="0"/>
          </a:p>
        </p:txBody>
      </p:sp>
      <p:sp>
        <p:nvSpPr>
          <p:cNvPr id="4" name="Slide Number Placeholder 3"/>
          <p:cNvSpPr>
            <a:spLocks noGrp="1"/>
          </p:cNvSpPr>
          <p:nvPr>
            <p:ph type="sldNum" sz="quarter" idx="10"/>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288910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Document 6: FO 371/84091 Oliver Franks’ letter 21/08/50 </a:t>
            </a:r>
          </a:p>
          <a:p>
            <a:endParaRPr lang="en-GB" dirty="0"/>
          </a:p>
        </p:txBody>
      </p:sp>
      <p:sp>
        <p:nvSpPr>
          <p:cNvPr id="4" name="Slide Number Placeholder 3"/>
          <p:cNvSpPr>
            <a:spLocks noGrp="1"/>
          </p:cNvSpPr>
          <p:nvPr>
            <p:ph type="sldNum" sz="quarter" idx="5"/>
          </p:nvPr>
        </p:nvSpPr>
        <p:spPr/>
        <p:txBody>
          <a:bodyPr/>
          <a:lstStyle/>
          <a:p>
            <a:fld id="{1CB93A2A-0A60-9E4C-B30E-C3D88B0E381D}" type="slidenum">
              <a:rPr lang="en-US" smtClean="0"/>
              <a:t>11</a:t>
            </a:fld>
            <a:endParaRPr lang="en-US"/>
          </a:p>
        </p:txBody>
      </p:sp>
    </p:spTree>
    <p:extLst>
      <p:ext uri="{BB962C8B-B14F-4D97-AF65-F5344CB8AC3E}">
        <p14:creationId xmlns:p14="http://schemas.microsoft.com/office/powerpoint/2010/main" val="243799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a:t>
            </a:r>
            <a:r>
              <a:rPr lang="en-GB" sz="1200" b="0" i="0" kern="1200" dirty="0">
                <a:solidFill>
                  <a:schemeClr val="tx1"/>
                </a:solidFill>
                <a:effectLst/>
                <a:latin typeface="+mn-lt"/>
                <a:ea typeface="+mn-ea"/>
                <a:cs typeface="+mn-cs"/>
              </a:rPr>
              <a:t>‘Sir Humphrey Appleby: the consummate civil servant’, YouTube, from </a:t>
            </a:r>
            <a:r>
              <a:rPr lang="en-GB" sz="1200" b="0" i="1" kern="1200" dirty="0">
                <a:solidFill>
                  <a:schemeClr val="tx1"/>
                </a:solidFill>
                <a:effectLst/>
                <a:latin typeface="+mn-lt"/>
                <a:ea typeface="+mn-ea"/>
                <a:cs typeface="+mn-cs"/>
              </a:rPr>
              <a:t>Yes Minister</a:t>
            </a:r>
            <a:r>
              <a:rPr lang="en-GB" sz="1200" b="0" i="0" kern="1200" dirty="0">
                <a:solidFill>
                  <a:schemeClr val="tx1"/>
                </a:solidFill>
                <a:effectLst/>
                <a:latin typeface="+mn-lt"/>
                <a:ea typeface="+mn-ea"/>
                <a:cs typeface="+mn-cs"/>
              </a:rPr>
              <a:t>,</a:t>
            </a:r>
            <a:r>
              <a:rPr lang="en-GB" sz="1200" b="0" i="1"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Series 3, Episode 6, ‘The Whiskey Priest’ © BBC, </a:t>
            </a:r>
            <a:r>
              <a:rPr lang="en-GB" sz="1200" b="0" i="0" u="sng" strike="noStrike" kern="1200" dirty="0">
                <a:solidFill>
                  <a:schemeClr val="tx1"/>
                </a:solidFill>
                <a:effectLst/>
                <a:latin typeface="+mn-lt"/>
                <a:ea typeface="+mn-ea"/>
                <a:cs typeface="+mn-cs"/>
                <a:hlinkClick r:id="rId3"/>
              </a:rPr>
              <a:t>https://youtu.be/cIYfiRyPi3o</a:t>
            </a:r>
            <a:endParaRPr lang="en-GB" sz="1200" b="0" i="0" kern="1200" dirty="0">
              <a:solidFill>
                <a:schemeClr val="tx1"/>
              </a:solidFill>
              <a:effectLst/>
              <a:latin typeface="+mn-lt"/>
              <a:ea typeface="+mn-ea"/>
              <a:cs typeface="+mn-cs"/>
            </a:endParaRPr>
          </a:p>
          <a:p>
            <a:r>
              <a:rPr lang="en-GB" dirty="0"/>
              <a:t> </a:t>
            </a:r>
          </a:p>
        </p:txBody>
      </p:sp>
      <p:sp>
        <p:nvSpPr>
          <p:cNvPr id="4" name="Slide Number Placeholder 3"/>
          <p:cNvSpPr>
            <a:spLocks noGrp="1"/>
          </p:cNvSpPr>
          <p:nvPr>
            <p:ph type="sldNum" sz="quarter" idx="10"/>
          </p:nvPr>
        </p:nvSpPr>
        <p:spPr/>
        <p:txBody>
          <a:bodyPr/>
          <a:lstStyle/>
          <a:p>
            <a:fld id="{1CB93A2A-0A60-9E4C-B30E-C3D88B0E381D}" type="slidenum">
              <a:rPr lang="en-US" smtClean="0"/>
              <a:t>15</a:t>
            </a:fld>
            <a:endParaRPr lang="en-US"/>
          </a:p>
        </p:txBody>
      </p:sp>
    </p:spTree>
    <p:extLst>
      <p:ext uri="{BB962C8B-B14F-4D97-AF65-F5344CB8AC3E}">
        <p14:creationId xmlns:p14="http://schemas.microsoft.com/office/powerpoint/2010/main" val="367214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86048" y="6356350"/>
            <a:ext cx="4621923"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8.2</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
        <p:nvSpPr>
          <p:cNvPr id="12" name="Slide Number Placeholder 5">
            <a:extLst>
              <a:ext uri="{FF2B5EF4-FFF2-40B4-BE49-F238E27FC236}">
                <a16:creationId xmlns:a16="http://schemas.microsoft.com/office/drawing/2014/main" id="{7F8BB286-CDD8-6D49-A9E0-3D258BE636FC}"/>
              </a:ext>
            </a:extLst>
          </p:cNvPr>
          <p:cNvSpPr>
            <a:spLocks noGrp="1"/>
          </p:cNvSpPr>
          <p:nvPr>
            <p:ph type="sldNum" sz="quarter" idx="4"/>
          </p:nvPr>
        </p:nvSpPr>
        <p:spPr>
          <a:xfrm>
            <a:off x="3986048" y="6356350"/>
            <a:ext cx="4621923"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r>
              <a:rPr lang="en-US"/>
              <a:t>w</a:t>
            </a:r>
          </a:p>
        </p:txBody>
      </p:sp>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youtu.be/cIYfiRyPi3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original-political-cartoon.com/cartoon-gallery/"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cIYfiRyPi3o" TargetMode="External"/><Relationship Id="rId5" Type="http://schemas.openxmlformats.org/officeDocument/2006/relationships/hyperlink" Target="http://www.youtube.com/watch?v=cIYfiRyPi3o&amp;list=PLs7j-0BppWuDhxkk7HMLwiZnWnC-l2mKO&amp;index=23"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9999" y="360000"/>
            <a:ext cx="11314345" cy="1325563"/>
          </a:xfrm>
        </p:spPr>
        <p:txBody>
          <a:bodyPr>
            <a:normAutofit fontScale="90000"/>
          </a:bodyPr>
          <a:lstStyle/>
          <a:p>
            <a:r>
              <a:rPr lang="en-GB" dirty="0"/>
              <a:t>Enquiry 8 overview: </a:t>
            </a:r>
            <a:br>
              <a:rPr lang="en-GB" dirty="0"/>
            </a:br>
            <a:r>
              <a:rPr lang="en-US" dirty="0">
                <a:solidFill>
                  <a:schemeClr val="accent5">
                    <a:lumMod val="75000"/>
                  </a:schemeClr>
                </a:solidFill>
              </a:rPr>
              <a:t>How did Britain respond to the Korean War?</a:t>
            </a:r>
            <a:br>
              <a:rPr lang="en-US" dirty="0">
                <a:solidFill>
                  <a:schemeClr val="accent5">
                    <a:lumMod val="75000"/>
                  </a:schemeClr>
                </a:solidFill>
              </a:rPr>
            </a:br>
            <a:r>
              <a:rPr lang="en-US" dirty="0"/>
              <a:t>An evidential and historiographical approach</a:t>
            </a:r>
          </a:p>
        </p:txBody>
      </p:sp>
      <p:sp>
        <p:nvSpPr>
          <p:cNvPr id="2" name="Slide Number Placeholder 1">
            <a:extLst>
              <a:ext uri="{FF2B5EF4-FFF2-40B4-BE49-F238E27FC236}">
                <a16:creationId xmlns:a16="http://schemas.microsoft.com/office/drawing/2014/main" id="{C9344AE3-7320-8D40-94E1-2CA64DF241D3}"/>
              </a:ext>
            </a:extLst>
          </p:cNvPr>
          <p:cNvSpPr>
            <a:spLocks noGrp="1"/>
          </p:cNvSpPr>
          <p:nvPr>
            <p:ph type="sldNum" sz="quarter" idx="12"/>
          </p:nvPr>
        </p:nvSpPr>
        <p:spPr/>
        <p:txBody>
          <a:bodyPr/>
          <a:lstStyle/>
          <a:p>
            <a:fld id="{91DB7F08-A76A-C04F-AC2D-B8A23795015F}" type="slidenum">
              <a:rPr lang="en-US" smtClean="0"/>
              <a:pPr/>
              <a:t>1</a:t>
            </a:fld>
            <a:endParaRPr lang="en-US"/>
          </a:p>
        </p:txBody>
      </p:sp>
      <p:sp>
        <p:nvSpPr>
          <p:cNvPr id="9" name="Rectangle 8">
            <a:extLst>
              <a:ext uri="{FF2B5EF4-FFF2-40B4-BE49-F238E27FC236}">
                <a16:creationId xmlns:a16="http://schemas.microsoft.com/office/drawing/2014/main" id="{E544047B-2020-364A-B0C1-21D8F8F02AF5}"/>
              </a:ext>
            </a:extLst>
          </p:cNvPr>
          <p:cNvSpPr/>
          <p:nvPr/>
        </p:nvSpPr>
        <p:spPr>
          <a:xfrm>
            <a:off x="720000" y="2379246"/>
            <a:ext cx="3240000" cy="30600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300" kern="1200" dirty="0">
                <a:solidFill>
                  <a:schemeClr val="bg1"/>
                </a:solidFill>
                <a:latin typeface="Arial"/>
                <a:ea typeface="Arial" charset="0"/>
                <a:cs typeface="Arial"/>
              </a:rPr>
              <a:t>Lesson 8.1</a:t>
            </a:r>
          </a:p>
          <a:p>
            <a:pPr algn="ctr">
              <a:spcBef>
                <a:spcPts val="600"/>
              </a:spcBef>
              <a:spcAft>
                <a:spcPts val="600"/>
              </a:spcAft>
            </a:pPr>
            <a:r>
              <a:rPr lang="en-GB" sz="2300" dirty="0">
                <a:solidFill>
                  <a:schemeClr val="bg1"/>
                </a:solidFill>
                <a:latin typeface="Arial"/>
                <a:cs typeface="Arial"/>
              </a:rPr>
              <a:t>What was the response of the Labour and Conservative governments 1950–53 to the Korean War?</a:t>
            </a:r>
            <a:endParaRPr lang="en-GB" altLang="fr-FR" sz="23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6B01C4F-935B-7A4A-A830-647708E08920}"/>
              </a:ext>
            </a:extLst>
          </p:cNvPr>
          <p:cNvSpPr/>
          <p:nvPr/>
        </p:nvSpPr>
        <p:spPr>
          <a:xfrm>
            <a:off x="4382757" y="2379247"/>
            <a:ext cx="3240000" cy="306000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400" b="1" dirty="0">
                <a:solidFill>
                  <a:schemeClr val="accent6">
                    <a:lumMod val="60000"/>
                    <a:lumOff val="40000"/>
                  </a:schemeClr>
                </a:solidFill>
                <a:latin typeface="Arial"/>
                <a:ea typeface="Arial" charset="0"/>
                <a:cs typeface="Arial"/>
              </a:rPr>
              <a:t>Lesson 8.2</a:t>
            </a:r>
          </a:p>
          <a:p>
            <a:pPr algn="ctr"/>
            <a:r>
              <a:rPr lang="en-GB" sz="2400" b="1" dirty="0">
                <a:solidFill>
                  <a:schemeClr val="bg1"/>
                </a:solidFill>
                <a:latin typeface="Arial" charset="0"/>
                <a:ea typeface="Arial" charset="0"/>
                <a:cs typeface="Arial" charset="0"/>
              </a:rPr>
              <a:t>What was response of the Civil Service and the military to the outbreak of the Korean War?</a:t>
            </a:r>
            <a:endParaRPr lang="en-GB" altLang="fr-FR" sz="2400" b="1" dirty="0">
              <a:solidFill>
                <a:schemeClr val="bg1"/>
              </a:solidFill>
              <a:latin typeface="Arial" charset="0"/>
              <a:ea typeface="Arial" charset="0"/>
              <a:cs typeface="Arial" charset="0"/>
            </a:endParaRPr>
          </a:p>
        </p:txBody>
      </p:sp>
      <p:sp>
        <p:nvSpPr>
          <p:cNvPr id="13" name="Rectangle 12">
            <a:extLst>
              <a:ext uri="{FF2B5EF4-FFF2-40B4-BE49-F238E27FC236}">
                <a16:creationId xmlns:a16="http://schemas.microsoft.com/office/drawing/2014/main" id="{AE067D0E-7B92-0548-9BF7-0D1A61587FD4}"/>
              </a:ext>
            </a:extLst>
          </p:cNvPr>
          <p:cNvSpPr/>
          <p:nvPr/>
        </p:nvSpPr>
        <p:spPr>
          <a:xfrm>
            <a:off x="8045514" y="2393543"/>
            <a:ext cx="3240000" cy="3060000"/>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kern="1200" dirty="0">
                <a:solidFill>
                  <a:schemeClr val="bg1"/>
                </a:solidFill>
                <a:latin typeface="Arial"/>
                <a:ea typeface="Arial" charset="0"/>
                <a:cs typeface="Arial"/>
              </a:rPr>
              <a:t>Lesson </a:t>
            </a:r>
            <a:r>
              <a:rPr lang="en-GB" sz="2400" dirty="0">
                <a:solidFill>
                  <a:schemeClr val="bg1"/>
                </a:solidFill>
                <a:latin typeface="Arial"/>
                <a:ea typeface="Arial" charset="0"/>
                <a:cs typeface="Arial"/>
              </a:rPr>
              <a:t>8.3</a:t>
            </a:r>
            <a:endParaRPr lang="en-GB" sz="2400" kern="1200" dirty="0">
              <a:solidFill>
                <a:schemeClr val="bg1"/>
              </a:solidFill>
              <a:latin typeface="Arial"/>
              <a:ea typeface="Arial" charset="0"/>
              <a:cs typeface="Arial" charset="0"/>
            </a:endParaRPr>
          </a:p>
          <a:p>
            <a:pPr algn="ctr"/>
            <a:r>
              <a:rPr lang="en-GB" sz="2400" dirty="0">
                <a:solidFill>
                  <a:schemeClr val="bg1"/>
                </a:solidFill>
                <a:latin typeface="Arial" charset="0"/>
                <a:ea typeface="Arial" charset="0"/>
                <a:cs typeface="Arial" charset="0"/>
              </a:rPr>
              <a:t>How do specialist historians approach the responses of the British elites to the Korean War?</a:t>
            </a:r>
            <a:endParaRPr lang="en-US" altLang="fr-FR"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143417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4" name="Rectangle 3"/>
          <p:cNvSpPr/>
          <p:nvPr/>
        </p:nvSpPr>
        <p:spPr>
          <a:xfrm>
            <a:off x="0" y="0"/>
            <a:ext cx="12192000" cy="5773783"/>
          </a:xfrm>
          <a:prstGeom prst="rect">
            <a:avLst/>
          </a:prstGeom>
          <a:gradFill flip="none" rotWithShape="1">
            <a:gsLst>
              <a:gs pos="0">
                <a:schemeClr val="bg1"/>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9EA8DD7-B01F-4587-872D-D9D1EB1AEAAE}"/>
              </a:ext>
            </a:extLst>
          </p:cNvPr>
          <p:cNvSpPr>
            <a:spLocks noGrp="1"/>
          </p:cNvSpPr>
          <p:nvPr>
            <p:ph type="title"/>
          </p:nvPr>
        </p:nvSpPr>
        <p:spPr>
          <a:xfrm>
            <a:off x="720000" y="360000"/>
            <a:ext cx="3856630" cy="3619595"/>
          </a:xfrm>
        </p:spPr>
        <p:txBody>
          <a:bodyPr>
            <a:normAutofit fontScale="90000"/>
          </a:bodyPr>
          <a:lstStyle/>
          <a:p>
            <a:pPr>
              <a:spcBef>
                <a:spcPts val="1000"/>
              </a:spcBef>
            </a:pPr>
            <a:r>
              <a:rPr lang="en-GB" b="1" dirty="0"/>
              <a:t>Document 5 </a:t>
            </a:r>
            <a:br>
              <a:rPr lang="en-GB" b="1" dirty="0"/>
            </a:br>
            <a:r>
              <a:rPr lang="en-GB" b="0" dirty="0"/>
              <a:t>CAB 128/18/50</a:t>
            </a:r>
            <a:br>
              <a:rPr lang="en-GB" b="0" dirty="0"/>
            </a:br>
            <a:r>
              <a:rPr lang="en-GB" b="0" dirty="0"/>
              <a:t>Labour cabinet minutes 25/07/50 </a:t>
            </a:r>
            <a:br>
              <a:rPr lang="en-GB" sz="4000" dirty="0">
                <a:latin typeface="Calibri" panose="020F0502020204030204" pitchFamily="34" charset="0"/>
                <a:ea typeface="Calibri" panose="020F0502020204030204" pitchFamily="34" charset="0"/>
                <a:cs typeface="Times New Roman" panose="02020603050405020304" pitchFamily="18" charset="0"/>
              </a:rPr>
            </a:br>
            <a:br>
              <a:rPr lang="en-GB" dirty="0"/>
            </a:br>
            <a:endParaRPr lang="en-GB" dirty="0"/>
          </a:p>
        </p:txBody>
      </p:sp>
      <p:sp>
        <p:nvSpPr>
          <p:cNvPr id="2" name="Slide Number Placeholder 1">
            <a:extLst>
              <a:ext uri="{FF2B5EF4-FFF2-40B4-BE49-F238E27FC236}">
                <a16:creationId xmlns:a16="http://schemas.microsoft.com/office/drawing/2014/main" id="{B42A7A94-62E2-4A4B-971F-A22BAD127682}"/>
              </a:ext>
            </a:extLst>
          </p:cNvPr>
          <p:cNvSpPr>
            <a:spLocks noGrp="1"/>
          </p:cNvSpPr>
          <p:nvPr>
            <p:ph type="sldNum" sz="quarter" idx="12"/>
          </p:nvPr>
        </p:nvSpPr>
        <p:spPr/>
        <p:txBody>
          <a:bodyPr/>
          <a:lstStyle/>
          <a:p>
            <a:fld id="{91DB7F08-A76A-C04F-AC2D-B8A23795015F}" type="slidenum">
              <a:rPr lang="en-US" smtClean="0"/>
              <a:pPr/>
              <a:t>10</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1740" y="293370"/>
            <a:ext cx="4259786" cy="5681716"/>
          </a:xfrm>
        </p:spPr>
      </p:pic>
    </p:spTree>
    <p:extLst>
      <p:ext uri="{BB962C8B-B14F-4D97-AF65-F5344CB8AC3E}">
        <p14:creationId xmlns:p14="http://schemas.microsoft.com/office/powerpoint/2010/main" val="10079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4" name="Rectangle 3"/>
          <p:cNvSpPr/>
          <p:nvPr/>
        </p:nvSpPr>
        <p:spPr>
          <a:xfrm>
            <a:off x="0" y="0"/>
            <a:ext cx="12192000" cy="5773783"/>
          </a:xfrm>
          <a:prstGeom prst="rect">
            <a:avLst/>
          </a:prstGeom>
          <a:gradFill flip="none" rotWithShape="1">
            <a:gsLst>
              <a:gs pos="0">
                <a:schemeClr val="bg1"/>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9EA8DD7-B01F-4587-872D-D9D1EB1AEAAE}"/>
              </a:ext>
            </a:extLst>
          </p:cNvPr>
          <p:cNvSpPr>
            <a:spLocks noGrp="1"/>
          </p:cNvSpPr>
          <p:nvPr>
            <p:ph type="title"/>
          </p:nvPr>
        </p:nvSpPr>
        <p:spPr>
          <a:xfrm>
            <a:off x="720000" y="360000"/>
            <a:ext cx="3856630" cy="3619595"/>
          </a:xfrm>
        </p:spPr>
        <p:txBody>
          <a:bodyPr>
            <a:normAutofit fontScale="90000"/>
          </a:bodyPr>
          <a:lstStyle/>
          <a:p>
            <a:pPr>
              <a:spcBef>
                <a:spcPts val="1000"/>
              </a:spcBef>
            </a:pPr>
            <a:r>
              <a:rPr lang="en-GB" b="1" dirty="0"/>
              <a:t>Document 6 </a:t>
            </a:r>
            <a:br>
              <a:rPr lang="en-GB" b="1" dirty="0"/>
            </a:br>
            <a:r>
              <a:rPr lang="en-GB" b="0" dirty="0"/>
              <a:t>FO 371/84091 Oliver Franks’ letter </a:t>
            </a:r>
            <a:br>
              <a:rPr lang="en-GB" b="0" dirty="0"/>
            </a:br>
            <a:r>
              <a:rPr lang="en-GB" b="0" dirty="0"/>
              <a:t>21/08/50 </a:t>
            </a:r>
            <a:br>
              <a:rPr lang="en-GB" sz="4000" dirty="0">
                <a:latin typeface="Calibri" panose="020F0502020204030204" pitchFamily="34" charset="0"/>
                <a:ea typeface="Calibri" panose="020F0502020204030204" pitchFamily="34" charset="0"/>
                <a:cs typeface="Times New Roman" panose="02020603050405020304" pitchFamily="18" charset="0"/>
              </a:rPr>
            </a:br>
            <a:br>
              <a:rPr lang="en-GB" dirty="0"/>
            </a:br>
            <a:endParaRPr lang="en-GB" dirty="0"/>
          </a:p>
        </p:txBody>
      </p:sp>
      <p:sp>
        <p:nvSpPr>
          <p:cNvPr id="2" name="Slide Number Placeholder 1">
            <a:extLst>
              <a:ext uri="{FF2B5EF4-FFF2-40B4-BE49-F238E27FC236}">
                <a16:creationId xmlns:a16="http://schemas.microsoft.com/office/drawing/2014/main" id="{429A8BE2-F173-3044-8B3D-C44CB837697E}"/>
              </a:ext>
            </a:extLst>
          </p:cNvPr>
          <p:cNvSpPr>
            <a:spLocks noGrp="1"/>
          </p:cNvSpPr>
          <p:nvPr>
            <p:ph type="sldNum" sz="quarter" idx="12"/>
          </p:nvPr>
        </p:nvSpPr>
        <p:spPr/>
        <p:txBody>
          <a:bodyPr/>
          <a:lstStyle/>
          <a:p>
            <a:fld id="{91DB7F08-A76A-C04F-AC2D-B8A23795015F}" type="slidenum">
              <a:rPr lang="en-US" smtClean="0"/>
              <a:pPr/>
              <a:t>11</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1300" y="361950"/>
            <a:ext cx="4106671" cy="5465922"/>
          </a:xfrm>
        </p:spPr>
      </p:pic>
    </p:spTree>
    <p:extLst>
      <p:ext uri="{BB962C8B-B14F-4D97-AF65-F5344CB8AC3E}">
        <p14:creationId xmlns:p14="http://schemas.microsoft.com/office/powerpoint/2010/main" val="16443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620000"/>
            <a:ext cx="3436364" cy="4351338"/>
          </a:xfrm>
        </p:spPr>
        <p:txBody>
          <a:bodyPr/>
          <a:lstStyle/>
          <a:p>
            <a:pPr marL="0" indent="0">
              <a:lnSpc>
                <a:spcPct val="100000"/>
              </a:lnSpc>
              <a:buNone/>
            </a:pPr>
            <a:r>
              <a:rPr lang="en-GB" sz="2400" b="1" dirty="0">
                <a:latin typeface="Arial" panose="020B0604020202020204" pitchFamily="34" charset="0"/>
                <a:cs typeface="Arial" panose="020B0604020202020204" pitchFamily="34" charset="0"/>
              </a:rPr>
              <a:t>Activity 1 discussion</a:t>
            </a:r>
          </a:p>
          <a:p>
            <a:pPr marL="0" indent="0">
              <a:lnSpc>
                <a:spcPct val="100000"/>
              </a:lnSpc>
              <a:buNone/>
            </a:pPr>
            <a:r>
              <a:rPr lang="en-GB" sz="2400" dirty="0">
                <a:latin typeface="Arial" panose="020B0604020202020204" pitchFamily="34" charset="0"/>
                <a:cs typeface="Arial" panose="020B0604020202020204" pitchFamily="34" charset="0"/>
              </a:rPr>
              <a:t>How much commonality is there between the positions of the Foreign Office and the military regarding British involvement in the Korean War?</a:t>
            </a:r>
          </a:p>
          <a:p>
            <a:endParaRPr lang="en-US" dirty="0"/>
          </a:p>
        </p:txBody>
      </p:sp>
      <p:pic>
        <p:nvPicPr>
          <p:cNvPr id="4" name="Picture 3">
            <a:extLst>
              <a:ext uri="{FF2B5EF4-FFF2-40B4-BE49-F238E27FC236}">
                <a16:creationId xmlns:a16="http://schemas.microsoft.com/office/drawing/2014/main" id="{E5B97F54-8BFB-4E80-A5FB-46FB9FCE578A}"/>
              </a:ext>
            </a:extLst>
          </p:cNvPr>
          <p:cNvPicPr>
            <a:picLocks noChangeAspect="1"/>
          </p:cNvPicPr>
          <p:nvPr/>
        </p:nvPicPr>
        <p:blipFill rotWithShape="1">
          <a:blip r:embed="rId2"/>
          <a:srcRect l="30104" t="28147" r="34791" b="28519"/>
          <a:stretch/>
        </p:blipFill>
        <p:spPr>
          <a:xfrm>
            <a:off x="5336351" y="1162936"/>
            <a:ext cx="6496050" cy="4510610"/>
          </a:xfrm>
          <a:prstGeom prst="rect">
            <a:avLst/>
          </a:prstGeom>
        </p:spPr>
      </p:pic>
      <p:sp>
        <p:nvSpPr>
          <p:cNvPr id="5" name="Arrow: Right 4">
            <a:extLst>
              <a:ext uri="{FF2B5EF4-FFF2-40B4-BE49-F238E27FC236}">
                <a16:creationId xmlns:a16="http://schemas.microsoft.com/office/drawing/2014/main" id="{8792F594-5758-45F0-91B2-08060643A03B}"/>
              </a:ext>
            </a:extLst>
          </p:cNvPr>
          <p:cNvSpPr/>
          <p:nvPr/>
        </p:nvSpPr>
        <p:spPr>
          <a:xfrm rot="976698">
            <a:off x="3942510" y="2756259"/>
            <a:ext cx="4565702" cy="4715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F69C1B3F-99C9-3045-BD56-43A0C0B967D6}"/>
              </a:ext>
            </a:extLst>
          </p:cNvPr>
          <p:cNvSpPr>
            <a:spLocks noGrp="1"/>
          </p:cNvSpPr>
          <p:nvPr>
            <p:ph type="sldNum" sz="quarter" idx="12"/>
          </p:nvPr>
        </p:nvSpPr>
        <p:spPr/>
        <p:txBody>
          <a:bodyPr/>
          <a:lstStyle/>
          <a:p>
            <a:fld id="{91DB7F08-A76A-C04F-AC2D-B8A23795015F}" type="slidenum">
              <a:rPr lang="en-US" smtClean="0"/>
              <a:pPr/>
              <a:t>12</a:t>
            </a:fld>
            <a:endParaRPr lang="en-US"/>
          </a:p>
        </p:txBody>
      </p:sp>
    </p:spTree>
    <p:extLst>
      <p:ext uri="{BB962C8B-B14F-4D97-AF65-F5344CB8AC3E}">
        <p14:creationId xmlns:p14="http://schemas.microsoft.com/office/powerpoint/2010/main" val="208713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376073"/>
            <a:ext cx="3935127" cy="4351338"/>
          </a:xfrm>
        </p:spPr>
        <p:txBody>
          <a:bodyPr>
            <a:noAutofit/>
          </a:bodyPr>
          <a:lstStyle/>
          <a:p>
            <a:pPr marL="0" indent="0">
              <a:lnSpc>
                <a:spcPct val="100000"/>
              </a:lnSpc>
              <a:buNone/>
            </a:pPr>
            <a:r>
              <a:rPr lang="en-GB" sz="2400" b="1" dirty="0">
                <a:latin typeface="Arial" panose="020B0604020202020204" pitchFamily="34" charset="0"/>
                <a:cs typeface="Arial" panose="020B0604020202020204" pitchFamily="34" charset="0"/>
              </a:rPr>
              <a:t>Activity 2</a:t>
            </a:r>
          </a:p>
          <a:p>
            <a:pPr marL="457200" indent="-457200">
              <a:lnSpc>
                <a:spcPct val="100000"/>
              </a:lnSpc>
              <a:buAutoNum type="arabicPeriod"/>
            </a:pPr>
            <a:r>
              <a:rPr lang="en-GB" sz="2000" dirty="0">
                <a:latin typeface="Arial" panose="020B0604020202020204" pitchFamily="34" charset="0"/>
                <a:cs typeface="Arial" panose="020B0604020202020204" pitchFamily="34" charset="0"/>
              </a:rPr>
              <a:t>Data capture: Look at the sources again (including one extra repeated from last lesson). Fill out your own copy of this table (Resource sheet 8.2D). </a:t>
            </a:r>
          </a:p>
          <a:p>
            <a:pPr marL="457200" indent="-457200">
              <a:lnSpc>
                <a:spcPct val="100000"/>
              </a:lnSpc>
              <a:buAutoNum type="arabicPeriod"/>
            </a:pPr>
            <a:r>
              <a:rPr lang="en-GB" sz="2000" dirty="0">
                <a:latin typeface="Arial" panose="020B0604020202020204" pitchFamily="34" charset="0"/>
                <a:cs typeface="Arial" panose="020B0604020202020204" pitchFamily="34" charset="0"/>
              </a:rPr>
              <a:t>Consider the relative influence of the military, the Civil Service (Foreign Office) and the government over Korean War policies. Who seems to have the most influence?</a:t>
            </a:r>
          </a:p>
          <a:p>
            <a:endParaRPr lang="en-US" sz="2400" dirty="0"/>
          </a:p>
        </p:txBody>
      </p:sp>
      <p:graphicFrame>
        <p:nvGraphicFramePr>
          <p:cNvPr id="4" name="Table 3">
            <a:extLst>
              <a:ext uri="{FF2B5EF4-FFF2-40B4-BE49-F238E27FC236}">
                <a16:creationId xmlns:a16="http://schemas.microsoft.com/office/drawing/2014/main" id="{FA3C2898-60F2-4EB1-BA41-1373239DE8EC}"/>
              </a:ext>
            </a:extLst>
          </p:cNvPr>
          <p:cNvGraphicFramePr>
            <a:graphicFrameLocks noGrp="1"/>
          </p:cNvGraphicFramePr>
          <p:nvPr>
            <p:extLst>
              <p:ext uri="{D42A27DB-BD31-4B8C-83A1-F6EECF244321}">
                <p14:modId xmlns:p14="http://schemas.microsoft.com/office/powerpoint/2010/main" val="2398376158"/>
              </p:ext>
            </p:extLst>
          </p:nvPr>
        </p:nvGraphicFramePr>
        <p:xfrm>
          <a:off x="5278499" y="376073"/>
          <a:ext cx="6051550" cy="5322743"/>
        </p:xfrm>
        <a:graphic>
          <a:graphicData uri="http://schemas.openxmlformats.org/drawingml/2006/table">
            <a:tbl>
              <a:tblPr firstRow="1" firstCol="1" bandRow="1">
                <a:tableStyleId>{5C22544A-7EE6-4342-B048-85BDC9FD1C3A}</a:tableStyleId>
              </a:tblPr>
              <a:tblGrid>
                <a:gridCol w="1111250">
                  <a:extLst>
                    <a:ext uri="{9D8B030D-6E8A-4147-A177-3AD203B41FA5}">
                      <a16:colId xmlns:a16="http://schemas.microsoft.com/office/drawing/2014/main" val="1077978087"/>
                    </a:ext>
                  </a:extLst>
                </a:gridCol>
                <a:gridCol w="1698625">
                  <a:extLst>
                    <a:ext uri="{9D8B030D-6E8A-4147-A177-3AD203B41FA5}">
                      <a16:colId xmlns:a16="http://schemas.microsoft.com/office/drawing/2014/main" val="3297147446"/>
                    </a:ext>
                  </a:extLst>
                </a:gridCol>
                <a:gridCol w="1587500">
                  <a:extLst>
                    <a:ext uri="{9D8B030D-6E8A-4147-A177-3AD203B41FA5}">
                      <a16:colId xmlns:a16="http://schemas.microsoft.com/office/drawing/2014/main" val="110550830"/>
                    </a:ext>
                  </a:extLst>
                </a:gridCol>
                <a:gridCol w="1654175">
                  <a:extLst>
                    <a:ext uri="{9D8B030D-6E8A-4147-A177-3AD203B41FA5}">
                      <a16:colId xmlns:a16="http://schemas.microsoft.com/office/drawing/2014/main" val="632717285"/>
                    </a:ext>
                  </a:extLst>
                </a:gridCol>
              </a:tblGrid>
              <a:tr h="625476">
                <a:tc>
                  <a:txBody>
                    <a:bodyPr/>
                    <a:lstStyle/>
                    <a:p>
                      <a:pPr algn="ctr">
                        <a:lnSpc>
                          <a:spcPct val="107000"/>
                        </a:lnSpc>
                        <a:spcAft>
                          <a:spcPts val="0"/>
                        </a:spcAft>
                      </a:pPr>
                      <a:r>
                        <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rPr>
                        <a:t>DOC &amp; </a:t>
                      </a:r>
                      <a:r>
                        <a:rPr lang="en-GB" sz="1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group</a:t>
                      </a:r>
                    </a:p>
                  </a:txBody>
                  <a:tcPr marL="54876" marR="54876" marT="0" marB="0" anchor="ctr">
                    <a:solidFill>
                      <a:schemeClr val="accent5">
                        <a:lumMod val="75000"/>
                      </a:schemeClr>
                    </a:solidFill>
                  </a:tcPr>
                </a:tc>
                <a:tc>
                  <a:txBody>
                    <a:bodyPr/>
                    <a:lstStyle/>
                    <a:p>
                      <a:pPr algn="ctr">
                        <a:lnSpc>
                          <a:spcPct val="107000"/>
                        </a:lnSpc>
                        <a:spcAft>
                          <a:spcPts val="0"/>
                        </a:spcAft>
                      </a:pPr>
                      <a:r>
                        <a:rPr lang="en-GB" sz="1400" dirty="0">
                          <a:solidFill>
                            <a:schemeClr val="bg1"/>
                          </a:solidFill>
                          <a:effectLst/>
                          <a:latin typeface="Arial" panose="020B0604020202020204" pitchFamily="34" charset="0"/>
                          <a:cs typeface="Arial" panose="020B0604020202020204" pitchFamily="34" charset="0"/>
                        </a:rPr>
                        <a:t>Position re: intervention in Korea</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nchor="ctr">
                    <a:solidFill>
                      <a:schemeClr val="accent5">
                        <a:lumMod val="75000"/>
                      </a:schemeClr>
                    </a:solidFill>
                  </a:tcPr>
                </a:tc>
                <a:tc>
                  <a:txBody>
                    <a:bodyPr/>
                    <a:lstStyle/>
                    <a:p>
                      <a:pPr algn="ctr">
                        <a:lnSpc>
                          <a:spcPct val="107000"/>
                        </a:lnSpc>
                        <a:spcAft>
                          <a:spcPts val="0"/>
                        </a:spcAft>
                      </a:pPr>
                      <a:r>
                        <a:rPr lang="en-GB" sz="1400" dirty="0">
                          <a:solidFill>
                            <a:schemeClr val="bg1"/>
                          </a:solidFill>
                          <a:effectLst/>
                          <a:latin typeface="Arial" panose="020B0604020202020204" pitchFamily="34" charset="0"/>
                          <a:cs typeface="Arial" panose="020B0604020202020204" pitchFamily="34" charset="0"/>
                        </a:rPr>
                        <a:t>Position re: use of combat troops</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nchor="ctr">
                    <a:solidFill>
                      <a:schemeClr val="accent5">
                        <a:lumMod val="75000"/>
                      </a:schemeClr>
                    </a:solidFill>
                  </a:tcPr>
                </a:tc>
                <a:tc>
                  <a:txBody>
                    <a:bodyPr/>
                    <a:lstStyle/>
                    <a:p>
                      <a:pPr algn="ctr">
                        <a:lnSpc>
                          <a:spcPct val="107000"/>
                        </a:lnSpc>
                        <a:spcAft>
                          <a:spcPts val="0"/>
                        </a:spcAft>
                      </a:pPr>
                      <a:r>
                        <a:rPr lang="en-GB" sz="1400" dirty="0">
                          <a:solidFill>
                            <a:schemeClr val="bg1"/>
                          </a:solidFill>
                          <a:effectLst/>
                          <a:latin typeface="Arial" panose="020B0604020202020204" pitchFamily="34" charset="0"/>
                          <a:cs typeface="Arial" panose="020B0604020202020204" pitchFamily="34" charset="0"/>
                        </a:rPr>
                        <a:t>Level of influence and why?</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nchor="ctr">
                    <a:solidFill>
                      <a:schemeClr val="accent5">
                        <a:lumMod val="75000"/>
                      </a:schemeClr>
                    </a:solidFill>
                  </a:tcPr>
                </a:tc>
                <a:extLst>
                  <a:ext uri="{0D108BD9-81ED-4DB2-BD59-A6C34878D82A}">
                    <a16:rowId xmlns:a16="http://schemas.microsoft.com/office/drawing/2014/main" val="974316949"/>
                  </a:ext>
                </a:extLst>
              </a:tr>
              <a:tr h="797239">
                <a:tc>
                  <a:txBody>
                    <a:bodyPr/>
                    <a:lstStyle/>
                    <a:p>
                      <a:pPr algn="ctr">
                        <a:lnSpc>
                          <a:spcPct val="107000"/>
                        </a:lnSpc>
                        <a:spcAft>
                          <a:spcPts val="0"/>
                        </a:spcAft>
                      </a:pPr>
                      <a:r>
                        <a:rPr lang="en-GB" sz="1400" dirty="0">
                          <a:solidFill>
                            <a:schemeClr val="bg1"/>
                          </a:solidFill>
                          <a:effectLst/>
                          <a:latin typeface="Arial" panose="020B0604020202020204" pitchFamily="34" charset="0"/>
                          <a:cs typeface="Arial" panose="020B0604020202020204" pitchFamily="34" charset="0"/>
                        </a:rPr>
                        <a:t>1</a:t>
                      </a:r>
                    </a:p>
                    <a:p>
                      <a:pPr algn="ctr">
                        <a:lnSpc>
                          <a:spcPct val="107000"/>
                        </a:lnSpc>
                        <a:spcAft>
                          <a:spcPts val="0"/>
                        </a:spcAft>
                      </a:pPr>
                      <a:r>
                        <a:rPr lang="en-GB" sz="1400" dirty="0">
                          <a:solidFill>
                            <a:schemeClr val="bg1"/>
                          </a:solidFill>
                          <a:effectLst/>
                          <a:latin typeface="Arial" panose="020B0604020202020204" pitchFamily="34" charset="0"/>
                          <a:cs typeface="Arial" panose="020B0604020202020204" pitchFamily="34" charset="0"/>
                        </a:rPr>
                        <a:t>(additional)</a:t>
                      </a:r>
                    </a:p>
                    <a:p>
                      <a:pPr algn="ctr">
                        <a:lnSpc>
                          <a:spcPct val="107000"/>
                        </a:lnSpc>
                        <a:spcAft>
                          <a:spcPts val="0"/>
                        </a:spcAft>
                      </a:pPr>
                      <a:r>
                        <a:rPr lang="en-GB" sz="1400" dirty="0">
                          <a:solidFill>
                            <a:schemeClr val="bg1"/>
                          </a:solidFill>
                          <a:effectLst/>
                          <a:latin typeface="Arial" panose="020B0604020202020204" pitchFamily="34" charset="0"/>
                          <a:cs typeface="Arial" panose="020B0604020202020204" pitchFamily="34" charset="0"/>
                        </a:rPr>
                        <a:t> </a:t>
                      </a:r>
                      <a:r>
                        <a:rPr lang="en-GB" sz="1400" b="0" dirty="0">
                          <a:solidFill>
                            <a:schemeClr val="bg1"/>
                          </a:solidFill>
                          <a:effectLst/>
                          <a:latin typeface="Arial" panose="020B0604020202020204" pitchFamily="34" charset="0"/>
                          <a:cs typeface="Arial" panose="020B0604020202020204" pitchFamily="34" charset="0"/>
                        </a:rPr>
                        <a:t>Govt</a:t>
                      </a:r>
                      <a:endParaRPr lang="en-GB" sz="1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nchor="ctr">
                    <a:solidFill>
                      <a:schemeClr val="accent5">
                        <a:lumMod val="75000"/>
                      </a:schemeClr>
                    </a:solidFill>
                  </a:tcPr>
                </a:tc>
                <a:tc>
                  <a:txBody>
                    <a:bodyPr/>
                    <a:lstStyle/>
                    <a:p>
                      <a:pPr algn="ctr">
                        <a:lnSpc>
                          <a:spcPct val="107000"/>
                        </a:lnSpc>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tc>
                  <a:txBody>
                    <a:bodyPr/>
                    <a:lstStyle/>
                    <a:p>
                      <a:pPr algn="ct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tc>
                  <a:txBody>
                    <a:bodyPr/>
                    <a:lstStyle/>
                    <a:p>
                      <a:pPr algn="ctr">
                        <a:lnSpc>
                          <a:spcPct val="107000"/>
                        </a:lnSpc>
                        <a:spcAft>
                          <a:spcPts val="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extLst>
                  <a:ext uri="{0D108BD9-81ED-4DB2-BD59-A6C34878D82A}">
                    <a16:rowId xmlns:a16="http://schemas.microsoft.com/office/drawing/2014/main" val="1889955570"/>
                  </a:ext>
                </a:extLst>
              </a:tr>
              <a:tr h="0">
                <a:tc>
                  <a:txBody>
                    <a:bodyPr/>
                    <a:lstStyle/>
                    <a:p>
                      <a:pPr algn="ctr">
                        <a:lnSpc>
                          <a:spcPct val="107000"/>
                        </a:lnSpc>
                        <a:spcAft>
                          <a:spcPts val="0"/>
                        </a:spcAft>
                      </a:pPr>
                      <a:r>
                        <a:rPr lang="en-GB" sz="1400" dirty="0">
                          <a:solidFill>
                            <a:schemeClr val="bg1"/>
                          </a:solidFill>
                          <a:effectLst/>
                          <a:latin typeface="Arial" panose="020B0604020202020204" pitchFamily="34" charset="0"/>
                          <a:cs typeface="Arial" panose="020B0604020202020204" pitchFamily="34" charset="0"/>
                        </a:rPr>
                        <a:t>2</a:t>
                      </a:r>
                    </a:p>
                    <a:p>
                      <a:pPr algn="ctr">
                        <a:lnSpc>
                          <a:spcPct val="107000"/>
                        </a:lnSpc>
                        <a:spcAft>
                          <a:spcPts val="0"/>
                        </a:spcAft>
                      </a:pPr>
                      <a:r>
                        <a:rPr lang="en-GB" sz="1400" b="0" dirty="0">
                          <a:solidFill>
                            <a:schemeClr val="bg1"/>
                          </a:solidFill>
                          <a:effectLst/>
                          <a:latin typeface="Arial" panose="020B0604020202020204" pitchFamily="34" charset="0"/>
                          <a:cs typeface="Arial" panose="020B0604020202020204" pitchFamily="34" charset="0"/>
                        </a:rPr>
                        <a:t>Military</a:t>
                      </a:r>
                    </a:p>
                  </a:txBody>
                  <a:tcPr marL="54876" marR="54876" marT="0" marB="0" anchor="ctr">
                    <a:solidFill>
                      <a:schemeClr val="accent5">
                        <a:lumMod val="75000"/>
                      </a:schemeClr>
                    </a:solidFill>
                  </a:tcPr>
                </a:tc>
                <a:tc>
                  <a:txBody>
                    <a:bodyPr/>
                    <a:lstStyle/>
                    <a:p>
                      <a:pPr algn="ctr">
                        <a:lnSpc>
                          <a:spcPct val="107000"/>
                        </a:lnSpc>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tc>
                  <a:txBody>
                    <a:bodyPr/>
                    <a:lstStyle/>
                    <a:p>
                      <a:pPr algn="ctr">
                        <a:lnSpc>
                          <a:spcPct val="107000"/>
                        </a:lnSpc>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tc>
                  <a:txBody>
                    <a:bodyPr/>
                    <a:lstStyle/>
                    <a:p>
                      <a:pPr algn="ctr">
                        <a:lnSpc>
                          <a:spcPct val="107000"/>
                        </a:lnSpc>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extLst>
                  <a:ext uri="{0D108BD9-81ED-4DB2-BD59-A6C34878D82A}">
                    <a16:rowId xmlns:a16="http://schemas.microsoft.com/office/drawing/2014/main" val="2411437221"/>
                  </a:ext>
                </a:extLst>
              </a:tr>
              <a:tr h="797239">
                <a:tc>
                  <a:txBody>
                    <a:bodyPr/>
                    <a:lstStyle/>
                    <a:p>
                      <a:pPr algn="ctr">
                        <a:lnSpc>
                          <a:spcPct val="107000"/>
                        </a:lnSpc>
                        <a:spcAft>
                          <a:spcPts val="0"/>
                        </a:spcAft>
                      </a:pPr>
                      <a:r>
                        <a:rPr lang="en-GB" sz="1400" dirty="0">
                          <a:solidFill>
                            <a:schemeClr val="bg1"/>
                          </a:solidFill>
                          <a:effectLst/>
                          <a:latin typeface="Arial" panose="020B0604020202020204" pitchFamily="34" charset="0"/>
                          <a:cs typeface="Arial" panose="020B0604020202020204" pitchFamily="34" charset="0"/>
                        </a:rPr>
                        <a:t>3</a:t>
                      </a:r>
                    </a:p>
                    <a:p>
                      <a:pPr algn="ctr">
                        <a:lnSpc>
                          <a:spcPct val="107000"/>
                        </a:lnSpc>
                        <a:spcAft>
                          <a:spcPts val="0"/>
                        </a:spcAft>
                      </a:pPr>
                      <a:r>
                        <a:rPr lang="en-GB" sz="1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Military</a:t>
                      </a:r>
                    </a:p>
                  </a:txBody>
                  <a:tcPr marL="54876" marR="54876" marT="0" marB="0" anchor="ctr">
                    <a:solidFill>
                      <a:schemeClr val="accent5">
                        <a:lumMod val="75000"/>
                      </a:schemeClr>
                    </a:solidFill>
                  </a:tcPr>
                </a:tc>
                <a:tc>
                  <a:txBody>
                    <a:bodyPr/>
                    <a:lstStyle/>
                    <a:p>
                      <a:pPr algn="ct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p>
                    <a:p>
                      <a:pPr algn="ct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p>
                    <a:p>
                      <a:pPr algn="ctr">
                        <a:lnSpc>
                          <a:spcPct val="107000"/>
                        </a:lnSpc>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tc>
                  <a:txBody>
                    <a:bodyPr/>
                    <a:lstStyle/>
                    <a:p>
                      <a:pPr algn="ct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tc>
                  <a:txBody>
                    <a:bodyPr/>
                    <a:lstStyle/>
                    <a:p>
                      <a:pPr algn="ctr">
                        <a:lnSpc>
                          <a:spcPct val="107000"/>
                        </a:lnSpc>
                        <a:spcAft>
                          <a:spcPts val="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extLst>
                  <a:ext uri="{0D108BD9-81ED-4DB2-BD59-A6C34878D82A}">
                    <a16:rowId xmlns:a16="http://schemas.microsoft.com/office/drawing/2014/main" val="1165721681"/>
                  </a:ext>
                </a:extLst>
              </a:tr>
              <a:tr h="797239">
                <a:tc>
                  <a:txBody>
                    <a:bodyPr/>
                    <a:lstStyle/>
                    <a:p>
                      <a:pPr algn="ctr">
                        <a:lnSpc>
                          <a:spcPct val="107000"/>
                        </a:lnSpc>
                        <a:spcAft>
                          <a:spcPts val="0"/>
                        </a:spcAft>
                      </a:pPr>
                      <a:r>
                        <a:rPr lang="en-GB" sz="1400" dirty="0">
                          <a:solidFill>
                            <a:schemeClr val="bg1"/>
                          </a:solidFill>
                          <a:effectLst/>
                          <a:latin typeface="Arial" panose="020B0604020202020204" pitchFamily="34" charset="0"/>
                          <a:cs typeface="Arial" panose="020B0604020202020204" pitchFamily="34" charset="0"/>
                        </a:rPr>
                        <a:t>4</a:t>
                      </a:r>
                    </a:p>
                    <a:p>
                      <a:pPr algn="ctr">
                        <a:lnSpc>
                          <a:spcPct val="107000"/>
                        </a:lnSpc>
                        <a:spcAft>
                          <a:spcPts val="0"/>
                        </a:spcAft>
                      </a:pPr>
                      <a:r>
                        <a:rPr lang="en-GB" sz="1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Civil Service</a:t>
                      </a:r>
                    </a:p>
                  </a:txBody>
                  <a:tcPr marL="54876" marR="54876" marT="0" marB="0" anchor="ctr">
                    <a:solidFill>
                      <a:schemeClr val="accent5">
                        <a:lumMod val="75000"/>
                      </a:schemeClr>
                    </a:solidFill>
                  </a:tcPr>
                </a:tc>
                <a:tc>
                  <a:txBody>
                    <a:bodyPr/>
                    <a:lstStyle/>
                    <a:p>
                      <a:pPr algn="ctr">
                        <a:lnSpc>
                          <a:spcPct val="107000"/>
                        </a:lnSpc>
                        <a:spcAft>
                          <a:spcPts val="0"/>
                        </a:spcAft>
                      </a:pPr>
                      <a:endParaRPr lang="en-GB" sz="1400" dirty="0">
                        <a:solidFill>
                          <a:schemeClr val="tx1"/>
                        </a:solidFill>
                        <a:effectLst/>
                        <a:latin typeface="Arial" panose="020B0604020202020204" pitchFamily="34" charset="0"/>
                        <a:cs typeface="Arial" panose="020B0604020202020204" pitchFamily="34" charset="0"/>
                      </a:endParaRPr>
                    </a:p>
                  </a:txBody>
                  <a:tcPr marL="54876" marR="54876" marT="0" marB="0"/>
                </a:tc>
                <a:tc>
                  <a:txBody>
                    <a:bodyPr/>
                    <a:lstStyle/>
                    <a:p>
                      <a:pPr algn="ctr">
                        <a:lnSpc>
                          <a:spcPct val="107000"/>
                        </a:lnSpc>
                        <a:spcAft>
                          <a:spcPts val="0"/>
                        </a:spcAft>
                      </a:pP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tc>
                  <a:txBody>
                    <a:bodyPr/>
                    <a:lstStyle/>
                    <a:p>
                      <a:pPr algn="ct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extLst>
                  <a:ext uri="{0D108BD9-81ED-4DB2-BD59-A6C34878D82A}">
                    <a16:rowId xmlns:a16="http://schemas.microsoft.com/office/drawing/2014/main" val="388774290"/>
                  </a:ext>
                </a:extLst>
              </a:tr>
              <a:tr h="797239">
                <a:tc>
                  <a:txBody>
                    <a:bodyPr/>
                    <a:lstStyle/>
                    <a:p>
                      <a:pPr algn="ctr">
                        <a:lnSpc>
                          <a:spcPct val="107000"/>
                        </a:lnSpc>
                        <a:spcAft>
                          <a:spcPts val="0"/>
                        </a:spcAft>
                      </a:pPr>
                      <a:r>
                        <a:rPr lang="en-GB" sz="1400" dirty="0">
                          <a:solidFill>
                            <a:schemeClr val="bg1"/>
                          </a:solidFill>
                          <a:effectLst/>
                          <a:latin typeface="Arial" panose="020B0604020202020204" pitchFamily="34" charset="0"/>
                          <a:cs typeface="Arial" panose="020B0604020202020204" pitchFamily="34" charset="0"/>
                        </a:rPr>
                        <a:t>5</a:t>
                      </a:r>
                    </a:p>
                    <a:p>
                      <a:pPr algn="ctr">
                        <a:lnSpc>
                          <a:spcPct val="107000"/>
                        </a:lnSpc>
                        <a:spcAft>
                          <a:spcPts val="0"/>
                        </a:spcAft>
                      </a:pPr>
                      <a:r>
                        <a:rPr lang="en-GB" sz="1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Govt</a:t>
                      </a:r>
                    </a:p>
                  </a:txBody>
                  <a:tcPr marL="54876" marR="54876" marT="0" marB="0" anchor="ctr">
                    <a:solidFill>
                      <a:schemeClr val="accent5">
                        <a:lumMod val="75000"/>
                      </a:schemeClr>
                    </a:solidFill>
                  </a:tcPr>
                </a:tc>
                <a:tc>
                  <a:txBody>
                    <a:bodyPr/>
                    <a:lstStyle/>
                    <a:p>
                      <a:pPr algn="ct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p>
                    <a:p>
                      <a:pPr algn="ct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p>
                    <a:p>
                      <a:pP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tc>
                  <a:txBody>
                    <a:bodyPr/>
                    <a:lstStyle/>
                    <a:p>
                      <a:pPr algn="ct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tc>
                  <a:txBody>
                    <a:bodyPr/>
                    <a:lstStyle/>
                    <a:p>
                      <a:pPr algn="ctr">
                        <a:lnSpc>
                          <a:spcPct val="107000"/>
                        </a:lnSpc>
                        <a:spcAft>
                          <a:spcPts val="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extLst>
                  <a:ext uri="{0D108BD9-81ED-4DB2-BD59-A6C34878D82A}">
                    <a16:rowId xmlns:a16="http://schemas.microsoft.com/office/drawing/2014/main" val="2100014862"/>
                  </a:ext>
                </a:extLst>
              </a:tr>
              <a:tr h="797239">
                <a:tc>
                  <a:txBody>
                    <a:bodyPr/>
                    <a:lstStyle/>
                    <a:p>
                      <a:pPr algn="ctr">
                        <a:lnSpc>
                          <a:spcPct val="107000"/>
                        </a:lnSpc>
                        <a:spcAft>
                          <a:spcPts val="0"/>
                        </a:spcAft>
                      </a:pPr>
                      <a:r>
                        <a:rPr lang="en-GB" sz="1400" dirty="0">
                          <a:solidFill>
                            <a:schemeClr val="bg1"/>
                          </a:solidFill>
                          <a:effectLst/>
                          <a:latin typeface="Arial" panose="020B0604020202020204" pitchFamily="34" charset="0"/>
                          <a:cs typeface="Arial" panose="020B0604020202020204" pitchFamily="34" charset="0"/>
                        </a:rPr>
                        <a:t>6</a:t>
                      </a:r>
                    </a:p>
                    <a:p>
                      <a:pPr algn="ctr">
                        <a:lnSpc>
                          <a:spcPct val="107000"/>
                        </a:lnSpc>
                        <a:spcAft>
                          <a:spcPts val="0"/>
                        </a:spcAft>
                      </a:pPr>
                      <a:r>
                        <a:rPr lang="en-GB" sz="14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Civil Service</a:t>
                      </a:r>
                    </a:p>
                  </a:txBody>
                  <a:tcPr marL="54876" marR="54876" marT="0" marB="0" anchor="ctr">
                    <a:solidFill>
                      <a:schemeClr val="accent5">
                        <a:lumMod val="75000"/>
                      </a:schemeClr>
                    </a:solidFill>
                  </a:tcPr>
                </a:tc>
                <a:tc>
                  <a:txBody>
                    <a:bodyPr/>
                    <a:lstStyle/>
                    <a:p>
                      <a:pPr algn="ct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p>
                    <a:p>
                      <a:pPr algn="ctr">
                        <a:lnSpc>
                          <a:spcPct val="107000"/>
                        </a:lnSpc>
                        <a:spcAft>
                          <a:spcPts val="0"/>
                        </a:spcAft>
                      </a:pPr>
                      <a:endParaRPr lang="en-GB" sz="1400"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tc>
                  <a:txBody>
                    <a:bodyPr/>
                    <a:lstStyle/>
                    <a:p>
                      <a:pPr algn="ctr">
                        <a:lnSpc>
                          <a:spcPct val="107000"/>
                        </a:lnSpc>
                        <a:spcAft>
                          <a:spcPts val="0"/>
                        </a:spcAft>
                      </a:pPr>
                      <a:r>
                        <a:rPr lang="en-GB" sz="1400">
                          <a:solidFill>
                            <a:schemeClr val="tx1"/>
                          </a:solidFill>
                          <a:effectLst/>
                          <a:latin typeface="Arial" panose="020B0604020202020204" pitchFamily="34" charset="0"/>
                          <a:cs typeface="Arial" panose="020B0604020202020204" pitchFamily="34" charset="0"/>
                        </a:rPr>
                        <a:t> </a:t>
                      </a:r>
                      <a:endParaRPr lang="en-GB" sz="1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tc>
                  <a:txBody>
                    <a:bodyPr/>
                    <a:lstStyle/>
                    <a:p>
                      <a:pPr algn="ctr">
                        <a:lnSpc>
                          <a:spcPct val="107000"/>
                        </a:lnSpc>
                        <a:spcAft>
                          <a:spcPts val="0"/>
                        </a:spcAft>
                      </a:pPr>
                      <a:r>
                        <a:rPr lang="en-GB" sz="1400" dirty="0">
                          <a:solidFill>
                            <a:schemeClr val="tx1"/>
                          </a:solidFill>
                          <a:effectLst/>
                          <a:latin typeface="Arial" panose="020B0604020202020204" pitchFamily="34" charset="0"/>
                          <a:cs typeface="Arial" panose="020B0604020202020204" pitchFamily="34" charset="0"/>
                        </a:rPr>
                        <a:t> </a:t>
                      </a:r>
                      <a:endPar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876" marR="54876" marT="0" marB="0"/>
                </a:tc>
                <a:extLst>
                  <a:ext uri="{0D108BD9-81ED-4DB2-BD59-A6C34878D82A}">
                    <a16:rowId xmlns:a16="http://schemas.microsoft.com/office/drawing/2014/main" val="3074565971"/>
                  </a:ext>
                </a:extLst>
              </a:tr>
            </a:tbl>
          </a:graphicData>
        </a:graphic>
      </p:graphicFrame>
      <p:sp>
        <p:nvSpPr>
          <p:cNvPr id="2" name="Slide Number Placeholder 1">
            <a:extLst>
              <a:ext uri="{FF2B5EF4-FFF2-40B4-BE49-F238E27FC236}">
                <a16:creationId xmlns:a16="http://schemas.microsoft.com/office/drawing/2014/main" id="{A6B400E2-6715-B94D-A25C-A34FFE8E0D78}"/>
              </a:ext>
            </a:extLst>
          </p:cNvPr>
          <p:cNvSpPr>
            <a:spLocks noGrp="1"/>
          </p:cNvSpPr>
          <p:nvPr>
            <p:ph type="sldNum" sz="quarter" idx="12"/>
          </p:nvPr>
        </p:nvSpPr>
        <p:spPr/>
        <p:txBody>
          <a:bodyPr/>
          <a:lstStyle/>
          <a:p>
            <a:fld id="{91DB7F08-A76A-C04F-AC2D-B8A23795015F}" type="slidenum">
              <a:rPr lang="en-US" smtClean="0"/>
              <a:pPr/>
              <a:t>13</a:t>
            </a:fld>
            <a:endParaRPr lang="en-US"/>
          </a:p>
        </p:txBody>
      </p:sp>
    </p:spTree>
    <p:extLst>
      <p:ext uri="{BB962C8B-B14F-4D97-AF65-F5344CB8AC3E}">
        <p14:creationId xmlns:p14="http://schemas.microsoft.com/office/powerpoint/2010/main" val="58198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An historian’s interpretation of British civil servants and politicians</a:t>
            </a:r>
            <a:endParaRPr lang="en-US" dirty="0"/>
          </a:p>
        </p:txBody>
      </p:sp>
      <p:sp>
        <p:nvSpPr>
          <p:cNvPr id="3" name="Content Placeholder 2"/>
          <p:cNvSpPr>
            <a:spLocks noGrp="1"/>
          </p:cNvSpPr>
          <p:nvPr>
            <p:ph idx="1"/>
          </p:nvPr>
        </p:nvSpPr>
        <p:spPr>
          <a:xfrm>
            <a:off x="720000" y="1980000"/>
            <a:ext cx="10515600" cy="4351338"/>
          </a:xfrm>
        </p:spPr>
        <p:txBody>
          <a:bodyPr>
            <a:noAutofit/>
          </a:bodyPr>
          <a:lstStyle/>
          <a:p>
            <a:pPr marL="0" indent="0">
              <a:buNone/>
            </a:pPr>
            <a:r>
              <a:rPr lang="en-GB" sz="2000" dirty="0">
                <a:latin typeface="Arial" panose="020B0604020202020204" pitchFamily="34" charset="0"/>
                <a:cs typeface="Arial" panose="020B0604020202020204" pitchFamily="34" charset="0"/>
              </a:rPr>
              <a:t>P. Joyce, </a:t>
            </a:r>
            <a:r>
              <a:rPr lang="en-GB" sz="2000" i="1" dirty="0">
                <a:latin typeface="Arial" panose="020B0604020202020204" pitchFamily="34" charset="0"/>
                <a:cs typeface="Arial" panose="020B0604020202020204" pitchFamily="34" charset="0"/>
              </a:rPr>
              <a:t>The State of Freedom: a social history of the British state</a:t>
            </a:r>
            <a:r>
              <a:rPr lang="en-GB" sz="2000" dirty="0">
                <a:latin typeface="Arial" panose="020B0604020202020204" pitchFamily="34" charset="0"/>
                <a:cs typeface="Arial" panose="020B0604020202020204" pitchFamily="34" charset="0"/>
              </a:rPr>
              <a:t> (2013)</a:t>
            </a:r>
          </a:p>
          <a:p>
            <a:pPr marL="0" indent="0">
              <a:buNone/>
            </a:pPr>
            <a:r>
              <a:rPr lang="en-GB" sz="2000" i="1" dirty="0">
                <a:latin typeface="Arial" panose="020B0604020202020204" pitchFamily="34" charset="0"/>
                <a:cs typeface="Arial" panose="020B0604020202020204" pitchFamily="34" charset="0"/>
              </a:rPr>
              <a:t>‘… the purpose and identity of the civil servant as a “statesman” – a man of the state who in actual practice was little different in outlook and character from leading politicians: and little different in the degree to which he held power. I also consider the occupational culture and ethical stylisation of the politician. Shared outlook, social background and education united the two. Therefore, in uniting the term “governing classes” it is these people that we should have in mind, for contrary to some understandings, and to the doctrine of the separation of politics and administration, it was in both figures that the real business of government took place. The high bureaucrat, just as much as the politician, was involved in making state policy.’</a:t>
            </a:r>
          </a:p>
        </p:txBody>
      </p:sp>
      <p:sp>
        <p:nvSpPr>
          <p:cNvPr id="4" name="Slide Number Placeholder 3">
            <a:extLst>
              <a:ext uri="{FF2B5EF4-FFF2-40B4-BE49-F238E27FC236}">
                <a16:creationId xmlns:a16="http://schemas.microsoft.com/office/drawing/2014/main" id="{1C0CE6A2-D343-FF4B-AC49-8F9CA5DF04B1}"/>
              </a:ext>
            </a:extLst>
          </p:cNvPr>
          <p:cNvSpPr>
            <a:spLocks noGrp="1"/>
          </p:cNvSpPr>
          <p:nvPr>
            <p:ph type="sldNum" sz="quarter" idx="12"/>
          </p:nvPr>
        </p:nvSpPr>
        <p:spPr/>
        <p:txBody>
          <a:bodyPr/>
          <a:lstStyle/>
          <a:p>
            <a:fld id="{91DB7F08-A76A-C04F-AC2D-B8A23795015F}" type="slidenum">
              <a:rPr lang="en-US" smtClean="0"/>
              <a:pPr/>
              <a:t>14</a:t>
            </a:fld>
            <a:endParaRPr lang="en-US"/>
          </a:p>
        </p:txBody>
      </p:sp>
    </p:spTree>
    <p:extLst>
      <p:ext uri="{BB962C8B-B14F-4D97-AF65-F5344CB8AC3E}">
        <p14:creationId xmlns:p14="http://schemas.microsoft.com/office/powerpoint/2010/main" val="90287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Why is there commonality across elite power bases?</a:t>
            </a:r>
            <a:endParaRPr lang="en-US" dirty="0"/>
          </a:p>
        </p:txBody>
      </p:sp>
      <p:sp>
        <p:nvSpPr>
          <p:cNvPr id="3" name="Content Placeholder 2"/>
          <p:cNvSpPr>
            <a:spLocks noGrp="1"/>
          </p:cNvSpPr>
          <p:nvPr>
            <p:ph idx="1"/>
          </p:nvPr>
        </p:nvSpPr>
        <p:spPr>
          <a:xfrm>
            <a:off x="720000" y="1980000"/>
            <a:ext cx="5692675" cy="4351338"/>
          </a:xfrm>
        </p:spPr>
        <p:txBody>
          <a:bodyPr>
            <a:normAutofit/>
          </a:bodyPr>
          <a:lstStyle/>
          <a:p>
            <a:pPr marL="0" indent="0">
              <a:buNone/>
            </a:pPr>
            <a:r>
              <a:rPr lang="en-GB" sz="2400" b="1" dirty="0">
                <a:latin typeface="Arial" panose="020B0604020202020204" pitchFamily="34" charset="0"/>
                <a:cs typeface="Arial" panose="020B0604020202020204" pitchFamily="34" charset="0"/>
              </a:rPr>
              <a:t>Activity 3</a:t>
            </a:r>
          </a:p>
          <a:p>
            <a:pPr marL="457200" indent="-457200">
              <a:buFont typeface="+mj-lt"/>
              <a:buAutoNum type="arabicPeriod"/>
            </a:pPr>
            <a:r>
              <a:rPr lang="en-GB" sz="2400" dirty="0">
                <a:latin typeface="Arial" panose="020B0604020202020204" pitchFamily="34" charset="0"/>
                <a:cs typeface="Arial" panose="020B0604020202020204" pitchFamily="34" charset="0"/>
              </a:rPr>
              <a:t>Read the source on the previous slide. How would Joyce explain the continuities between the state actors’ positions, as well as their levels of influence on policy?</a:t>
            </a:r>
          </a:p>
          <a:p>
            <a:pPr marL="457200" indent="-457200">
              <a:buFont typeface="+mj-lt"/>
              <a:buAutoNum type="arabicPeriod"/>
            </a:pPr>
            <a:r>
              <a:rPr lang="en-GB" sz="2400" dirty="0">
                <a:latin typeface="Arial" panose="020B0604020202020204" pitchFamily="34" charset="0"/>
                <a:cs typeface="Arial" panose="020B0604020202020204" pitchFamily="34" charset="0"/>
              </a:rPr>
              <a:t>Now watch this clip from ‘Yes Minister’. To what extent is Joyce’s interpretation of the Civil Servant akin to that presented in </a:t>
            </a:r>
            <a:r>
              <a:rPr lang="en-GB" sz="2400" i="1" dirty="0">
                <a:latin typeface="Arial" panose="020B0604020202020204" pitchFamily="34" charset="0"/>
                <a:cs typeface="Arial" panose="020B0604020202020204" pitchFamily="34" charset="0"/>
              </a:rPr>
              <a:t>Yes Minister</a:t>
            </a:r>
            <a:r>
              <a:rPr lang="en-GB" sz="2400" dirty="0">
                <a:latin typeface="Arial" panose="020B0604020202020204" pitchFamily="34" charset="0"/>
                <a:cs typeface="Arial" panose="020B0604020202020204" pitchFamily="34" charset="0"/>
              </a:rPr>
              <a:t>? </a:t>
            </a:r>
          </a:p>
          <a:p>
            <a:pPr marL="457200" indent="-457200">
              <a:buFont typeface="+mj-lt"/>
              <a:buAutoNum type="arabicPeriod"/>
            </a:pPr>
            <a:r>
              <a:rPr lang="en-GB" sz="2400" dirty="0">
                <a:latin typeface="Arial" panose="020B0604020202020204" pitchFamily="34" charset="0"/>
                <a:cs typeface="Arial" panose="020B0604020202020204" pitchFamily="34" charset="0"/>
              </a:rPr>
              <a:t>How can you explain any differences?</a:t>
            </a:r>
            <a:endParaRPr lang="en-GB" sz="2400" dirty="0"/>
          </a:p>
          <a:p>
            <a:endParaRPr lang="en-US" sz="2400" dirty="0"/>
          </a:p>
        </p:txBody>
      </p:sp>
      <p:pic>
        <p:nvPicPr>
          <p:cNvPr id="4" name="Picture 3">
            <a:extLst>
              <a:ext uri="{FF2B5EF4-FFF2-40B4-BE49-F238E27FC236}">
                <a16:creationId xmlns:a16="http://schemas.microsoft.com/office/drawing/2014/main" id="{6B23C7D6-0E69-4C29-BCEF-ECF35ABCC738}"/>
              </a:ext>
            </a:extLst>
          </p:cNvPr>
          <p:cNvPicPr>
            <a:picLocks noChangeAspect="1"/>
          </p:cNvPicPr>
          <p:nvPr/>
        </p:nvPicPr>
        <p:blipFill rotWithShape="1">
          <a:blip r:embed="rId3"/>
          <a:srcRect l="3750" t="27778" r="82813" b="58704"/>
          <a:stretch/>
        </p:blipFill>
        <p:spPr>
          <a:xfrm>
            <a:off x="6863295" y="1980000"/>
            <a:ext cx="5051560" cy="2858635"/>
          </a:xfrm>
          <a:prstGeom prst="rect">
            <a:avLst/>
          </a:prstGeom>
        </p:spPr>
      </p:pic>
      <p:sp>
        <p:nvSpPr>
          <p:cNvPr id="5" name="Slide Number Placeholder 4">
            <a:extLst>
              <a:ext uri="{FF2B5EF4-FFF2-40B4-BE49-F238E27FC236}">
                <a16:creationId xmlns:a16="http://schemas.microsoft.com/office/drawing/2014/main" id="{ADCE8969-59F6-2C4C-B5D7-B0C9332037B3}"/>
              </a:ext>
            </a:extLst>
          </p:cNvPr>
          <p:cNvSpPr>
            <a:spLocks noGrp="1"/>
          </p:cNvSpPr>
          <p:nvPr>
            <p:ph type="sldNum" sz="quarter" idx="12"/>
          </p:nvPr>
        </p:nvSpPr>
        <p:spPr/>
        <p:txBody>
          <a:bodyPr/>
          <a:lstStyle/>
          <a:p>
            <a:fld id="{91DB7F08-A76A-C04F-AC2D-B8A23795015F}" type="slidenum">
              <a:rPr lang="en-US" smtClean="0"/>
              <a:pPr/>
              <a:t>15</a:t>
            </a:fld>
            <a:endParaRPr lang="en-US"/>
          </a:p>
        </p:txBody>
      </p:sp>
      <p:sp>
        <p:nvSpPr>
          <p:cNvPr id="6" name="Action Button: Forward or Next 5">
            <a:hlinkClick r:id="rId4" highlightClick="1"/>
            <a:extLst>
              <a:ext uri="{FF2B5EF4-FFF2-40B4-BE49-F238E27FC236}">
                <a16:creationId xmlns:a16="http://schemas.microsoft.com/office/drawing/2014/main" id="{AB4B7A11-3A85-7845-B658-7ACC201996FB}"/>
              </a:ext>
            </a:extLst>
          </p:cNvPr>
          <p:cNvSpPr/>
          <p:nvPr/>
        </p:nvSpPr>
        <p:spPr>
          <a:xfrm>
            <a:off x="8607971" y="2888109"/>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8241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3638244" cy="1325563"/>
          </a:xfrm>
        </p:spPr>
        <p:txBody>
          <a:bodyPr/>
          <a:lstStyle/>
          <a:p>
            <a:r>
              <a:rPr lang="en-GB" dirty="0">
                <a:latin typeface="Arial" panose="020B0604020202020204" pitchFamily="34" charset="0"/>
                <a:cs typeface="Arial" panose="020B0604020202020204" pitchFamily="34" charset="0"/>
              </a:rPr>
              <a:t>Plenary</a:t>
            </a:r>
            <a:endParaRPr lang="en-US" dirty="0"/>
          </a:p>
        </p:txBody>
      </p:sp>
      <p:sp>
        <p:nvSpPr>
          <p:cNvPr id="3" name="Content Placeholder 2"/>
          <p:cNvSpPr>
            <a:spLocks noGrp="1"/>
          </p:cNvSpPr>
          <p:nvPr>
            <p:ph idx="1"/>
          </p:nvPr>
        </p:nvSpPr>
        <p:spPr>
          <a:xfrm>
            <a:off x="720000" y="1620000"/>
            <a:ext cx="4433891" cy="4351338"/>
          </a:xfrm>
        </p:spPr>
        <p:txBody>
          <a:bodyPr>
            <a:normAutofit/>
          </a:bodyPr>
          <a:lstStyle/>
          <a:p>
            <a:pPr marL="0" indent="0">
              <a:lnSpc>
                <a:spcPct val="100000"/>
              </a:lnSpc>
              <a:buNone/>
            </a:pPr>
            <a:r>
              <a:rPr lang="en-GB" sz="2400" dirty="0">
                <a:latin typeface="Arial" panose="020B0604020202020204" pitchFamily="34" charset="0"/>
                <a:cs typeface="Arial" panose="020B0604020202020204" pitchFamily="34" charset="0"/>
              </a:rPr>
              <a:t>Construct a visual representation (it can be a cartoon or any type of image) that conveys your understanding of the nature of the relationship between the government, the Civil Service and the military. </a:t>
            </a:r>
          </a:p>
          <a:p>
            <a:pPr marL="0" indent="0">
              <a:lnSpc>
                <a:spcPct val="100000"/>
              </a:lnSpc>
              <a:buNone/>
            </a:pPr>
            <a:r>
              <a:rPr lang="en-GB" sz="2400" dirty="0">
                <a:latin typeface="Arial" panose="020B0604020202020204" pitchFamily="34" charset="0"/>
                <a:cs typeface="Arial" panose="020B0604020202020204" pitchFamily="34" charset="0"/>
              </a:rPr>
              <a:t>If you are looking for inspiration, visit this site: </a:t>
            </a:r>
            <a:r>
              <a:rPr lang="en-GB" sz="2400" dirty="0">
                <a:latin typeface="Arial" panose="020B0604020202020204" pitchFamily="34" charset="0"/>
                <a:cs typeface="Arial" panose="020B0604020202020204" pitchFamily="34" charset="0"/>
                <a:hlinkClick r:id="rId3"/>
              </a:rPr>
              <a:t>The Political Cartoon Gallery</a:t>
            </a:r>
            <a:r>
              <a:rPr lang="en-GB" sz="2400" dirty="0">
                <a:latin typeface="Arial" panose="020B0604020202020204" pitchFamily="34" charset="0"/>
                <a:cs typeface="Arial" panose="020B0604020202020204" pitchFamily="34" charset="0"/>
              </a:rPr>
              <a:t>. </a:t>
            </a:r>
          </a:p>
        </p:txBody>
      </p:sp>
      <p:pic>
        <p:nvPicPr>
          <p:cNvPr id="4" name="Picture 2">
            <a:hlinkClick r:id="rId3"/>
            <a:extLst>
              <a:ext uri="{FF2B5EF4-FFF2-40B4-BE49-F238E27FC236}">
                <a16:creationId xmlns:a16="http://schemas.microsoft.com/office/drawing/2014/main" id="{A33BF341-C2B6-4CFF-9C3E-CC0B09C91A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995" b="1"/>
          <a:stretch/>
        </p:blipFill>
        <p:spPr bwMode="auto">
          <a:xfrm>
            <a:off x="5970638"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6E6AC1F-43A1-FE4D-BBE9-DE70C963A7FE}"/>
              </a:ext>
            </a:extLst>
          </p:cNvPr>
          <p:cNvSpPr>
            <a:spLocks noGrp="1"/>
          </p:cNvSpPr>
          <p:nvPr>
            <p:ph type="sldNum" sz="quarter" idx="12"/>
          </p:nvPr>
        </p:nvSpPr>
        <p:spPr/>
        <p:txBody>
          <a:bodyPr/>
          <a:lstStyle/>
          <a:p>
            <a:fld id="{91DB7F08-A76A-C04F-AC2D-B8A23795015F}" type="slidenum">
              <a:rPr lang="en-US" smtClean="0"/>
              <a:pPr/>
              <a:t>16</a:t>
            </a:fld>
            <a:endParaRPr lang="en-US"/>
          </a:p>
        </p:txBody>
      </p:sp>
    </p:spTree>
    <p:extLst>
      <p:ext uri="{BB962C8B-B14F-4D97-AF65-F5344CB8AC3E}">
        <p14:creationId xmlns:p14="http://schemas.microsoft.com/office/powerpoint/2010/main" val="1334233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8.2</a:t>
            </a:r>
            <a:endParaRPr lang="en-US" dirty="0"/>
          </a:p>
        </p:txBody>
      </p:sp>
      <p:sp>
        <p:nvSpPr>
          <p:cNvPr id="3" name="Content Placeholder 2"/>
          <p:cNvSpPr>
            <a:spLocks noGrp="1"/>
          </p:cNvSpPr>
          <p:nvPr>
            <p:ph idx="1"/>
          </p:nvPr>
        </p:nvSpPr>
        <p:spPr>
          <a:xfrm>
            <a:off x="720000" y="1620000"/>
            <a:ext cx="4243886" cy="4351338"/>
          </a:xfrm>
        </p:spPr>
        <p:txBody>
          <a:bodyPr/>
          <a:lstStyle/>
          <a:p>
            <a:pPr marL="0" indent="0">
              <a:buNone/>
            </a:pPr>
            <a:r>
              <a:rPr lang="en-US" dirty="0"/>
              <a:t>What was response of the Civil Service and the military to the outbreak of the Korean War?</a:t>
            </a:r>
            <a:endParaRPr lang="en-GB" altLang="fr-FR"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917" y="1424306"/>
            <a:ext cx="6114500" cy="4089660"/>
          </a:xfrm>
          <a:prstGeom prst="rect">
            <a:avLst/>
          </a:prstGeom>
        </p:spPr>
      </p:pic>
      <p:sp>
        <p:nvSpPr>
          <p:cNvPr id="4" name="Slide Number Placeholder 3">
            <a:extLst>
              <a:ext uri="{FF2B5EF4-FFF2-40B4-BE49-F238E27FC236}">
                <a16:creationId xmlns:a16="http://schemas.microsoft.com/office/drawing/2014/main" id="{7FE039CE-8C28-6141-A9B5-27F5C148EDED}"/>
              </a:ext>
            </a:extLst>
          </p:cNvPr>
          <p:cNvSpPr>
            <a:spLocks noGrp="1"/>
          </p:cNvSpPr>
          <p:nvPr>
            <p:ph type="sldNum" sz="quarter" idx="12"/>
          </p:nvPr>
        </p:nvSpPr>
        <p:spPr/>
        <p:txBody>
          <a:bodyPr/>
          <a:lstStyle/>
          <a:p>
            <a:fld id="{91DB7F08-A76A-C04F-AC2D-B8A23795015F}" type="slidenum">
              <a:rPr lang="en-US" smtClean="0"/>
              <a:pPr/>
              <a:t>2</a:t>
            </a:fld>
            <a:endParaRPr lang="en-US"/>
          </a:p>
        </p:txBody>
      </p:sp>
    </p:spTree>
    <p:extLst>
      <p:ext uri="{BB962C8B-B14F-4D97-AF65-F5344CB8AC3E}">
        <p14:creationId xmlns:p14="http://schemas.microsoft.com/office/powerpoint/2010/main" val="66808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Lesson 8.2 Overview</a:t>
            </a:r>
            <a:endParaRPr lang="en-US" dirty="0"/>
          </a:p>
        </p:txBody>
      </p:sp>
      <p:sp>
        <p:nvSpPr>
          <p:cNvPr id="3" name="Content Placeholder 2"/>
          <p:cNvSpPr>
            <a:spLocks noGrp="1"/>
          </p:cNvSpPr>
          <p:nvPr>
            <p:ph idx="1"/>
          </p:nvPr>
        </p:nvSpPr>
        <p:spPr>
          <a:xfrm>
            <a:off x="4320000" y="1620000"/>
            <a:ext cx="5712274" cy="4351338"/>
          </a:xfrm>
        </p:spPr>
        <p:txBody>
          <a:bodyPr>
            <a:normAutofit/>
          </a:bodyPr>
          <a:lstStyle/>
          <a:p>
            <a:pPr marL="0" indent="0">
              <a:lnSpc>
                <a:spcPct val="100000"/>
              </a:lnSpc>
              <a:buNone/>
            </a:pPr>
            <a:r>
              <a:rPr lang="en-GB" sz="2400" dirty="0">
                <a:latin typeface="Arial" panose="020B0604020202020204" pitchFamily="34" charset="0"/>
                <a:cs typeface="Arial" panose="020B0604020202020204" pitchFamily="34" charset="0"/>
              </a:rPr>
              <a:t>Content covered in this lesson:</a:t>
            </a:r>
          </a:p>
          <a:p>
            <a:pPr>
              <a:lnSpc>
                <a:spcPct val="100000"/>
              </a:lnSpc>
            </a:pPr>
            <a:r>
              <a:rPr lang="en-GB" sz="2400" dirty="0">
                <a:latin typeface="Arial" panose="020B0604020202020204" pitchFamily="34" charset="0"/>
                <a:cs typeface="Arial" panose="020B0604020202020204" pitchFamily="34" charset="0"/>
              </a:rPr>
              <a:t>Civil service and military responses to the Korean War</a:t>
            </a:r>
          </a:p>
          <a:p>
            <a:pPr>
              <a:lnSpc>
                <a:spcPct val="100000"/>
              </a:lnSpc>
            </a:pPr>
            <a:r>
              <a:rPr lang="en-GB" sz="2400" dirty="0">
                <a:latin typeface="Arial" panose="020B0604020202020204" pitchFamily="34" charset="0"/>
                <a:cs typeface="Arial" panose="020B0604020202020204" pitchFamily="34" charset="0"/>
              </a:rPr>
              <a:t>Comparison of the responses of these institutions to those of the governments</a:t>
            </a:r>
          </a:p>
          <a:p>
            <a:pPr>
              <a:lnSpc>
                <a:spcPct val="100000"/>
              </a:lnSpc>
            </a:pPr>
            <a:r>
              <a:rPr lang="en-GB" sz="2400" dirty="0">
                <a:latin typeface="Arial" panose="020B0604020202020204" pitchFamily="34" charset="0"/>
                <a:cs typeface="Arial" panose="020B0604020202020204" pitchFamily="34" charset="0"/>
              </a:rPr>
              <a:t>An historian’s interpretation regarding the British ‘permanent state’</a:t>
            </a:r>
          </a:p>
        </p:txBody>
      </p:sp>
      <p:sp>
        <p:nvSpPr>
          <p:cNvPr id="4" name="Slide Number Placeholder 3">
            <a:extLst>
              <a:ext uri="{FF2B5EF4-FFF2-40B4-BE49-F238E27FC236}">
                <a16:creationId xmlns:a16="http://schemas.microsoft.com/office/drawing/2014/main" id="{B09E9D68-745B-FC40-BC55-6C701BADB502}"/>
              </a:ext>
            </a:extLst>
          </p:cNvPr>
          <p:cNvSpPr>
            <a:spLocks noGrp="1"/>
          </p:cNvSpPr>
          <p:nvPr>
            <p:ph type="sldNum" sz="quarter" idx="12"/>
          </p:nvPr>
        </p:nvSpPr>
        <p:spPr/>
        <p:txBody>
          <a:bodyPr/>
          <a:lstStyle/>
          <a:p>
            <a:fld id="{91DB7F08-A76A-C04F-AC2D-B8A23795015F}" type="slidenum">
              <a:rPr lang="en-US" smtClean="0"/>
              <a:pPr/>
              <a:t>3</a:t>
            </a:fld>
            <a:endParaRPr lang="en-US"/>
          </a:p>
        </p:txBody>
      </p:sp>
      <p:sp>
        <p:nvSpPr>
          <p:cNvPr id="10" name="Rectangle 9">
            <a:extLst>
              <a:ext uri="{FF2B5EF4-FFF2-40B4-BE49-F238E27FC236}">
                <a16:creationId xmlns:a16="http://schemas.microsoft.com/office/drawing/2014/main" id="{D5E7D082-CAEC-054C-80E1-7C1B256C5B68}"/>
              </a:ext>
            </a:extLst>
          </p:cNvPr>
          <p:cNvSpPr/>
          <p:nvPr/>
        </p:nvSpPr>
        <p:spPr>
          <a:xfrm>
            <a:off x="720000" y="1620000"/>
            <a:ext cx="3240000" cy="288000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400" b="1" dirty="0">
                <a:solidFill>
                  <a:schemeClr val="accent6">
                    <a:lumMod val="60000"/>
                    <a:lumOff val="40000"/>
                  </a:schemeClr>
                </a:solidFill>
                <a:latin typeface="Arial"/>
                <a:ea typeface="Arial" charset="0"/>
                <a:cs typeface="Arial"/>
              </a:rPr>
              <a:t>Lesson 8.2</a:t>
            </a:r>
          </a:p>
          <a:p>
            <a:pPr algn="ctr"/>
            <a:r>
              <a:rPr lang="en-GB" sz="2400" b="1" dirty="0">
                <a:solidFill>
                  <a:schemeClr val="bg1"/>
                </a:solidFill>
                <a:latin typeface="Arial" charset="0"/>
                <a:ea typeface="Arial" charset="0"/>
                <a:cs typeface="Arial" charset="0"/>
              </a:rPr>
              <a:t>What was response of the Civil Service and the military to the outbreak of the Korean War?</a:t>
            </a:r>
            <a:endParaRPr lang="en-GB" altLang="fr-FR" sz="24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0756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latin typeface="Arial" panose="020B0604020202020204" pitchFamily="34" charset="0"/>
                <a:cs typeface="Arial" panose="020B0604020202020204" pitchFamily="34" charset="0"/>
              </a:rPr>
              <a:t>The influence of the Civil Service, as represented in a British comedy series from the 1980s</a:t>
            </a:r>
            <a:endParaRPr lang="en-US" dirty="0"/>
          </a:p>
        </p:txBody>
      </p:sp>
      <p:sp>
        <p:nvSpPr>
          <p:cNvPr id="3" name="Content Placeholder 2"/>
          <p:cNvSpPr>
            <a:spLocks noGrp="1"/>
          </p:cNvSpPr>
          <p:nvPr>
            <p:ph idx="1"/>
          </p:nvPr>
        </p:nvSpPr>
        <p:spPr>
          <a:xfrm>
            <a:off x="720000" y="2340000"/>
            <a:ext cx="3804499" cy="2532446"/>
          </a:xfrm>
        </p:spPr>
        <p:txBody>
          <a:bodyPr>
            <a:normAutofit/>
          </a:bodyPr>
          <a:lstStyle/>
          <a:p>
            <a:pPr marL="0" indent="0">
              <a:buNone/>
            </a:pPr>
            <a:r>
              <a:rPr lang="en-GB" sz="2400" b="1" dirty="0"/>
              <a:t>Starter</a:t>
            </a:r>
            <a:r>
              <a:rPr lang="en-GB" dirty="0"/>
              <a:t> </a:t>
            </a:r>
          </a:p>
          <a:p>
            <a:pPr marL="0" indent="0">
              <a:buNone/>
            </a:pPr>
            <a:r>
              <a:rPr lang="en-GB" sz="2100" dirty="0"/>
              <a:t>What does this film clip suggest about the power of civil servants?</a:t>
            </a:r>
          </a:p>
          <a:p>
            <a:pPr marL="0" indent="0">
              <a:buNone/>
            </a:pPr>
            <a:r>
              <a:rPr lang="en-GB" sz="1600" dirty="0"/>
              <a:t>‘Sir Humphrey Appleby: the consummate civil servant’ (YouTube) from </a:t>
            </a:r>
            <a:r>
              <a:rPr lang="en-GB" sz="1600" i="1" dirty="0"/>
              <a:t>Yes Minister</a:t>
            </a:r>
            <a:r>
              <a:rPr lang="en-GB" sz="1600" dirty="0"/>
              <a:t>,</a:t>
            </a:r>
            <a:r>
              <a:rPr lang="en-GB" sz="1600" i="1" dirty="0"/>
              <a:t> </a:t>
            </a:r>
            <a:r>
              <a:rPr lang="en-GB" sz="1600" dirty="0"/>
              <a:t>Series 3 Episode 6: ‘The Whiskey Priest’ </a:t>
            </a:r>
          </a:p>
          <a:p>
            <a:pPr marL="0" indent="0">
              <a:buNone/>
            </a:pPr>
            <a:endParaRPr lang="en-GB" dirty="0"/>
          </a:p>
        </p:txBody>
      </p:sp>
      <p:pic>
        <p:nvPicPr>
          <p:cNvPr id="6" name="cIYfiRyPi3o"/>
          <p:cNvPicPr>
            <a:picLocks noRot="1" noChangeAspect="1"/>
          </p:cNvPicPr>
          <p:nvPr>
            <a:videoFile r:link="rId1"/>
          </p:nvPr>
        </p:nvPicPr>
        <p:blipFill>
          <a:blip r:embed="rId4"/>
          <a:stretch>
            <a:fillRect/>
          </a:stretch>
        </p:blipFill>
        <p:spPr>
          <a:xfrm>
            <a:off x="5554904" y="1983431"/>
            <a:ext cx="6316665" cy="3718482"/>
          </a:xfrm>
          <a:prstGeom prst="rect">
            <a:avLst/>
          </a:prstGeom>
        </p:spPr>
      </p:pic>
      <p:sp>
        <p:nvSpPr>
          <p:cNvPr id="4" name="Slide Number Placeholder 3">
            <a:extLst>
              <a:ext uri="{FF2B5EF4-FFF2-40B4-BE49-F238E27FC236}">
                <a16:creationId xmlns:a16="http://schemas.microsoft.com/office/drawing/2014/main" id="{CDE3E296-B34C-D445-803F-0E27E97CB83D}"/>
              </a:ext>
            </a:extLst>
          </p:cNvPr>
          <p:cNvSpPr>
            <a:spLocks noGrp="1"/>
          </p:cNvSpPr>
          <p:nvPr>
            <p:ph type="sldNum" sz="quarter" idx="12"/>
          </p:nvPr>
        </p:nvSpPr>
        <p:spPr/>
        <p:txBody>
          <a:bodyPr/>
          <a:lstStyle/>
          <a:p>
            <a:fld id="{91DB7F08-A76A-C04F-AC2D-B8A23795015F}" type="slidenum">
              <a:rPr lang="en-US" smtClean="0"/>
              <a:pPr/>
              <a:t>4</a:t>
            </a:fld>
            <a:endParaRPr lang="en-US"/>
          </a:p>
        </p:txBody>
      </p:sp>
      <p:sp>
        <p:nvSpPr>
          <p:cNvPr id="7" name="Action Button: Forward or Next 6">
            <a:hlinkClick r:id="rId5" highlightClick="1"/>
            <a:extLst>
              <a:ext uri="{FF2B5EF4-FFF2-40B4-BE49-F238E27FC236}">
                <a16:creationId xmlns:a16="http://schemas.microsoft.com/office/drawing/2014/main" id="{CF7C7C3E-9448-294A-A491-8B215EFDF5D8}"/>
              </a:ext>
            </a:extLst>
          </p:cNvPr>
          <p:cNvSpPr/>
          <p:nvPr/>
        </p:nvSpPr>
        <p:spPr>
          <a:xfrm>
            <a:off x="8344893" y="3305759"/>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721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360000"/>
            <a:ext cx="11472001" cy="1325563"/>
          </a:xfrm>
        </p:spPr>
        <p:txBody>
          <a:bodyPr>
            <a:noAutofit/>
          </a:bodyPr>
          <a:lstStyle/>
          <a:p>
            <a:r>
              <a:rPr lang="en-GB" dirty="0">
                <a:latin typeface="Arial" panose="020B0604020202020204" pitchFamily="34" charset="0"/>
                <a:cs typeface="Arial" panose="020B0604020202020204" pitchFamily="34" charset="0"/>
              </a:rPr>
              <a:t>What was the response of the Civil Service and the military to the outbreak of the Korean War?</a:t>
            </a:r>
            <a:endParaRPr lang="en-US" dirty="0"/>
          </a:p>
        </p:txBody>
      </p:sp>
      <p:pic>
        <p:nvPicPr>
          <p:cNvPr id="5" name="Content Placeholder 3">
            <a:extLst>
              <a:ext uri="{FF2B5EF4-FFF2-40B4-BE49-F238E27FC236}">
                <a16:creationId xmlns:a16="http://schemas.microsoft.com/office/drawing/2014/main" id="{28100C1C-2E5E-4A1A-80A0-22F94828D68A}"/>
              </a:ext>
            </a:extLst>
          </p:cNvPr>
          <p:cNvPicPr>
            <a:picLocks noGrp="1" noChangeAspect="1"/>
          </p:cNvPicPr>
          <p:nvPr>
            <p:ph idx="1"/>
          </p:nvPr>
        </p:nvPicPr>
        <p:blipFill rotWithShape="1">
          <a:blip r:embed="rId3"/>
          <a:srcRect l="29210" t="26129" r="1586" b="38864"/>
          <a:stretch/>
        </p:blipFill>
        <p:spPr>
          <a:xfrm>
            <a:off x="298764" y="2513092"/>
            <a:ext cx="11893236" cy="3384000"/>
          </a:xfrm>
          <a:prstGeom prst="rect">
            <a:avLst/>
          </a:prstGeom>
        </p:spPr>
      </p:pic>
      <p:sp>
        <p:nvSpPr>
          <p:cNvPr id="6" name="Content Placeholder 2">
            <a:extLst>
              <a:ext uri="{FF2B5EF4-FFF2-40B4-BE49-F238E27FC236}">
                <a16:creationId xmlns:a16="http://schemas.microsoft.com/office/drawing/2014/main" id="{DD0282DC-F1F6-4DBB-8DE9-36E074001EDB}"/>
              </a:ext>
            </a:extLst>
          </p:cNvPr>
          <p:cNvSpPr txBox="1">
            <a:spLocks/>
          </p:cNvSpPr>
          <p:nvPr/>
        </p:nvSpPr>
        <p:spPr>
          <a:xfrm>
            <a:off x="377371" y="4731657"/>
            <a:ext cx="10976429" cy="14453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a:p>
            <a:endParaRPr lang="en-GB" dirty="0"/>
          </a:p>
        </p:txBody>
      </p:sp>
      <p:sp>
        <p:nvSpPr>
          <p:cNvPr id="7" name="Rectangle 6">
            <a:extLst>
              <a:ext uri="{FF2B5EF4-FFF2-40B4-BE49-F238E27FC236}">
                <a16:creationId xmlns:a16="http://schemas.microsoft.com/office/drawing/2014/main" id="{D7713C9E-F025-481B-9D51-5DA449B76B1B}"/>
              </a:ext>
            </a:extLst>
          </p:cNvPr>
          <p:cNvSpPr/>
          <p:nvPr/>
        </p:nvSpPr>
        <p:spPr>
          <a:xfrm>
            <a:off x="720761" y="2332134"/>
            <a:ext cx="1603316" cy="1127040"/>
          </a:xfrm>
          <a:prstGeom prst="rect">
            <a:avLst/>
          </a:prstGeom>
          <a:solidFill>
            <a:schemeClr val="bg1">
              <a:lumMod val="85000"/>
              <a:alpha val="82000"/>
            </a:schemeClr>
          </a:solidFill>
        </p:spPr>
        <p:txBody>
          <a:bodyPr wrap="square">
            <a:spAutoFit/>
          </a:bodyPr>
          <a:lstStyle/>
          <a:p>
            <a:pPr algn="ctr">
              <a:lnSpc>
                <a:spcPct val="107000"/>
              </a:lnSpc>
              <a:spcAft>
                <a:spcPts val="800"/>
              </a:spcAft>
            </a:pPr>
            <a:r>
              <a:rPr lang="en-GB" sz="1600" b="1" dirty="0">
                <a:latin typeface="Arial" charset="0"/>
                <a:ea typeface="Arial" charset="0"/>
                <a:cs typeface="Arial" charset="0"/>
              </a:rPr>
              <a:t>Document 2</a:t>
            </a:r>
            <a:r>
              <a:rPr lang="en-GB" sz="1600" dirty="0">
                <a:latin typeface="Arial" charset="0"/>
                <a:ea typeface="Arial" charset="0"/>
                <a:cs typeface="Arial" charset="0"/>
              </a:rPr>
              <a:t>: Military discuss intervention in Korea</a:t>
            </a:r>
          </a:p>
        </p:txBody>
      </p:sp>
      <p:sp>
        <p:nvSpPr>
          <p:cNvPr id="8" name="Rectangle 7">
            <a:extLst>
              <a:ext uri="{FF2B5EF4-FFF2-40B4-BE49-F238E27FC236}">
                <a16:creationId xmlns:a16="http://schemas.microsoft.com/office/drawing/2014/main" id="{32BF8EED-FA18-4159-BE93-E5D30CB63FDC}"/>
              </a:ext>
            </a:extLst>
          </p:cNvPr>
          <p:cNvSpPr/>
          <p:nvPr/>
        </p:nvSpPr>
        <p:spPr>
          <a:xfrm>
            <a:off x="2879893" y="2327088"/>
            <a:ext cx="1564981" cy="1127040"/>
          </a:xfrm>
          <a:prstGeom prst="rect">
            <a:avLst/>
          </a:prstGeom>
          <a:solidFill>
            <a:schemeClr val="bg1">
              <a:lumMod val="85000"/>
              <a:alpha val="82000"/>
            </a:schemeClr>
          </a:solidFill>
        </p:spPr>
        <p:txBody>
          <a:bodyPr wrap="square">
            <a:spAutoFit/>
          </a:bodyPr>
          <a:lstStyle/>
          <a:p>
            <a:pPr algn="ctr">
              <a:lnSpc>
                <a:spcPct val="107000"/>
              </a:lnSpc>
              <a:spcAft>
                <a:spcPts val="800"/>
              </a:spcAft>
            </a:pPr>
            <a:r>
              <a:rPr lang="en-GB" sz="1600" b="1" dirty="0">
                <a:latin typeface="Arial" charset="0"/>
                <a:ea typeface="Arial" charset="0"/>
                <a:cs typeface="Arial" charset="0"/>
              </a:rPr>
              <a:t>Document 3</a:t>
            </a:r>
            <a:r>
              <a:rPr lang="en-GB" sz="1600" dirty="0">
                <a:latin typeface="Arial" charset="0"/>
                <a:ea typeface="Arial" charset="0"/>
                <a:cs typeface="Arial" charset="0"/>
              </a:rPr>
              <a:t>: Military discuss intervention in Korea</a:t>
            </a:r>
          </a:p>
        </p:txBody>
      </p:sp>
      <p:sp>
        <p:nvSpPr>
          <p:cNvPr id="9" name="Rectangle 8">
            <a:extLst>
              <a:ext uri="{FF2B5EF4-FFF2-40B4-BE49-F238E27FC236}">
                <a16:creationId xmlns:a16="http://schemas.microsoft.com/office/drawing/2014/main" id="{B414668B-A28B-4066-8681-9072C86C39E0}"/>
              </a:ext>
            </a:extLst>
          </p:cNvPr>
          <p:cNvSpPr/>
          <p:nvPr/>
        </p:nvSpPr>
        <p:spPr>
          <a:xfrm>
            <a:off x="5139792" y="2334444"/>
            <a:ext cx="1712567" cy="1127040"/>
          </a:xfrm>
          <a:prstGeom prst="rect">
            <a:avLst/>
          </a:prstGeom>
          <a:solidFill>
            <a:schemeClr val="bg1">
              <a:lumMod val="85000"/>
              <a:alpha val="82000"/>
            </a:schemeClr>
          </a:solidFill>
        </p:spPr>
        <p:txBody>
          <a:bodyPr wrap="square">
            <a:spAutoFit/>
          </a:bodyPr>
          <a:lstStyle/>
          <a:p>
            <a:pPr algn="ctr">
              <a:lnSpc>
                <a:spcPct val="107000"/>
              </a:lnSpc>
              <a:spcAft>
                <a:spcPts val="800"/>
              </a:spcAft>
            </a:pPr>
            <a:r>
              <a:rPr lang="en-GB" sz="1600" b="1" dirty="0">
                <a:latin typeface="Arial" charset="0"/>
                <a:ea typeface="Arial" charset="0"/>
                <a:cs typeface="Arial" charset="0"/>
              </a:rPr>
              <a:t>Document 4</a:t>
            </a:r>
            <a:r>
              <a:rPr lang="en-GB" sz="1600" dirty="0">
                <a:latin typeface="Arial" charset="0"/>
                <a:ea typeface="Arial" charset="0"/>
                <a:cs typeface="Arial" charset="0"/>
              </a:rPr>
              <a:t>: Foreign Office correspondence on Korea</a:t>
            </a:r>
          </a:p>
        </p:txBody>
      </p:sp>
      <p:sp>
        <p:nvSpPr>
          <p:cNvPr id="10" name="Rectangle 9">
            <a:extLst>
              <a:ext uri="{FF2B5EF4-FFF2-40B4-BE49-F238E27FC236}">
                <a16:creationId xmlns:a16="http://schemas.microsoft.com/office/drawing/2014/main" id="{13BA04A4-D99F-4548-97FE-1E814A88B468}"/>
              </a:ext>
            </a:extLst>
          </p:cNvPr>
          <p:cNvSpPr/>
          <p:nvPr/>
        </p:nvSpPr>
        <p:spPr>
          <a:xfrm>
            <a:off x="7260589" y="2327088"/>
            <a:ext cx="2144668" cy="1127040"/>
          </a:xfrm>
          <a:prstGeom prst="rect">
            <a:avLst/>
          </a:prstGeom>
          <a:solidFill>
            <a:schemeClr val="bg1">
              <a:lumMod val="85000"/>
              <a:alpha val="82000"/>
            </a:schemeClr>
          </a:solidFill>
        </p:spPr>
        <p:txBody>
          <a:bodyPr wrap="square">
            <a:spAutoFit/>
          </a:bodyPr>
          <a:lstStyle/>
          <a:p>
            <a:pPr algn="ctr">
              <a:lnSpc>
                <a:spcPct val="107000"/>
              </a:lnSpc>
              <a:spcAft>
                <a:spcPts val="800"/>
              </a:spcAft>
            </a:pPr>
            <a:r>
              <a:rPr lang="en-GB" sz="1600" b="1" dirty="0">
                <a:latin typeface="Arial" charset="0"/>
                <a:ea typeface="Arial" charset="0"/>
                <a:cs typeface="Arial" charset="0"/>
              </a:rPr>
              <a:t>Document 5: </a:t>
            </a:r>
            <a:r>
              <a:rPr lang="en-GB" sz="1600" dirty="0">
                <a:latin typeface="Arial" charset="0"/>
                <a:ea typeface="Arial" charset="0"/>
                <a:cs typeface="Arial" charset="0"/>
              </a:rPr>
              <a:t>Government minutes on ground forces being sent to Korea</a:t>
            </a:r>
          </a:p>
        </p:txBody>
      </p:sp>
      <p:sp>
        <p:nvSpPr>
          <p:cNvPr id="11" name="Rectangle 10">
            <a:extLst>
              <a:ext uri="{FF2B5EF4-FFF2-40B4-BE49-F238E27FC236}">
                <a16:creationId xmlns:a16="http://schemas.microsoft.com/office/drawing/2014/main" id="{1CEF8C44-FF78-4CB7-9536-3DF2A5BB5B85}"/>
              </a:ext>
            </a:extLst>
          </p:cNvPr>
          <p:cNvSpPr/>
          <p:nvPr/>
        </p:nvSpPr>
        <p:spPr>
          <a:xfrm>
            <a:off x="9851990" y="2311930"/>
            <a:ext cx="1754113" cy="1146211"/>
          </a:xfrm>
          <a:prstGeom prst="rect">
            <a:avLst/>
          </a:prstGeom>
          <a:solidFill>
            <a:schemeClr val="bg1">
              <a:lumMod val="85000"/>
              <a:alpha val="82000"/>
            </a:schemeClr>
          </a:solidFill>
        </p:spPr>
        <p:txBody>
          <a:bodyPr wrap="square">
            <a:spAutoFit/>
          </a:bodyPr>
          <a:lstStyle/>
          <a:p>
            <a:pPr algn="ctr">
              <a:lnSpc>
                <a:spcPct val="107000"/>
              </a:lnSpc>
              <a:spcAft>
                <a:spcPts val="800"/>
              </a:spcAft>
            </a:pPr>
            <a:r>
              <a:rPr lang="en-GB" sz="1600" b="1" dirty="0">
                <a:latin typeface="Arial" charset="0"/>
                <a:ea typeface="Arial" charset="0"/>
                <a:cs typeface="Arial" charset="0"/>
              </a:rPr>
              <a:t>Document 6: </a:t>
            </a:r>
            <a:r>
              <a:rPr lang="en-GB" sz="1600" dirty="0">
                <a:latin typeface="Arial" charset="0"/>
                <a:ea typeface="Arial" charset="0"/>
                <a:cs typeface="Arial" charset="0"/>
              </a:rPr>
              <a:t>Foreign Office correspondence on Korea</a:t>
            </a:r>
          </a:p>
        </p:txBody>
      </p:sp>
      <p:sp>
        <p:nvSpPr>
          <p:cNvPr id="3" name="Slide Number Placeholder 2">
            <a:extLst>
              <a:ext uri="{FF2B5EF4-FFF2-40B4-BE49-F238E27FC236}">
                <a16:creationId xmlns:a16="http://schemas.microsoft.com/office/drawing/2014/main" id="{F913C76D-88B7-D743-B401-C43B99FAE40C}"/>
              </a:ext>
            </a:extLst>
          </p:cNvPr>
          <p:cNvSpPr>
            <a:spLocks noGrp="1"/>
          </p:cNvSpPr>
          <p:nvPr>
            <p:ph type="sldNum" sz="quarter" idx="12"/>
          </p:nvPr>
        </p:nvSpPr>
        <p:spPr/>
        <p:txBody>
          <a:bodyPr/>
          <a:lstStyle/>
          <a:p>
            <a:fld id="{91DB7F08-A76A-C04F-AC2D-B8A23795015F}" type="slidenum">
              <a:rPr lang="en-US" smtClean="0"/>
              <a:pPr/>
              <a:t>5</a:t>
            </a:fld>
            <a:endParaRPr lang="en-US"/>
          </a:p>
        </p:txBody>
      </p:sp>
    </p:spTree>
    <p:extLst>
      <p:ext uri="{BB962C8B-B14F-4D97-AF65-F5344CB8AC3E}">
        <p14:creationId xmlns:p14="http://schemas.microsoft.com/office/powerpoint/2010/main" val="46668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099EA2-8F60-43DB-BF4B-B8DBB9C5D8A2}"/>
              </a:ext>
            </a:extLst>
          </p:cNvPr>
          <p:cNvPicPr>
            <a:picLocks noChangeAspect="1"/>
          </p:cNvPicPr>
          <p:nvPr/>
        </p:nvPicPr>
        <p:blipFill rotWithShape="1">
          <a:blip r:embed="rId2"/>
          <a:srcRect l="31042" t="26621" r="16042" b="8149"/>
          <a:stretch/>
        </p:blipFill>
        <p:spPr>
          <a:xfrm>
            <a:off x="368300" y="367690"/>
            <a:ext cx="8300045" cy="5755298"/>
          </a:xfrm>
          <a:prstGeom prst="rect">
            <a:avLst/>
          </a:prstGeom>
          <a:ln w="3175">
            <a:solidFill>
              <a:srgbClr val="333333"/>
            </a:solidFill>
          </a:ln>
        </p:spPr>
      </p:pic>
      <p:sp>
        <p:nvSpPr>
          <p:cNvPr id="5" name="Content Placeholder 7">
            <a:extLst>
              <a:ext uri="{FF2B5EF4-FFF2-40B4-BE49-F238E27FC236}">
                <a16:creationId xmlns:a16="http://schemas.microsoft.com/office/drawing/2014/main" id="{9225ABEB-5026-4F04-B0F8-F7420264D05E}"/>
              </a:ext>
            </a:extLst>
          </p:cNvPr>
          <p:cNvSpPr>
            <a:spLocks noGrp="1"/>
          </p:cNvSpPr>
          <p:nvPr>
            <p:ph idx="1"/>
          </p:nvPr>
        </p:nvSpPr>
        <p:spPr>
          <a:xfrm>
            <a:off x="9002980" y="365125"/>
            <a:ext cx="2463800" cy="4117024"/>
          </a:xfrm>
          <a:prstGeom prst="rect">
            <a:avLst/>
          </a:prstGeom>
          <a:noFill/>
          <a:ln w="3175">
            <a:noFill/>
          </a:ln>
        </p:spPr>
        <p:txBody>
          <a:bodyPr wrap="square">
            <a:spAutoFit/>
          </a:bodyPr>
          <a:lstStyle/>
          <a:p>
            <a:pPr marL="0" indent="0">
              <a:buNone/>
            </a:pPr>
            <a:r>
              <a:rPr lang="en-GB" sz="2400" b="1" dirty="0">
                <a:latin typeface="Arial" panose="020B0604020202020204" pitchFamily="34" charset="0"/>
                <a:cs typeface="Arial" panose="020B0604020202020204" pitchFamily="34" charset="0"/>
              </a:rPr>
              <a:t>Activity 1</a:t>
            </a:r>
          </a:p>
          <a:p>
            <a:pPr marL="0" indent="0">
              <a:buNone/>
            </a:pPr>
            <a:r>
              <a:rPr lang="en-GB" sz="2400" dirty="0">
                <a:latin typeface="Arial" panose="020B0604020202020204" pitchFamily="34" charset="0"/>
                <a:cs typeface="Arial" panose="020B0604020202020204" pitchFamily="34" charset="0"/>
              </a:rPr>
              <a:t>Working in groups, use documents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2–6 (Resource sheets 8.2A and 8.2B) to complete this Venn Diagram (8.2C) analysing responses to the Korean War</a:t>
            </a:r>
            <a:endParaRPr lang="en-GB" sz="2400" dirty="0"/>
          </a:p>
        </p:txBody>
      </p:sp>
      <p:sp>
        <p:nvSpPr>
          <p:cNvPr id="2" name="Slide Number Placeholder 1">
            <a:extLst>
              <a:ext uri="{FF2B5EF4-FFF2-40B4-BE49-F238E27FC236}">
                <a16:creationId xmlns:a16="http://schemas.microsoft.com/office/drawing/2014/main" id="{C56019A7-D84C-3C4A-AF21-9FE1DC94BB3C}"/>
              </a:ext>
            </a:extLst>
          </p:cNvPr>
          <p:cNvSpPr>
            <a:spLocks noGrp="1"/>
          </p:cNvSpPr>
          <p:nvPr>
            <p:ph type="sldNum" sz="quarter" idx="12"/>
          </p:nvPr>
        </p:nvSpPr>
        <p:spPr/>
        <p:txBody>
          <a:bodyPr/>
          <a:lstStyle/>
          <a:p>
            <a:fld id="{91DB7F08-A76A-C04F-AC2D-B8A23795015F}" type="slidenum">
              <a:rPr lang="en-US" smtClean="0"/>
              <a:pPr/>
              <a:t>6</a:t>
            </a:fld>
            <a:endParaRPr lang="en-US"/>
          </a:p>
        </p:txBody>
      </p:sp>
    </p:spTree>
    <p:extLst>
      <p:ext uri="{BB962C8B-B14F-4D97-AF65-F5344CB8AC3E}">
        <p14:creationId xmlns:p14="http://schemas.microsoft.com/office/powerpoint/2010/main" val="293453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A8DD7-B01F-4587-872D-D9D1EB1AEAAE}"/>
              </a:ext>
            </a:extLst>
          </p:cNvPr>
          <p:cNvSpPr>
            <a:spLocks noGrp="1"/>
          </p:cNvSpPr>
          <p:nvPr>
            <p:ph type="title"/>
          </p:nvPr>
        </p:nvSpPr>
        <p:spPr>
          <a:xfrm>
            <a:off x="720000" y="360000"/>
            <a:ext cx="3856630" cy="3619595"/>
          </a:xfrm>
        </p:spPr>
        <p:txBody>
          <a:bodyPr>
            <a:normAutofit fontScale="90000"/>
          </a:bodyPr>
          <a:lstStyle/>
          <a:p>
            <a:pPr>
              <a:spcBef>
                <a:spcPts val="1000"/>
              </a:spcBef>
            </a:pPr>
            <a:r>
              <a:rPr lang="en-GB" b="1" dirty="0"/>
              <a:t>Document 2 </a:t>
            </a:r>
            <a:br>
              <a:rPr lang="en-GB" b="1" dirty="0"/>
            </a:br>
            <a:r>
              <a:rPr lang="en-GB" b="0" dirty="0">
                <a:solidFill>
                  <a:srgbClr val="000000"/>
                </a:solidFill>
              </a:rPr>
              <a:t>DEFE 11/292 </a:t>
            </a:r>
            <a:br>
              <a:rPr lang="en-GB" b="0" dirty="0">
                <a:solidFill>
                  <a:srgbClr val="000000"/>
                </a:solidFill>
              </a:rPr>
            </a:br>
            <a:r>
              <a:rPr lang="en-GB" b="0" dirty="0">
                <a:solidFill>
                  <a:srgbClr val="000000"/>
                </a:solidFill>
              </a:rPr>
              <a:t>Joint Chiefs of Staff discussion 03/07/50</a:t>
            </a:r>
            <a:br>
              <a:rPr lang="en-GB" sz="4000" dirty="0">
                <a:latin typeface="Calibri" panose="020F0502020204030204" pitchFamily="34" charset="0"/>
                <a:ea typeface="Calibri" panose="020F0502020204030204" pitchFamily="34" charset="0"/>
                <a:cs typeface="Times New Roman" panose="02020603050405020304" pitchFamily="18" charset="0"/>
              </a:rPr>
            </a:br>
            <a:br>
              <a:rPr lang="en-GB" dirty="0"/>
            </a:br>
            <a:endParaRPr lang="en-GB" dirty="0"/>
          </a:p>
        </p:txBody>
      </p:sp>
      <p:sp>
        <p:nvSpPr>
          <p:cNvPr id="2" name="Slide Number Placeholder 1">
            <a:extLst>
              <a:ext uri="{FF2B5EF4-FFF2-40B4-BE49-F238E27FC236}">
                <a16:creationId xmlns:a16="http://schemas.microsoft.com/office/drawing/2014/main" id="{12D55912-FCD3-B24F-9547-2857B424804E}"/>
              </a:ext>
            </a:extLst>
          </p:cNvPr>
          <p:cNvSpPr>
            <a:spLocks noGrp="1"/>
          </p:cNvSpPr>
          <p:nvPr>
            <p:ph type="sldNum" sz="quarter" idx="12"/>
          </p:nvPr>
        </p:nvSpPr>
        <p:spPr/>
        <p:txBody>
          <a:bodyPr/>
          <a:lstStyle/>
          <a:p>
            <a:fld id="{91DB7F08-A76A-C04F-AC2D-B8A23795015F}" type="slidenum">
              <a:rPr lang="en-US" smtClean="0"/>
              <a:pPr/>
              <a:t>7</a:t>
            </a:fld>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5329" y="480059"/>
            <a:ext cx="7064554" cy="5293723"/>
          </a:xfrm>
        </p:spPr>
      </p:pic>
    </p:spTree>
    <p:extLst>
      <p:ext uri="{BB962C8B-B14F-4D97-AF65-F5344CB8AC3E}">
        <p14:creationId xmlns:p14="http://schemas.microsoft.com/office/powerpoint/2010/main" val="1091130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A8DD7-B01F-4587-872D-D9D1EB1AEAAE}"/>
              </a:ext>
            </a:extLst>
          </p:cNvPr>
          <p:cNvSpPr>
            <a:spLocks noGrp="1"/>
          </p:cNvSpPr>
          <p:nvPr>
            <p:ph type="title"/>
          </p:nvPr>
        </p:nvSpPr>
        <p:spPr>
          <a:xfrm>
            <a:off x="720000" y="360000"/>
            <a:ext cx="3856630" cy="3619595"/>
          </a:xfrm>
        </p:spPr>
        <p:txBody>
          <a:bodyPr>
            <a:normAutofit fontScale="90000"/>
          </a:bodyPr>
          <a:lstStyle/>
          <a:p>
            <a:pPr>
              <a:spcBef>
                <a:spcPts val="1000"/>
              </a:spcBef>
            </a:pPr>
            <a:r>
              <a:rPr lang="en-GB" b="1" dirty="0"/>
              <a:t>Document 3 </a:t>
            </a:r>
            <a:br>
              <a:rPr lang="en-GB" b="1" dirty="0"/>
            </a:br>
            <a:r>
              <a:rPr lang="en-GB" b="0" dirty="0"/>
              <a:t>DEFE 11/292 Defence Committee discussion 13/07/50</a:t>
            </a:r>
            <a:br>
              <a:rPr lang="en-GB" sz="4000" dirty="0">
                <a:latin typeface="Calibri" panose="020F0502020204030204" pitchFamily="34" charset="0"/>
                <a:ea typeface="Calibri" panose="020F0502020204030204" pitchFamily="34" charset="0"/>
                <a:cs typeface="Times New Roman" panose="02020603050405020304" pitchFamily="18" charset="0"/>
              </a:rPr>
            </a:br>
            <a:br>
              <a:rPr lang="en-GB" dirty="0"/>
            </a:br>
            <a:endParaRPr lang="en-GB" dirty="0"/>
          </a:p>
        </p:txBody>
      </p:sp>
      <p:sp>
        <p:nvSpPr>
          <p:cNvPr id="2" name="Slide Number Placeholder 1">
            <a:extLst>
              <a:ext uri="{FF2B5EF4-FFF2-40B4-BE49-F238E27FC236}">
                <a16:creationId xmlns:a16="http://schemas.microsoft.com/office/drawing/2014/main" id="{04CF7FE7-FCD3-C44E-B08A-C4230A11E805}"/>
              </a:ext>
            </a:extLst>
          </p:cNvPr>
          <p:cNvSpPr>
            <a:spLocks noGrp="1"/>
          </p:cNvSpPr>
          <p:nvPr>
            <p:ph type="sldNum" sz="quarter" idx="12"/>
          </p:nvPr>
        </p:nvSpPr>
        <p:spPr/>
        <p:txBody>
          <a:bodyPr/>
          <a:lstStyle/>
          <a:p>
            <a:fld id="{91DB7F08-A76A-C04F-AC2D-B8A23795015F}" type="slidenum">
              <a:rPr lang="en-US" smtClean="0"/>
              <a:pPr/>
              <a:t>8</a:t>
            </a:fld>
            <a:endParaRPr lang="en-US"/>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DMAJ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bRdWv9A8RiHWxCsUg2i9jGI2HbcD90+vavZbVopbGOVo4mDLkHAIIryrxTH5cL3OBmL5hnpW94Q0bWbG+hmt9RRdFdMtZMhbY2DgRtnCrk52461mzS5q614J8Ja83maroNnPIMYfZtYYzjBH1P51zGq/Bjwxdc2Nxe2Dez+Yv5GvSo1wtOFJpMT1PDtR+Bt8oY2Ov20x7LNAyfqCf5Vz03we8bIW8u0s5gDwVulGfwNfSJHNOC8HNT7NC5T5euPhb45hz/wASN3x/zzlRv61UHw68cnp4Zv8A8l/xr6s2jpjFG5fu7gSOvNL2SFyI+VR8OvHIHPhm+x9F/wAaib4f+NAT/wAU1qH/AHwP8a+rgy4wCD+NLmj2SDlR8lP4H8Xp97w7qQ/7Y00eDfFIPzeH9R/8BzX1o9Rn8aPZIfKj5Eu9B1O0Zo7nTb62bvmBgP8ACn2eh+IrdBf2VhehAcCUROgPtmvrUjn1ovbeK8tDBOCyAhse4o5LdRcp8kya5rVndkXHmIBhhHKm7b7juPrT/wC3mulKyWlvI56lH2k/UEHNejfHfRrK1trW+trRIpPN2OVUgspXI3fSvJBBFIeytQ6kouxGhbupZoXElrB5QZfnTOQD/Kun8G60BYXlpOltJ9ph8tHlBPktnO5fQ9eO4NcPMs0WY1kYD0zkGi1u5LVs+VHIMYIJODTjXswaOuvdPYA+WsmY03SOB8pPPI9qzfKP/PdP+/hqvB4quIY5YvKkEUi7XTduBFQ/29Zf8+if9+F/xrX2sGGp7j8SZPI8NzkfellihX6tIo/xrvvCknmaTEp6qB/KvMvivPv1Hw/pSnma7a4cf7Ma4Gfxb9K9I8IjFnt9hUdTY3x0qC7maEJsxuLc5GeKmFVbxI5Jo1eUKRxjHUn9KYhBfFi+1AVU7d5OBn29f50q3r7UHy9PmJU4zmoZIZGJjMkYOPljD4pFtZi+5ZN54CsCCFHp+dMLk4vnEQkeIDnBGfbNQLcWsrM/2YKzAl8kqc9+3NIscySs/kOD8uAACPfv6UqwvHHIFibJHTJI2+g96Yh0IsjLG0UPzcEEMeKm+3JhiUYbcZGRmqU6S4jZI3zgDgMCMdabtlJPmRln6KxB9xk8frSEXpr2NDtZW3YywGDimJeRyMAqOc9+OnX1qpL5nmBtr8fKSAcn1pgDRyspVihxgBeQD3Bxx2oGXYruOSURqrZJ69umatI3OD0PWs2xldGPmI48w/eI7+9Xc0mM5u3kZvGEVjMu8ecrHcM5ByMfpXzh46tDpfjfW9PACCC+lVQBgAbsj9DX0hqYe38TRXSdQAw+o5rxT9oqyW1+JtzdRjEWoW0N0nvldpP5qadVXpX8zCOkmjgGkLdTmmEA0zNKDmuI0Dy1P+FN8sf3aeGpdwoA9h8Szf2l8YPJHKadZpH9GY7j/OvXvDCbbQ/gK8N+Htx/bXirWdc6rd3jGM+qDhf0r3nQF22ZPv8A0rpjrqaSNIVWluJklZfILIDw3P8AQetWe9ZsV9M4Y/ux8u4ZHv069a0JG3xilkU/Yo3dsEO69Rj3xg9qVJxaQlbeKIMSd0Zbnf8AmaJLu6aLzI8Lg4OP6jB4pstxM5YwsCqgN80Y9BmgCRdQmIJ8mPIBONxGcU977GGCApnGcnPvxiqq3E7r+7RGY5G0oM04TLJMqrHByu4ZUZ+lAib7dmTasWfQ7sf0pftq7gNp7568H06VVjnRkWRYYgw+YqAM/XrTTcxhQPJjA3EuCAOfXrQBYXUI2A2qdxIwM9Qe+aY2pYk2i3cjHJz0PpUUrwLGSILckDPUYYH0o+1pCn7uONc9Vzgj680ATG+6Yhc8Z7/4VcU5ANZ0l7MHbZHgBd/zDkDHXrVy0lEkefMjcg8lOlIaZneJI9oiuB0R1J+nI/wryP8AaItzNpnhvVCo3Riexkb/AHSHT9C1e0a4gfSLjH3ghYfUc/yBryj4z+XJ8O5PMOWj1CGSLjpkFT+gq3/DaMpfEeHcYpCe9L2oxXAO41m54pN1H0o+X0/WgZ7B8HLPydHgYjBcbj+JzXuOjrtsU46kmvMvh/aLb2EKKPlVQB9AMV6pYrttIl/2a6orQ0k9R1w/lwO3oprCmaYWskds0O4ngynIxnP97Na2qFfsrKWKliAMHHPX+lVIj56L/f24OGJXaB7E81oSMgVXTzcM3AD4xyen4jIoY7VfdEqiVQo+UgD26VHyyLG6OqkgOyx7QePvY29etSeW6JgYLwfOqlQQB69BSEPRQFO98oANigZBJBwePpVcbWtGYErgqWHXPXFPlSFneZY0KOevTBxnP51FCykCNJArSNjpjBHTHPPBJoAWPZ5fLMMtnd6eueaSKdHuECIcKBhOOf1o2kTtbyuQdpCjoM/n+nvTRIqO6SzEKx4LEfK2evX9KAEh2SrtVlyDtCc5P0+anReUUlfcDhQMH+EdD3pS5SAkyAMWKqT/ABAde/qKiWQYj8yb5E9DjI/76/GgBVW3aSP5mYMOSpPA/PtVnTTsi228Ck8kndjIz1+vFQxsJm8tZAzdvQnHTrV2wjXrGzKV+V1xwT/n0pDLMqiSCSNx8rKQfoRzXnHijR31zwjd6co/fSW26IY/5aRnI/kR+NemKOa5CFTHdYHH2a9eN/of/wBdVHVWM57pnyxyCQwIIPIPakY4rrfipo7ab47vYoY9sNwROmBwA3Xp7g1ybo6j5lx9a5HTknaxtGlOSuosZu5oz9KhnuI47mC32u89y+yGNBlmP+e9dT/wg3iT/nzg/wDAqP8AxpckuxDVme8+EodttEuBnAH416CnCgegrj/C8PzRD3/lXX5rqRTKOrhpGhjVcnJbPPGOOwPrVOQmOYx7jGSu0YwOnXnb7VLqu/7SrC3mlwuFKICB+o9R+VVpElCE+TKuc87CO+TwG75NMkGjjRfMdUQnAVSRyN3UVO3lEs23zIguGUADaMnjOajScm6ZpQyrIp3Ha/AA5x2HSpfsNw3yvIAhbJxI2cUAIrKzxJMdoI4zhQVx9feoRL5TEyM5dcgKCAQfcbufX8KtyWskkg8zaFThGVjnb2yMYzUUNrMJQ0yqwzyd+f6fpQBXlSYILhZJJAwJYDOByOfvcd6bKzFlADhDxuZifr/FVhLSeNpVjWMRyBt43dc8A9Owpot7rd84jZeflJBHPpxQBXlnOxreRwG5Kndg7c9euT1GKnY7pvmdR8hIIboccA89aT+z90Y3QwmTsWAJUexx3qwls4kkBClWb5X3fNj8vWkBDah4ZRJLIygqQC2Mdz6/SrWnzTyfMSJI84JyOOOvHXtUQtblVKo0agncfmOc4x19OlSw2bFyZn3J/dDN1+uaAL61y15bMvifUIjIQlzAkqrjjd0J+uRXUoBgAdAKxPE0flajp14OAS0DfjyP1H6047ikro8g/aE0Oa+0my1u1up7ZoG8ufyiOVf1+jD9TXhcmj+Yf3t9dSH/AGiK+vPEOnRanoN3psqrtn3w59M8g/gSDXy3cRSW9zLbyjEsUjRuM9GU4P6iprykrWehtTxVaMeVTdvUytPt207VrSV/3qwyCWMng8HkV3X9r6H/AM87v9f/AIuuN1lXawaZP9ZCfMX3x1H4jNUP7Zsf+fpvyrow1a8bM9nDQwuNhfEu0l1va6/4B9peGY8Nu/urW9msrQF227t6kCtNm2qWPQDNYnhsprfs1y8KRIxVioAlAY8+h+lRvfGWGTaVicA7SGDZ5x7f5NVYZJpmkWFt5cDLLcjKepHFQxswnKnBkj+aSPzE+UcZzn8KCS9DdXG1Hd/M3KWKIoyg4xnn3zSQ3dwyOzSBVRSQWQDdg49fY0RKoimkjUK+1sRkJ+HIzxxxn8qqvHH9lYMq71GCBsy5YkdR060gLxnuflj3FZAcMWiGDk+meKSe5mUuquoMa8koMMc445+lQTbpNknlgyKwBlOzPY9f0pxijEhdmQmUbTIQnyt1/E9qAAXl1t3kHBUtgRjjj606S4m8xFRt/wAo3BUHXHPf2qtIZRB+7hCY4Yh4xnPY/lSzoqSRyxBRIsfVWRcnHPX60ATLdTIFaRiwBwQIxluPrxUjT3MTMjfvDjghQOePf3qjGrEFgiBsYADp6f8A66tZYM0pZJSo+dSVG0djnH+cUAOkuLhk/dy7n3EFF2qRj6/SpYr1lRFZVYngMZOTx1IAqpHJGjiRbpDNuGFaXhgR3wOTmrETGMG48xSZG+TazOuc+nbigDRtWmYbpBGAQNu0k/0qn4si8zQpnX70JWUfgf8ACrdo8joWdlYE/LhSv86muIVuLaSB/uyIUP0IxQHQ4PxRdalb+Er6+0lY2u3hLQFzgI33S3Q5IyD+FfLdosgRjKWL7jknqT3zX1L80nh+O3bIaMyQSgnjn2+or558apHD4qv4F2ja44Ax1UVNde7chGHcjdbSL6qa4z7An939a7Z13oV9RisX7G/oa54s0R9x6Uu2xT3yaXUZfJspZBnIXjDBf1NSQL5cSJ6ACq+rMwsiE3ZLL0IBAzz14rrBle2lILNlguApczK20E4zUO8+c0MfDuXJKyI2Rzzg/hT2WdQgVnKvtLgRpheR8vTnvSq6CSSRXKqW2GFVU+XkYzx9KBDVDLBJIZMOcZjYId4z+Xf9KfHCszPPHFj5lHl7UPpk/hz+tMs41O5Xi3EIThkXP14psIkSXdCsiP0O1FJxkcfnn9aAFlfG87PLTn90dmAQP8B+tIkjNEIz9zbkjMfynkf0qS7UrbiR13OXJAKKD0P/ANekVZI9rMqzckMpVVKgZx/OkA0+cGglWUGOUbmiYR7dvHOe/X9aWZT5pWPDfNgYMfOe3r6U7CiBMZkUIUA3L8mf69DUcRkhRhIuSQp3EoGHP3sj2/lSAa86xhPkUsM5w6c8/wCFTKXeaMsWiWZvlUSA5BB7fTmotyNLtlmKbT94up9RnA9yKshsrseQpNCuNiyDkdc/lQAhlZLtmXy842BTJxxnnAHWpIsRlXjfcFcebl2+Ukjp61WiZhmMbWLYwXlyckk9h696lNxGA0cp+5nby+d27vwOKANSG4WVwqLJgruDFSF/OridKy9LdPmXrIQCxUHbjt1rSQ0DRxOqxvbX+s2qcdLiMf8Aj39TXzx8RVP/AAmuoNjhthBx1+UV9L+KEEXiGzmP3LmEwtjuR/8AWYflXmHxm0zzfC8N6sYEluQHIHodppzjzRM9meM9DRxS0mPrXIUmfZ3aszXG+WEcbdxLDYDnIwOo45Oa0e1RS3VvCD51xDHjk7nAx+ddZZnXCAGLyl225G4RmEEB843HFNntbYB5YreFRKOP3OTuGeT/AErUFxASAJ4yWOBhgcmq4v1M8kZMICbgSZRnI6DHvz9MUxFZ4zCxVUQO6hW2wEgjuDStEhtIy0WWYsH/AHJyRzxgdKkOoSK0UbJbiSVC6DzuGHHQ496E1BfMRZ5LaMMuf9b39s9aBDbn7QzbZGEgVuQIM8EdPyNQ3MTXDSRSC4CMQC6RBTgHscehx+FWbe8Y7VmeEMcn5Sen0pbe5lkkVf3ZbG4gZ+7x+tIBIovNRxEzRJuGUeDGPbnr9akNruQB5NxHAJQdMYx/Wq0t/tk3/aIBDu7oxIH+NP8AtT5kkWWMxKQMbTkZwf5GkBK9nuXaJQvAz+7ByfWpfs5IH75g2T82OSD2+lVGuZdrTLMvlbyMbOR1pUnuDEH84MGbb8sfIOM0AW1tECxqJJF8sYyCBu+vFKbRTIZPOmUkk4Dcdc1Qa8uVckPLjHAa1OM/X0q5LJIt3G6+cybRlQPlOc0AWoYI452lXfubOQWOOTVxKybdrhpkIW5MYbJJcYP/ANbn9K1EJzQUjF8dRFtHjul+9bzK34Hj+tct4ls11Xw5qVuQCHyyj2ZQf513mt2/2vR7y3xkvC2B7gZH6iuL0d/tFu0X/PS2x+Kn/AitIMzmj5nmheCV4ZBh0O1vqKZXQ/EW2Fr4uvUHAYh1Hsa53JrimrSaA+yR0rJk2NqEzs44Py/uNxHRcZ+vNa46Z61kobkLKPs9+3moF3Bh8vUZHoa6jSw+FhM7xJIC5OEkFuo2EZOfrxikWWNJGaQSyF+AVs+hzjJI5pjWtwpjQG8KgiMsX3ZXP3j79806GK6txLFtuZ1d8+Y0uGAGMYGOnWgB0kTfaUhLN8oGxhbDAU9s9qb5c0cZ2tITuCgrGFOBz36jApyW8gjaTyZA+FAjExUNz1/U1E9rNjatvPjlebkkEEHv25oEPibdEissgZ2A3NGAV/zwPwoKyNIq/wCkbo12eaAPmz3qaS3aSWEvArgIFYlunqPftSC12xtAsI8ncDgsRnH/AOqgRDGZ2CAi6UbsfeUhenBx/nii5a48qaHaXC/dbzADxj+fPX0o+y3Kyh0WMYYHJc5Izk/0qwLWGZA89ugkbDOA2QGxzz3pAQztsiReHD4bDTYIIIxj260R/K8ZtwpZ4vnUzHgcZx9PpVr7PCQP3YOOnX1z/Onw28MR+SNV4x+FAGdHEuPMG1VQKrESlvmzwM/jmrTxpJIJJdktvBGCrcl88YJNXkijVCqxoFPJG0YJp6xptK+WuD1GOtAzOt7h1tvLiuocKBt2ITjpnqP85q/Y3gk8qL947kfM5XgEVZjVVJIABPXAqUYxxQxocu7I5A/WuDsYhaandW+3m3nKj2QnH8ttd2WVRliAPUmuO19BH4pdkIKXkCupB4JxjP5gUReoTWh4v8d7IWvii0uFA2zxOv4qR/jXnv4V7B+0HAJdK0jUkT7kpyfZgP64ryDcvtWdZe+ZrY+yhgDnAFHnR7d3mIevf060yaNJoWikXcjDDDOMioRp9mG3CHB3FshmHJ6nrWhqOuLgfZnkt5ImYAEFj8vPTNRxT3HkO0wgGANjBxhm79/WpY7WCOMxpHhCBwWJ6dOtAtbZoFgMMZiU5VMcA0CKS3d68ypH9icckkOc4HU8celPSe58lpHktiqAFiCeOPb8aWGXTY0M8axqu8puVOp7/wAv0pGu9NjTaFRVkBXAi4YLwQeKYEhnkaHfE0LMMlsE8Dt/SopLqVIQzz26k45OQM1F9rt5GWK1aKIucNmLORycfp3pun3kMbzpNuAMp8rf1K9P50rlqF4t3JLi5dBBtuEGUy3GQ3IGenqaRL6MxljfRAMRtYrgAd805tWslmEOCW3bQQBjt/jTYdXs5mRRGw3cfMo9D/gaZnYtTRXLPuiuAq/3Sv8AWnR284SRHuidwwhUYK8nmq0WrQSM6rHJlfbrTZ7h2mbar7Sgbk/xelS3Y0hDm6l7yZHij23RJDZLjnI6EccU6K38tj5lzLJuBX94wA57Cs2wxbW6wyX2B1+UgE+tXWktI08xk3BRuJYk0k3bYuUIKVk7iRx2reXuluTngKG4XJxj8xVrypIp2e2RmEi859QcelU11a0t2ZFQgMdw/wCBZP4cg1JJrluoYoHkwcHYpI/PpU301Zp7NprliXJLWS4hAnZVbkfLzwR/P3rC8dQNBHplynLRkwlgOvGR/I1bOq3TXKtFbupeNWZGHIUN8xA+jUzxc5uvDsxA5jKyjjkYP+FODVyaymopPY5/xAqy6KxwCI3JHGflPIH5EflXnv2K3/59YP8Av2K7l7pptOKkcSRdPcZB/kK5Pa390V0x1RyJansnal7UwUh6d6xNQduetU9UkuI7NmgkhiI+88pwqL3NXOgqG8ghurd7e5iSaGQbXR1yrD0IoEZXksLaK38633xhnYBBtAPTA9McZqCbcsQkaeLccyAiInjcP59PxrSntLaQqXhRtmCuR0x0/nVW5WxtFMjx7Q5wdqk54A5x7AflQBTtm3RvtnQnYGQiP7oHXHH+cim2+64i/d3haQYJYrj17Ef5xTZRnzJ7e4WKOM4IEPAU/wAOM889+PpTBfWaXW6OCQBty8IPvL+PpQCVxNySWvlteM4kbIkIClQOfbjgnNQyMEkVVuZcsflwowedp71fg+zzCQLbbQAEO5R8wx047c1IEUHIVR9BQBlu/lQwTeddYYGTaHJ98datMyw3LES3Ku5DAoBtGe3NTzwh4QoIQIwYHHAxVqFldQyMGU9CDwaLjtpco+XbL5fmK+GHmbs8KScAdPU/pTvIsVmM4tc3GwkmR2IGRwPTnnpWkmfWkuo/Ot3iJxuHBHUH1pOxUJNPR2uQ2mfPVjahGEOF3Z4wf/rn9afN502nypcQ+WuAcR49eev0HWprNzLbxufvFRn61YMayoY5VDKeCPWpdrFpyjNOT2MiKSOK8L+bPxIoyCDuGOM8dOMVpWttdPBew3kodZiwj/2QcjH8qsosMSlljVRjqF9Kck0e9fnUbj8vPWoUbG1WrzqyRwVln7CEYHdHPsPsGH+K/rVT7NH/AHlrR1SL7Pqmq24zg5lQDuQQ/wDjWXuH94V0wehwM9NBp1QB6du5qDUkZu1Ru1MaQVGz5NArCs1VLy3hulCS78A5AVyv8qmZqYWoAotpdltKtGzj0eRmH6mqt7pOnLbsyWMOUIfG3rjr+ma1Hfmoy3NARdnchgt7e3TbbQpGrYJ296kC+vWqts0ovJ45XZuAy8YXBJ6fpVmkncqUOVjuMUyyhMKspYEFiQBnA/OlqWMZNJsFe1iVBmiWaKJ1RmAdgSuR1xSrSS20c0kbvuyh4wevIOD+QpO5UFG/vENhdQBxbQhiojEm8kZwcn/GpY9Q847ba3llPTOMDOPWnwWVvCq7I8lQAGPXAzj+Zqrb311JHExhdg+SwVegzgY/nzWbbR1KMZtuKv6svQ/bGkIlWJIsY2g5NQ22lqEh82aQuiKjBTwcf/qFOcXFxbxuY3iYSfOm/BK/Wp9PikhtyknUMcc54oWrE5OMW00n5HO+K4xFr9vN0WePYx/MH9DXK/2Vef8APNvzrsvG0Zazt5xnMcuPwI/+sKof2lJ/eH5VsnY4rXZ0ytQXqMdBzQ3Q0mUBbnrTS1Mbiq89wyDhV/GmIss1Rsaz3v5VP3I/yP8AjQl3NL1Kr9BRcC4cmmM2KrSSy4/1h/75H+FJFuf70jfoKQFsNkUU2NcJ95vzp23HHNFguKOtTxioVVfT9TUsaj3/ADNFguTL1qVaYgHoKUAY6Ciw7k6qx7GgAKMZRR9QKjCrgfKp/CpFVcfdA/ClYL3AywqObiFfq4pr3lnEpaS+tkX1Mqj+tPWqusANps4bn5c0JCk7Iz/EWo6VdaTPbw6jbSTYDKkcgJJBHpXI+VN/00qLxQ4stBvb+GOMzwopRmHTLAf1rzv/AITfxB/z8Rf9+xROap6MdKEq0eZ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 name="Content Placeholder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479290" y="210354"/>
            <a:ext cx="3907063" cy="5936271"/>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8" descr="data:image/jpg;base64,%20/9j/4AAQSkZJRgABAQEAYABgAAD/2wBDAAUDBAQEAwUEBAQFBQUGBwwIBwcHBw8LCwkMEQ8SEhEPERETFhwXExQaFRERGCEYGh0dHx8fExciJCIeJBweHx7/2wBDAQUFBQcGBw4ICA4eFBEUHh4eHh4eHh4eHh4eHh4eHh4eHh4eHh4eHh4eHh4eHh4eHh4eHh4eHh4eHh4eHh4eHh7/wAARCAOCAk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UnM7I63UYSUEq237p9x9axLxNp3DqOa5nQvHTRho9Zuo2CkrJGR88bDr/APqrq/Ot7+zjvbGZZ4HGQ6/19KmSNEzvdA+z/wBnwKwV02j863raG3JG1RxXAeFL1lh8ljkA4/CuysrjbjHIqCzehsoZF44Ip39k2p6kfTHFRWM+4Ajua0SaLCbKB0yPJ2so+i4qhqvhy3urfyxtVt2S+0biPTNbmaZcybVyOtFgu0cDe+B7pY3ktrqLA6K/B/OvI/F3wS8Yaz8Q/wDhIHv9HmsowBGhmZWRVHGQV+pr6SSQnhqXyoZAweNTuGD70JJDc29z4u8TfC/xsni261SbTVvbYfca0kDgKOB1warW9rLbTCO5glgYckSIV5/GvtWSwtvLZI4xGGGDtrNvPDml3aFbi0imGOjoDUuNzNpM+Sx045pDzX0Jqfwh8M3aPJHHdWchPHkP8o98GuP1j4NXkRZtL1lJPRLiPafzFZum0Tys8qpa6LWfA/ifSPmudNaaPOA9ud4P4da5+dJIHKzwywt6SIVP61FmIb2pppdwI+8KKBDaQ9adimmkK4lIacKCKQhtBp2KTFAXEooooAKKKKABdufmzj2pKDQKAFpaSgUAPFKtMzTgaAFNROOalPBIPUdaYwB+tMYzbTscUuOKKYxpoFB603BoELu5p1RmgbsUDJeKaetNDN6Gk3ZoAftz3pTHkdM0xDUkbmgCJ7VGPamCOeI/u3PHY8irwdSPegqOtAFaK+mhP7yP8VqSS4iuR98bvfinsgIqtNbIxztqlNoBrxMOxpgQg+lASaI/u5Dj0NL9pZf9dB+K1XMgLmnXt7ZSiS3uJIyOhVq7TSvG+pyQiG+8m9j6bZkBP59a4SKe3cYV8H0birFqxhlDc7e9axm0Kx3j65o5bzPKudNk7tC+5fyNXLbWriZP3d9ZapAesUx2v+tcdOIbi2ZlYdK5mQsJSVYjmrdQVj1K7s9Fum3T29zpcrHhlGUzVvS4L60R1/tGC7tkG4BjnOOlea6b4g1iyXy4bx3j/wCecnzL+RrdtvFFnK+bzTzCSuGa2bHPriqU0xm5qNta6haveJEsEyS7HXs2aoXGj3kEa3CqQMZ4qGLWtIuLeK3S+ltdhJJljyXPqSK2ra7nmhEdvqdjdKBwPM2n9arRiuYT3BkTyr+1W4QcZI+YfjVZ9CsLwFrC68t+vlyfyroJ7a8VCZLJn3ckx4YfpWFc2t0ZcW9rcZz0CGk0FzC1DTryxbFxCyjPDdvzqSx1GeH9237xPQ111tZm306SPWHGZ0ISInJU9j7VxjweXcMucAHrUWtsM3oBDdp12H0PamzWbRfdO8e1Yc12QNqHA9afbalOp2s24DpVKZNjpdD1Ke1mEJVZYGPzRuMj/wCtXU+D9NHirxSmhwR29tNOzvGznCjAztrz+0vkeZexJ6n+db9qZ9Pv4rhJirqQyyI3NaKYWPQNc8Gy6OZjqujlLeFJCJEAwwU4LjvivOtUt12CeDzXt2OAXHIPocV9D+K/G2kSfCuKSJY7nVJbT7KzPztU/er5tn1C6VGtt37jOfLPQVc7WEisUOeIwcdaaywr1hTNblrpdxJozajEIyj5UgsMisWeBlJ3KRzg9xWTRVyETQqeLVCaa9+F+VbaNT6YpJY2RsjI96eWju22XCgSD+MDGako7fx74FttUgOpWcSwXyrgkDh/rXBaPq/iHwvehGk2QxcSKy7lx0wR/I19Cz4IIIBFcJ4z0CG4LXEKhZACDxww9D6is4to0sO8Ha3Z6lLut5FV+DJHn7p9vavSbFs4+lfPsFndaS39p6PD/qmzNEo+aPHUj1HtXq/w08XWfiCFLWQxw3oH3d4xIB6e/tTaW6Gn0PRtKb98qnpmttjWLpK/6Rz2rXupkgjDyByCwX5ULHJ+lShi5qtctlvpUztgVWmPNMQ1WxUsZzVfoKmj6UATbqKZmlHWkIXtTWVH++oP1FKaKYyudNs5pEZwwCNuwO5xj+tR3mgaTex+Xd2qTr6OoNXlp2aQHFal8KvBd3GwXTRA5JO5ODn8KwNQ+CnhuUH7JdX9o3swYZ9ea9TJ5pC2TSshWPBNW+CerxEtpurW9yB0WZShP41xeu+B/FOjZa80eZ4x/wAtIP3i/pX1acE5Ipu1R/CKl04slxPjKRWikMcsbxuPvK6kEfhSZX+8K+yG0/TJ3L3Gn2szseS8Skn9Kjl8P+HZPv6Fprf9u6/4VPsvMXKfHWQR94UcdiK+srrwD4KuZzLN4csskfwqVH5Cqlx8MfAcxyNAjj9dkjDP60vZPuHKfLGPpQRX0pe/B3wTcMDDBd2vX/Vyk/zqhN8EfCxH7vUdSQ+5Bo9kxcjPnnFGK9zv/gZZMCbHX5lPYSxAj9KyT8CtdJyus2JX1IIqfZyDlZ5DijFeuRfArxA+S2rWKLnAJB596mX4DaxjnXrIH/cNHs5Bys8dor2Q/AbUgP8AkYbTP/XM0i/AfVMfNr1oT6CM0/ZyDlZ45TkYqD7ivYx8CLsL82vRA98RHFIfgVeDpr8JH/XI0ezkHKzx2ivXZPgbqYPya9alfeMg1Wk+CevADy9Ts2Yk/KQRRySCzPK6K9Pb4JeLOqT2DD3kINNPwV8X8/vLD/v7RyMLM8xpRXpEnwX8ZKpK/YW+k1Vv+FP+N8H/AEW2P0mFHJILM4CjFdy3wm8bqD/xLEb6TLUT/C3xuvXSCfpIKOSQWZxRApQFx0rsV+GXjVn2/wBjunuWGKY3w48XISG0qQGjlYWZyYUGnqq45FdO/gHxPEm6XTpVGcfcJpF8Ea3n5o/L9SyMAP0o5GOzOZ2rmnADIzXSnwXqCn57mEH6GsfWtLudLuBFMPMBQMHRSRScWhWIIvL/AI+RmkMcchPb6VX3DOOn1pwYqODSAke19DVeS1Oe1TrMVGN1T2aT3kyw20Es8p6JGpYmi1wMmWyDdRVc288J/dyED0zXcz+DvEcZPm6RPGeuGGDVK68N6xBb+dLZMPmxt7/Wq5ZIDlo7u5hOJIwR/s0iTW7H5mKn3FbEuk3vP+hT/UJWbc2hVtskZVh1DDBFHM+oWJIVj6rtY+uaHXDZ5qi1uVOVJU06Oa6j6nePeqU0Fiy8IZdynFQiKRTkZqSO/To8ZWrUVzCw4Ix71SkhEFvqGoWx/c3U8X+65q2PEGsf8/8AMc9fmpypbyZ3KPwpUsIJDhZMfWruFhLS4ury8ijLtJI7YUlql8WBbO/NnG6vIqgSMrZAPpmpf7NjjQFZA3uKqvYjcTuH4076BYxyzc5zUkEgzyKuPaN2IPtVd7dlGWG0VIF6G33p50fzEdVrb8NzfbZo7CZtjE4VmPSsLS7k28ufvL3BrUkijZvtViSrA5IHY1aYHWgzwzGwlceVnBJ6fWqvijw9cafKsjKJIHAZJE+6RRpuqQ6lAtvdMI7gDCOe/sa07DVXtfM0vV1aS0YY552+hFaJi0Kml6hbR+GrqwlizI+NjE/drBRpYonVGyjcMCM1pa3pV1ZP9otJPOtH5VhyMf0qrpkL3W4KVVh2Y8VV7isVVt45Y5JPNEZUDCkfeqjPanuCp/Q1sahZXVugMkLKrdGxwapx3DRgoyo49GGaLDPcJR71lXyqwOeQa17gdfSsy6QGsTdnHajbmzvhdxLweHHqKpeJvBMt7ZQ+IfDBkS5RvMeCHgkjuvvXS3kO4sp7+tO8LX0tpJLZK2Ch3IfaldoLFn4MfFK11W6j0TxG/wBl1BP3Uc7gqsjjja2eh46163eapb28MbxMbpppBHGkA3knvn0A9a8S8Z+FbbX4bjUtKjitdbxub+FbjHr6N71j/CPxO0ut/wBl+INQn06YSqq3KScjb0V88HkYz3FD1V0LrqfQszkNtIAI9DUTNzXGaL8RdD1Tx1P4RtzcXE0e9Uu0hIjZ0HzK3ZfY/h3rsu9JNPYbVhRzUqimIvNSKKBCigUuKKAEpaXtSjpQAi0tFJzn2oARqQGlYUhpgKelNPel7UDNAgUVIBmmDrSFXcMrMVXI2lDg8UAgnnhtwGmkVAx2rnufSmm4kZkWK3kKtnLnjb9RUrBSwYqCR0JFOBoKGnP401jtBJBOPSnUGgCNJombAcZ9DwakWRclVYE9wO1IVUnJUE0KqgnAAz1pjHBuQuefSl3cUCloAYZFB5pwbJprAVHLDvORLInGMA0AWM4ppbNCqFjVR27nqaDUkjG+maQKNwbHIp+M0hHamMduIFITxQBxSGgABwKbv9KcaTFIQzc1NDH1NPI4pmKYxNzZ6mgs3qaCOKbimMUlmx14PFDEH7yg/UUCkNIBjRW7/egiP1QVXn03TJf9Zp9s/sYxVqkNAjAvfB3hW7z5+h2hz1Krt/lWbN8L/BMwX/iWPGf9mU12FKKVhWOVsfhh4ItXEi6X5zD/AJ6uWrqdL0nSdNUf2fptrbMBjMcYB/OpEODUoNFhooeK7c3WjXEif66Jd6kdeOorziSORi3mq7A+vNery/PBIgGSyED8q4zR7c3LNb3waC5QZK46j1pXtoKUb6nFzWVxFKHtCWB6oe1eb+Nf9J8Q3EkZWXCLvaPlQQPavoe50KzkDLcM0kTcEDjj61n6h4f0Q6JdaXZWMFqJ4yhZVGc460SjzEHzQyYPIzUDxLj0rY1izbTtSuNPlYO0D7Nw71RMamuZqzAz3h9gahMGDlSQfStNo6iaMZ6UXAqQtMh61bW9wMOlNMdMMZz0qlJoVi5DqCZ4Yr9auJcRyd/xFYhRc8imsGXlGIq1UYWN64+WEsh5rHuJXc/M2ahW9u4jnlh6U77ZbSn94jRv3I5FVzpgEZbk5+laelXj2z/NhlPWqccHmDMMiv7A809I5FPINWhGzKplh8+Dr1GO9X9K1pJk+xaoCR0SQ9VqhpUkaZ86R0OOABxWhJYQ3XzRkM2PvCrRJrQ3V3pQO0rc2cg5HVSK1dOtdBvIN9tcmGVsM6v29hXFW11eWCtbzK0ltnmpoJYftsUkMuISw3eoq0wR3/jBbfT/AA3HCWDCT7oPX6ivKXnmSRtpJXPAYZrudckgvruKKS9QWsQyHz146VQlutBBMMkgcL90IMZ/GgpnsFwODWfcLwfStO4XOcdaz5vTvWZszHuE5rBa4EPiS0hXBLxOx9cBgK6iaPPbvXJOFbx5ZxHgGwY5HvL/APWqWFztLePzflQY3DrXnXxH+HuvXl1b6l4at4Lm5DkXETuELL2x2JzXrelWqEIMc1vCzAwQopLcGeTfs82Pj7SL640/xP4XhstPZmdbwSKJS3+0ATuBx14xxXtm7LH3NVraMqp4wKsqvANVoL1HpUgpqDinmkAvFNJooIpggHTmlFJilHSgdh3akNANKaLCGEnHBpDzTmFJTCw122qWwTjsBQXPlkhCSO3rTsZpQO1AWETLcldv404dPelFOoHYbRS4pDQAdqSg0ooFcQdaUUDrRQULRSUUAFFFBoFcM0ZptFIVx2aTNJRTC4uc0UgFFIYvahqTNBoEg7Uw0tIaYxKSikNArimmtS0EUAmNoxTiKSkxjDQKU0YpCJF6U4U1elOFAD1qK7toZgLhlAljyA46gVKvWo7jc0N1EDgmPIP1H/1qllFDUbWRLVmj+ZuoFc9NO0oDCJcMO/JFbnhXUjq2nPDN/roSULY9OKxUQBFX04p03cxxKcGkeJfFmzjs/FwkztF1CsjYHTnH9K5AsNxx0zxXoHx4j2eINNk7PasPyb/69eeCsKnxMmL0RMCG4pfLFQipEkx16VBVwaKonUg1ZVgTUohWRSR1FUMzH5BGKiZfSrcsRU8iq7ikBAynvzUbxq33lqz7UmAaQFRE2N+7JUjpg1Mt1ex8LcN9Cae0RXDYwD0NMZNx68002gJ4tYvI/v7H/wB5Ku2/iSZGB8pR67DisnYA3zDcPQVF5Qx0x9KtVGuorHRvr8NyMT+YD9KbHcWMkm6G48tv9riucEbqflYn2NJub+Kq9qxWOsWW3PytsnHYq3NSQWVpcyH9+Ij6PxXHbtvHKmpEurhPuzPj0zVKt5Byn1nMveqM6gDmtCUcZz+FVJFyTwMdq1NzOn4VjjAwa4AyY+KhjzkQ6dEPxLE16JcpuUqOp4ry2CQv8X/EB3lhAY4QfTaAMfmDUyJW57ZopU+W3IxXUbV9K4/RJP3QOfQ12EBDRq3qKEMXbxSjinUDrQIVadTfpThTQARS9qKSmNIWigdaWgY3FPHSkozigSGmkpaB1zQHUAOaUUtJQMcKdTRThTAQ0hpTTTSEwooooJFFQ31x9ltmm8ppdp5C9h3NTCoNStBe2T2xmkhDYy0eM/TmgaK0eqRsm5reZSF3uMA7VzgN9Kns72K6cqiuCAeo9Dg1nLoUyoqDVpmCrtXfEhwPTjHFOtdM1GzQx2+pwhSxZt1vkkn/AIFTsK7NKS6gjm8lmO/jjHqOKrx6pZyfdkbqAAVPJ9qp3Gm6pJKJRqFtv45MLDkdD1qtDoupwFTHd2zMhyjEN8pxjP60guayahZPjbcDpkcHpjP9KU6jYiMSfaowpOMnjnrWK+ka15nmedZlh0OWz0I9PekOma0tq1sqWbISCD5nK49OO9AHRRussSyxsGRhlWB4Ip9Q2YlWziWaOOKQL8yocqD7VLSAO9FAGKDQGwUlKKDTGNNNNONNNAgpDRS0AJQaQ0UAFJ3pcUh60FID0pBSgUUgFFOFNFKKQiVaaQftK+joR+VKnWiXrE3o/wDMUmhoj063hghheNFUh3jcDjJznNcqvV++JHH/AI8a0tWu50mmskYom7eMcHJHrWNZuCHi6FD0PvWnY5azurHnnxr0PVNYutJOl2b3Dorq23sCRXA3vgvxZp677rRbnZtzuQbgB+FfQFydt3CScDB6muv0MrP+5kQOoTBzVxw0amrYRfuo+Nc888Uu6ug+KGlR6J8QNZ0yEYhiuN8Y/wBlgG/rXNg81wTjyycTSxKpqeKQrVUMKer8VI0WpMMmT3qm6/MaesnYd6aykB2LKNpwRnk02xkLJzTCMVLupppARt0ptS4qNl5oAYwptPpCKAGYpfLRoty5Lg8rjt60baUK275Tg9OuKAIXQN3qJl2jG2rJU5/wpCDTA+tHGSTVWQYJq1Jx0qvIPSuw1K8EYa6TP3Q2W+g614Z4Bum1HxZrmqMuDcXJkP8AwJ2Ne0eILpdO8NazqLNt+z2ErA+5Ugfqa8S+EMe1bxjyfNQZ/Cs5PVAj3rRTiFa6/TWJtU9cYri9FY+WgFdho7boCPQmqEXjSik705aBDl9aXFIKdmmAhpKU0hplC96coyQKZTLl5I7aV4Y/MlVCUTONxxwKBXMey164kkaGe1h80XrQeXG5LBBv557/ACE/Q1owapY3BiWOVsyqrLlSMbugPoaoXGp3CzJHJp8MyMz4lYFBgRlj1B+n41csLfT7i3tby3to0DRo8YXgAY46cHGaBItuyJy7qoJwNxxzTwK57U9TS/t2tY4WhJuREzTp8vy/MTx7qRU82nz70ayvkBI3qgfaMFgx2gdsDH/66GFzaPCkk7cDqe1YVlrdx9nhknhjnMss0Y8o7doTcckH1C/rUtkdW/fukcigNLsS4YHdn7mKZNd64t0tvDYxPuRiDJGVXIAwCw6Z5H4UBc2oriJ7JbvJWJoxJk9hjNUrjWI7ezurmS2lIgkVNq4JO7GD7das6kzwaVcPAih0hJRduRkDpjvWTcT2DW5iuNNjYSSbGVDjeQMqQOp549jTQ2zX+2WpvGtBMPOXqvpxmmJfWTMyrdQkr1+YcU2DTbOM+ctqElKnI3E9Rg9+vauchXTZkRmhurdpPMiYhwxVFUjp6YFBLOrDIzbQ6lv7ueaV3jhjaSWRURerMcAVk20Onx6nFIt47TfLhSOCdmAPy5pmt2dv/Z8sM9wFFxiNWZCQDkkHjvQBuYo7A1jybbuNLhdQiCui87iuNuc49M96ZpTxafAzXOqwSxCNFJ8/eQ/c8+uRQBtUmDWXqVlcS6olzBMABA0TIZCBz3xUdtDq0UEcIkDBFQFtwJPy4IH44oA2MUGs4JqnmDNxGGCA7CoIY7Tke3OKsWEk7xubjaCCOOOOOf1pCLFIeKoXkuopeFYIhJEQCDjpwc/qP1pst1qAtsra7pC+BwcY25/nxQM0aKryztHYG4kTDCMMU9Djp+dVH1G4RS32ZXAYgFCT2z+tIDUpKyhq0qySCSzYBWZVwckkAH09/wBKsfb3MCOtuWdpCgXPXA60wLtBrKfVZN0sXkeRIqsQX5AIA61d025+2afBcHAZ0BcD+FscigCc0xqoDVVLurQSKwbaBxz82P8A69C6pueGP7HKWkXdhSCQM4oAvc0VTj1S2YZCPknGCPcjn06VDcazBE7/ALmQoqqxYY6GgRomlFZ51aH7MZ1jkKh0UgYz8xwDUdvrMc2opaiEqjoSshYcsCQVx+FAzUpDUF/cG1g80RlxuAPOMAnrVf8AtSNZZUkQgKfkYH72V3D+tAF80lZl5q3lWQuo7csgmWN9zAbQcc5/EVoqwdFdTwwBFJlC96cKYKdmkIfmpGIMJb0wahqSM9R6igDB8Qrt1MN2aMYrnfPWHX5I24Dxjmup8Spxby987T+X/wBauG8QyCHWYH3YJiH8zVrY5qyLviAbltXB4ycV3fg/5ombrlFNeeTym4sbVgc7ZSD9MV6P4NX/AIlu/wD2VH6VvhvjYL+Gj51/abtms/i00/RLyxice5GQf5V5x9a9n/a+s9mo+G9UA+9FLAx+hDD+Zrxc8iuLFRtVZpHYDSgmkycAdh0ornKF3YFJSGkFADqKSjNAC55opKKAAp6GmladmgmgCLbt+lL9akXbnJGfahwpPygigCNVUyDcdqk80rBQSFORnilK03bQB9YSDgioHXpVmQCoX/Su00ZxfxnuzZfDLUVVgGvJ4bZc98tvP6Ia86+FUe3TXfH37g/oAK6T9o69MenaBpK/8tHlu3x0IGEX+ZrL+G0OzQrQ93LP+bGsm/eGloeq6OflQeldXorneydiM1ymlcBetdLpLYuB7irRJtrTxTE6U7NADxS9qaoyaceKYxKKBSUwFFVdVNz9iP2USby6glOoXPJq1Wdr1vcXEMK2t4LWXzCoJcruypGOO+cUCIGl1aPT7SRjISLl/ODR72MfzbemOPu9s0+41qOGaSM2u1I45HGWC/cxwc8DOePpT411iGWGIv5iAIXfg5z9/OefpUC3uofZvMvLGKSFmKEFSrL8+AWBzxtwaBGf58Imtbl9EuEurndPH5EmQ2UJbPbOD09TWpa6TDDLDcpNMFQKxSRQW+VcAZ7cdqmsYrW7WC+azSKWPcqEcbRnHHscZpx1GydpoGlZCivuJHAC8MQfamOwy+ka8sYX08tNukRtyPtwuQTn8KZMurwKkcU6MzKdgLDIbdnBz1AXA4rPlttNt7eOVdSjWD93bgOnBZQQM47/ADZqz9n3ala263sE88OybYzHdsC7TjHqSDSC5Lpv2yOXU1eG8jjc+ZbmQ+ZtwoyBk+ueKgibUHt9HuJIZGnjylz5kOX3bf0Ge9aurLctYt9lk8uXeuG3AYG4Z68dM1QD60rMqOpOGMJJQlxu4Le2PSmgYsepXEWq6rHOTJFbxq8MaRnJ67uccnpUSXtqzyeZpsafO251IwwOBkHvnNXNOXUE1W9Fy0rwM26IlRtAwOB+Oai1O+vra6kEdokkKqpU7TknBJ6fQfnQK4mnratqtxGIog9vtMbI5+YYI5HqAMUeImhCWS3EczxyXKphMbcnjLZ7c1DJqkdvfSBtPAdWkXKj5mACn075/Q1FeXttef8AH/YI8MO9iC2cYKjcp6Ec/pQImvBpElxLbtJJGdwjZVXjcOmOPcViv4e0S3sAbWWVUJTe4Rd2D8qk8dK6ubT7ST5vJG/IYMp5z2P8q59bq0n02182zmYvcpAwE2Co3YBOP5UXAsW8JTXhbXcyTT7JJg2wgbeF/AjirWixWtm7NHqEMiGNY2XP8S/xdfQ/yqvd3OkfbRLcvcq8Ya1ySdrAnBB9ckdatwaXp8yNs83jKMTgHoBjp6YoAiuo4n1eeL7VEJQVuGy2HRQMYz6HFR6dZwtptvLHLE4c5kl3nEq8+v1qa9axi15I5Gljma3JZsfIVGep/E1HYaZafYo7WC8eVLctt3KOAw6Ed+vFAFlrV01RJ7V18tbcwkNJkr0IOPwqPydUWH5Zwx3Akbhkjbjg9uear3GmW6XJEWoCCbKn5hk4VCMde45/Cq9qGGkB9L1W3SSaRZBJMvGxcb+M9SP50gN0pNJp3ktIBOYsbx/ex1/Os+EaxFb/AD+Wshb7oxwNv+NaDXVus4haZA5BYAnsKraraLqMKxxSoHjbOQegI/8A1UgCKbUmvlDInkDbvx/u8/rUupyXSRxfY1VmLENkZwMf41m2FhLZ3awx3UfmHZJIgYgsoUqxx7kg1BDZXUunTW0JhkeO8Lxyebkp82SM+vamFzQ0+bUmmQXluArFwxCYxjGD1+tT6rLewxIbKFXyTuBHft+dMtvtf9okXE6cqz+UG5A4xx7HvRrdtPdWsf2VyskUqyAB9obHagCrNNfSTSK9iskYUlPkPLgZxn+tRrdX8MamPTlIUsAwUgnpgY7dT+VPjj1GFmhW4QPKJCgZhhSeRjue9XrAXEVuxvZF3b8Akjp2oGYr3FytrqS5mZ1fdCXgHz/L908etaX2t2miVbHMbqvzMmPXP5VXurXUpPMCvLv/AHmG8z5Tk5Xj2oumu91rJ5jvsuDhQ6jzVIx+P0oASW61CfTriOOzSO48kyR4TjcGxj64GRWlp6+ZawzPAsbkZI2YIP8ASqd9/azJcRxcZ3eWykceg/xpbhb+GxgW2lZWyTIZHBIJxgZPbNAEE95qsMflm1Ex3lSSh6bsD9OaWWS+j1HT2uIUMLqwmSKPdtfsc+lak/myQSJFIqT7OvXacViTWOqTahC00sptVJyFlAI468decmgBNRvNUNlMkNksb8f8s938XQdjxzWzZLILSMTSeY+3ltu3P4dqmJNIKQ7hRRRSAWlHWm5o3UAVPEK7tO3f3WB/WvOvGi7b2xf1Vh+RFel6kok06Zf9nNcN4igjmFo0ibgHIH5Va+EwqxuyjAjNpAIx8s6mvUvBvOiqfevMdNXfp1zD0IkBH4GvSvAUvm+HlGRuVyDXRhl7xmn7tjzj9rSyE/w9sb0Lk2mork+gdSP54r5xU7o1PtX1z8e9NGpfCTXYwu54IluE+qMDXyFbNugUj0rnx0bTTNYPQkzS5ptLXCWLnikpD1ooAWg0ChSMksuaYCk8UCkZix3EAewGBRSAdSHpSDml60AJTsjb33Z/Ck6Ug6UAStJEVC+UOFxuz39aYRSLyKWgD6wccVC469zU70WsXm3kcWfvMBk12ltngH7Qt8tx49+xr00+xihI7BmBc/8AoQ/Kt3wVD5OmWMYH3YU/PGa878eX/wDbPjnWrxeRc6g6pj+6G2r+gFep6FHtZEHAACj8BWK1dy3sjt9M6Cuh0zidMVgaaMEfhW9Y8Txn3q0Sb4607HNNWndqYhy57/hQaQGlpjCg0UUwAVl69HZXE1nbTXFtFdFy0Cyru3cHtWrVPUdOS8ntp/OeKSHIBVQcg4yORx060EmbJperx3txNaaiViZmaOMuTjJBAweO7fkK1dPW8VZftLMyl8w78FwuBwSODzmodL0w2c3mmYO3kiIsFIMnOdzc8t7+9R64NURvO08yMBAy+Wm37+QQcH2yKBobfasba8nhCRzLEiMVQnfySCMeoHNV4LnTbiOVmsHVjsVwhyf3vPUHrnrUr3N7HqUjrYBkIPPl4dwEyPm924os/K1cMtzbmIRbHBicgEkHg9MkYoERypo8tqbYXUsBkn84kn51cHbzkHuMVJbLZvrRuYdTiEq27QPGyfMQvU5yOQcZ4pb3+yYb+G1ltXDYQBkyFAL4UNg8/N60tnDpU5urOLzTJJ5u525YBjhyrH3oBGPqflafaxRxT292ZMMQZCobZjjjPLbhx+NaNjZXT3dpq0EFvbo9myFPNJ2FyGBAxjj+tL/Zei6dfxy3YM0kqt5ZmAKR7QM4HQHGOfatCea0vGu9JVyHWD5/l4VWyAf0pgVbaHVoojHcXKyNIyDZ5g3MAPn259eKuaPHPBYRwXO7zULZ3NuJGeDWXbaJu2yfbkndWb51yMZTAHB9ST+NTRW07a1bXXmRyPawGC4/eHO5gOcH6fjmgBmoDVFvphE0hUzRmIiMEBcjdz9M1KNQnZI1axAyxV1MZH8eMj8MGoWtNTEiTXV0dkbq7fvFAUgNlh6A5HBrWsGnNpF9p/120b+RyfwoEVre6uv7dubOZV8kIrQlVPIxzk9Kq+Iha28dr5lramGS6US706ZPJA9fenGPUo7nUdsk0kcgBgPGF4HAH1zTJL3VhcTxPYho43/duY8iQZ5+mBQArLbPrzWE1jbmIoskTYySecmrN/ewaTsXyG2SAkFe5GM/zFGl3M95K0xCeQuVRthBcdQRn2xn3pNauJ4ZoTHCJY/KlZ1K5yQAQM9jSAhvJdOur5ftds/mRI6gluPu7iuAean0Wa1mil+zRyIVKq+85ONuR+GDVePUFklkzp/RWYHHJAwOePf9KsaM++GYFI1ZZip2LgEdj+VMCsWtTrcjTJKsqSgKeqsdnH04qosOizQCBLibABCAjJw6kYHHoD+VWLjULaO7uS9k26MPlweX2gZ/Q8fSoby8tIbCMwWe6KK6WI/vNvl5HUHPoaQDhFp91j7Fer5qBmXcmVJ24Ofwpuj3djp1nMvzuyOnnyhOPm+6f93HFPtf7Pguph9l8tFZgjBiQQYwx49cVWuE0hj5bx3Z85EBRXJDKASvH0BoA0rmGCPxBHefaYophH5ToU+Z1J45z7UCG20b7XfPIEgdtxUJyCT+tVrZEbxFD5nnyA23mwmQDjoMeuee/vUl7qOmXttLZySSBZFIOF5I5zj8qAH3EED69563MKStB5MkRHLBuR/Km20UeirvmmZoGRIyApOGBxu/HIqvKtj9stvnuJWlaFTLxwRlkzx71oa0IpLcQTGQCRuAgGTjnv8ASgZV1e1E+pLHHdpHPtMi5B3KApU4/PNV201LnS5In1GKRt8bo2/Kgr3PPfFTSy2U13ZXf2yRZFjwPlGWDdm474qvZWmlFEeC7kVURQoKgZGTg4xz1IoAvfYJmuUmN0Wj2gMoJAYbcHH86yrqA2uhxQG7sU+yyiVZC5OAG3Y6Z9q2bS8slMNnFOGbhEz344/kaxb2DTI7G/ljaWVWjcS7QCY1yckZ/KgDRk1K5TxFFZt9nFqLIzztuO8PngKPTGasalbw6vpbxRSqQ21kbnAPUZxTRpcZkgnaaRpUi8ssAAZF7Zqvo1xYRJI8c7qgiQMHXAwDtB+tAEV/bNDIqyXyR3EkSgEZH3Qd2B34NE1vM2nKIbyIhpATIX/1akDpn1Gal1a60+Z7Z/MdmWTG+MD5MnbzUDf2SYR/pUpG1NoA6kcA4xz96gRtxLGsKLDzGFAU5zxThWbaX2n2tvBaxyOUEe5SV4xnB/WtI0FICaQ0HpSZpDHCim0opCCQbomX1FcRrwZbOJu6yj+RruOxrkfEMRe1uVUZKvuH55qlsyJboytIO17vI/iyK7HwDc+Xd3FmzDaXyPxGRXHaUP3kwPdQa3tGla21K1m6CSMZ+orfDvVHPb3mjt/ENmuo6BqWnsMi4tJIsfVTXwpZq0aPCww0bFT9RxX3ypU7W6q38jXxD42sP7L8e69poUqIb6XaP9ktkfoaMwjomaQMoUd6TOKBXlmg6kozzSCgBaQE7iMcetLSUAOcLuO3O3tmkzgUUlAC/pS5pZCSqM2eR1NN70ALS0gooAWnCmA0p+6ece9AH1m9U9UvBpujalqhOBZ2U02fQhDj9cVdfjNcZ8a71bH4W6kOQ19PDarjr97ef0T9a7G7Iu2p89aDG1xrVhG3JedWb37mva9BXMg9zXkngiHzPEULdoo3f9MD+dew6AnzKaxiXI63Txk1uWP+vj+tYmmjitywH+kx+xrVEM3xTu1NHSlFADhQKQdKKYXFpSOKSlFMVwJAXJ4A61TsdQiudMGotiG2cbo3dvvJ2Y+mauFVYYYZB4I9RWbHpEa6JBpTTu0duU8lwACoRsoCOhxgDnrigCzLqNnHFbzecHhuJVijkj+Zdx4GSOnPH1NWmrIl0oizg0+AILY3AmnfAU8PvIAHcmtVuTmgaAZPrS81keIrt4o0tIpBFLMCRJ5ioRgZ4z3zgfjVKTUdRmnja1d1juFi2jYG8tnGD+RBJ/8Ar0WC50ElvbyuHlt43YYwzLkjByP1psNpawzNNDAqOwIJHucn9axrbVruG4vDfXdmbOxUtcOqkFF27s9eQOAeKm1zWpLbSrLUNMjhu4LqeFBIXwu2RgAR65zQI07yzhvP9bvBEbxgqcEBsZ/lVc6VH9rmuBdTgzW4gZflxtAOCOM5GSarQaw76oIdkf2V7x7NWz829VJz+YK/hWu3WgGVtNsIrFJFjdm3kE5HoMCoLnTPMupLhJVVncMQV7hduM+laAoNAjnbvQJ28Py2EMoeaaNY3aSVggwCNw759quNaapI0LNcRxgIgZI3OFZTyRxzkYrVpKYGNa6feRx3VwwYXZLCJjNkbCRwe3GK09NS4jtit05d97EEnJC54qekzQFzIvF1vy5fs7BWCvjABBO4bMfhnOavac92VnW6B+WUiJiMblwP65qzmkpAYmtjVlvp5LMyvE9sAgRc7XBOf6VPJfagvmILXO1nAk2kAgAbePfJH4VqUZosBTvJpYbI3CW6tNhcqRnqQD/Ose9vrv8Asp5Fs4YmWeLzF8stuUkZwMda6IdaXNAGV9oVvEEcW6N7eWIuv7v7r/KBz7gmqgnl/s69kFtatd2sx2qFOAvGD6+tb+R7UcDPA9+OtAGYt5BJqFvIbYMx2qJQeVJz+nH61ViuLKSCS4bS1WNGIL5GOGIIB/X6VuYXrtX8qjlt4JovLkiRkzu244z60DILaO2vYI7h7UJuwUGew+6eKoJqcdz9uF7CFezuAqIj/NggYP61tDAAxwBUfkwh2cQx7m+8doyaQGVb3GnMbcLZkHITn+HDEDPrzzULTaXHdpG9rKsnzInzH+F8Y68cnNbgSMdEXI6cUx7e3d/MaGNm55K0AZaXmn2Sx3UdvJmcMfXAU4P86l1axtE065lS3Z8RHKCUqHHXBPpWg8MLKqmKMhRwNvSllSOSMxyKrowwVIyDTAxrHWbeLTLR/LkKyWvnkh92wDGRk88ZqtBcaXbrcW32O42on73JzwTlT+JPFbi2dmieWlrCqcjAQY561IIYQWPlJlgFb5eoHQGgDCnaw/dgW6iJpxBNulIYHOQffr1zT2bT1meH+z5D5CFmbdnaOAO/fA/Ktd7W1dVVreIhegK9KkCoM4VeQAeOoFA7HP6g9mLLdDZgsEkTaz4XA+Zhn3rVttSsZLqOxW5jN00AmEQbLbOmas+XGQFKIR6Ypq2tstx9oW3iWfZs8wKN230z6UgWhJRQaUUDE7UoopaQgHWsG6j8y8kt+8iFR78Gt9etZEyhNatyc7fM2k+2f/r1cNyJ7HIaXuW456NH/I1tTM6QQzKARG4J9h3rLaNrXUmgxny5ZI8/j/8AWrYjUSacwbtmrp6GD/iM7vSZhNp8LA52jGa+Vv2irL+z/jDfSqNq3kMU498rg/yr6T8C3Bm0wxnqnH5cV4r+13YrFr/h3VAMGaCSFjj+6wI/9CrfFLmo3HF+8eMFhgrsH1ptKeppK8c1uL2pKDSGgY4UlFGaAFFBpAaDSAeD8q55xkU3+lKkjJjG3g55FOuEZZiGABPNMBuaN3Q0hHaigB5bJztA+lIemKbSZoA+uH5ryf8AaVu1j0nw9pQkOZJZrp1HTAAUfzNesNnmvAv2h7wXHxD+xq25NPsoYPozAyN/6GB+FdVR+6ax1Zh/DiHde3k5/hjVB+Jz/SvWdCXgH0FebfDmHbpksv8Az1uP0Ar0/RFxHk9xUR2GzpNN5HFbdh/x8RfWsawG1R9K29LGbpM/WrRJtYpwpBnaKWqJFpaQUtMBO9KKD1pc00AZpBnNU9XvJrKO3aG2W4M0ywhfM2nLdMdqkuL+0tyBPME+XccchR0ycdBmgCxQagtryzuj/o11FKcZwrc46dKdBcQzh/IlWTY21sdj6UikJc21tcgLcW8Uw/20Bx+dUX8O6G4/5Bdup9UXaf0rUAycDrUN+sjWUwjmMD7DiQLkr7gd6AZmt4Y0vLbVu4g42sEupAGHoRnBpreHYvKWGPVNRjiTbsj3Iyrt6EBlPSqdneaoqrN9teeN4HkMckQDIy5GOg9qt3Wp3UNxGi3VpzEjMrpj5j/wL/HrSJI9P8NSWmppfDWJp2D7mEtvFlvX5gARn1roDUOo3P2S1MqpvYuqKCcDLHAyfSsxNZuPOureSzjMtqpd9kwwyDuM9+vHtTA2RTTWbdawsHm/6LI+0pswwG8MM556YqvD4jtZrSS5S1uCkdus8gwMqpzx9RjmgTNqkqhNrFvDGskkFyFZPMwIySF5Pb2GaSHWrGY4jMudpbBjI4Ayf0OaANGkqjHrGnuzL5rAqMnKmriOkkayIwZGAYEdxTBjqSqyalZPEZEuEZRJ5RIPRs4x+dTeYnHzryMjmkIdSk8U1WVhlWDD1BpryxLIkbSKrvnapPLY64pjHd6DRx6ij8RQISigikBUkgMCR1welIYpopOOMnrwPeg0ABpKUe9BFAxKKKQ0ALmkNApSKAEFBoIpKACikOacBxQNCGilxQPpSY2JQKKKQh1FJQKAFXrWZrA23KOPVW/pWoKzvESkW6SjtkfyP9DVReopapnPeMFFt4quR0VpUlH0YCrNnjyJB19qPiHHm+sbrj/SLFTn1K/5FR6Y+VZG7gGtdptHPLdM1vAdwItXuLQk4f5l/GuV/ax09Lj4f2WoMuWsr4YOOgcEfzAq9o901r4pjYnADBfwrc+PNj/aXwk1+HGWihE645wVYGuhe9SlENpHyAPmUN6iimWzbrdMelSivFNBtLilAGaUigdxhFJ2pxBpMHvzQA95WkREKoBGMAgYJ+tNNG47Ap6Akjik60gBlwg6gn27VIv7yIIPvr09xUR9KVDtYMOxoGFBNErL5hKZ2k8ZppBwD2PSmAoPFLTA2DSg5pXA+wLKH7RdxR7gAWGSew718neN9T/tfxjrepg/LcX0zJzn5QxC/oBX1LqeoJpGh6pq8jBVsrKabPX5gp2j8WwPxr4+GRCo5Jx1966ar2NYI9Q8DQeXodkpGCymQ/ia9D0dcRVx2gQ+VbW8H/POFV/Su301NsSihAzds1O0Vt6Sv+ke+04rIswdqmtrR/8Aj4P+7Vkmr2pRSd6WmIWik70vemAo6UUlLximBkeIW08SQteW88phR5g8TlTEoxlsgg9+PxqGKHT3uJ9N8u4gSPFsJFlYiYMu/DE9/mPX1Na9xbW9wCJ4Y5PlK/MM8HqKj+wWZuWuDD+8ZxI3zHBcDAYjpnHFIDNtbHSVt5bZbxXnKMoncKHAduQCAAQWq3ZrBp7TSTXlsFu518vaNvzEBdo5OeR+tMuNHhkgSJZ5V8or5O7DBNrh8e4yoqrd+Hmm06O3juYDNFdvcq8kGVO7OQRnsTkfQUDJ9Z037bfwn7PI0bKySyrIFKAqQCOexOarW7eIkcyM3mBQyuuFZT84AKY5JC5ODW8F+QIxz8uCRx2/SuesdJvLe3WBlbC3om3icuSMsd3PQ8qPegTBZNRisry3b7Z800pjldCWVQo2gfUg0xNWuEhgaWzWQhYw8kseGOVBLdOgPH4Gr1tNrGYvNjkAwv8AAPmO47t3pxitO9lMVpNKJEQqhILjKg+9ICrpF1NqVmXu7ONIJI0Zfn3Bsj5gRjgg1V1aTTNPKmSxjcxRNJ8oAIXIz9c/0qM61dL5AWKBhLsCthlXLA59ehx+dOu9TkWMLd6an2hbcSyxMwPUkFUOPmPH6imBFrDachuoxas0m5izCQqC4TdgkcgYFU719PXw/d3UNlcmNo1SRVcgMOcjPpycmtBr6ydJXurCPcPMWQjDZ28HP1HeobqTSfIuLWXTTkt+8hVh8wC5yOcHg0CZYnazt57aGa4ula2CFTjKkPlRuOPwpzQ2v2i6txdTLLeEg4UfKQMHBxxxxUYOkz7LcxykNsiPzH5SBvUE57UaQytqbqnmsggE0cjH76ux6/lQIrX1tbWs3kSXNxI20yJEsWdoA5Ix9M1tRz20Xl2zXCtJgKM9WIGfz74qlqskNteR3r+c8kKgbEIwqscZI9/6VFafYrrWr6FEuEa1kWd933S5BG4d+30oGLBZWcvmLbXiyIZlnKAA4G8tj6ZzUMekpb3QMmoIN0m5UcYOcn5Rz05qxpzaTZ27G3uEbYAjSEfMQSSBwOepqOb+zb64S5W9jYN5R4wQ3zEpjPTJzQIfotjFpaqv2qEokKwv2ywJwx598UaxDbS3ljffa7eJopDGGI3bs9gexGKryafZss9uL5R8jAhgDtG7JJ+h4p2pJpkFhDEsqQma6BjZE3ZlY4PH1NMBl3pVwZZPLvI1RnlfDMQQrkEfkRx9ad9ihubW2ntbv5HWRsmVsMWXHHsCM1LcW9ut6JZLyPcmWZXHUBNpB56d6jtbOBNNtbeS9tpY7aUMrBcAjB46+9Aya2sb5bhJXvNwwc4Yn+HGMd+ec1Lp1rPb3E00pjKSRoCwbJ3LnJP1zUunQvb2ENu0wlKJtDgYyO1ZljaxhbhI9QRkSSNHXJxuXkg/UMKALWs2/wBrWzubeZSYZdy/vSqtlSO3uadpiXiXRS4nVyiHzAHzuJOVIHbjNVk0u4Np5KTwso3eXgnAJfcD/SpbeNf7XuLgyW/l3CJG2JDu3DP9cj8KBC6zDLN9ku7SQMYpDx5u1TkEfzqGW31aJpjatxJNIQCwwAcEH881Wl0a6j0NbKAws8c6yRnzCAAGzz7+1W3huri5Y/aFRwUZ40kJ2DbyuPc55pDL1gtwIXFwSTvOzJBIXA64981Q1GG9/tTzrObLeQU2FxhTnOSPxqlbWeqN5ca3YkjjUJcATknzBnjP0I/KrKW18l/aXP2eFnjiMc0nmcyZ25P4baAEvoNQl0qVGV3uAQYW3gFTjqcds1adtUluo5o1KQkJ8uQcc/MT68YxirN4sdxb3Ftu3MU2sqvgjI4+lZLWGp/YbNFl8l4bRoWCS8FgBsb86AMm4i8SLrrbfPMbTTNHtk+6D93OeMY6AVvPBqywp5dy8jYdskKCMnKg+uBkVBHpl09zPcTfLO8Y8qTzS3lvtIOB6c0x9P1ZiiiZ44ywyFnJKrtIJyevJB/CgCaxttZjvIHmmdoxK3mBmGNnz4/9lqbXbeWaS1cGQxI58xRIFBB45/OqT6VqilvIvnJ3ZVnkOcfL1H4N+dT3Gl3VxplxayyhmbY0WXJAZcdfqRSGEVrfLqEifbpIo8k26s4beNmOnXg80yaw1Z2QfaCqoBwJjydpySfrjiny2F59r028jEDT2wZZcuwG08YH5/pT5tJnkgnj88ZcNg7iCSWBBP0oAvabHcQ2gjuWDOHbBDZ+XPHP0qz+dVdMt5rZJkkkV0aTdGBn5RgcfnVqkMWiiigB69Kqa1H5mnSD+7hv6f1q0rcYomj863kj/voVpgYPjFBN4a0G76/IYyfqP/rVj2L/AOoI64x+n/1q6HUV8/4bQsfvW04/DDY/rXMRtiBWGco4/nW8/jv5I5Z/CvUdqqeXqKXAGFc9R2OK9B1OAav4QvbYDd9qsZI8epKEfzriNWQNpryAfNGQwrtPA94tzpKKSCUx+Vb0X7zXcGfD1mrxo8TDBRyp+oqcZrU8bWP9lePfEGnEECK+k2j2LZH86yzXjzVpNGgopc0g6UlSMcKRulGaD0xgUAJSd/alpAKQ7hSGlNJQMDSGkPUUp6UwE7UUvtSUmI+ivjjfLY/CrUIxnzNRuYbNMemd7fotfOdhF9o1K1tx/wAtJkX9a9l/abvgmn+HdJVuXknu5Fz0ACop/V68q8Gx+d4ltv8ApmGkP4Dj9TW1TWZ0Q2PVdLXMpK8fNxXYWK/KnauU0UH5TXYWS/d9qtEs2rT7orZ0bJdz7Vj23CitvRx8jn1NWSzRFAooFNCCgUtFMAJoFJSSyLFC8rcKilj9BTAcaSs631i3mV90U0UqhMROPmO8HaOM88HinW+qxSWBupIniIZlMZ5b5TgkUAXzQKgN7b/are1Mh864jMka4/hAzz6dadBdW1w0qwTxyNE2yQK2dpwD/WkU7EuaUCooZI54lmhkWSNujKcg1nazZm4vLZgtyQfkkaM8IuDzx3yR+VBJrYodVZSrqGU9QRwax7JLiOSBZZLoxgSlixOeOmfwyaj8P3F3LcstzcTttizsdeO3JOOD14pAbiqFXaqgKOgA4prqrfeUH6isnWby7huJY4LhbbZbiSIsm4SuSRg+wwOnPNQ2+rXUlslwzxYeKVpY9nMDIDjPPqMY96YjUtbO1to2jhhVVbOc85z16057W3YANBGQvTK9KwY9fvBcwJNBbqpjQzDJyCc5I9uBV6TUb5bSxljgty91II2V3YbSckdvQUAXxaW/2hbjyI/MXo2OemP5U2CytYbjz4oVSTZsyP7vpVGTUtTWVo10xJCrYIWU7gDuw3Tpx+tLBqty9qbhtPKx7lCkSDDA5yR9CKALl3ZW1yWM0ZJZQhIYjIByOnoaZHYW8d5Ldr5vmyx+XJmQkMvbI9sn86pya4yxRv8A2fKxkVmRQ684OOOe+RitJpkWDznyq7Qx45FAFT+ybLaoVXVlZWVw3KlcgH8iahbQrPCrE8sQXZwpGDtYsO3qTVxr23WNpGZgFJDAqcjHXioo9UsZGRROFaRgqhgRkkZA/KgBj6PauJctJmRWUnI6McmmXWjwzWyw+fLGFmE4K4OHBBHUdMirSahZNvxcJ8gBYex6fyNFxf20KxtuMiyYxs54Jxn6UagVpdJhkMpMjHzSXbgfeK7Sfy7VAdDj3DFw6qFQFdg2kqhX+tbDsEVmY4Cgkn2qhbatY3MEEyuwjnB2sykAYGcH04oAtWkIt7aKAMziNAoY9TgVky6I0i6lG00Xk3kiyBfKxsZcAHr6L+dbDyxK6q0qBm+6M9ait7u3uJpoYZFZ4W2uPQ4B/qKLgM021azWdd6sjzNIiquNgPUfnVZ9N8y7NwHCqS7BcfdJXA/Uk1ennht4vMnkWNNwXJPcnAoguIJ2dYpkcoxVgDyCP/1igDL/ALIn2yJ9oUI7xvsAOBtGD+fBpi6NcRyLJHPGZFEOGORwjEkfiDitzcmM71x9aTcvZgc9OaAMT+xp/Jv4FaFY7i5WePaxBUjaD/6Cfzps2nXuXjKrLDuYxANjALZ2n0rdOAMnAFIWUdWUfjQBiXWjTNf3VxbzJCtyFLdd2QBxn0OKG0eZtmZFCh5G8sO21VZcBR+IzW0SN20kbvTPNGVzgsAT0yetFwIbFJ47GCO4ZXmWMK7L0JHepadkEDBBB6YPWm74wMmRP++hQAUUBlbO1lODg4OcGoYbuCa5lt42PmxYLgjHBJGf0NJgTd6dVKLVLGSzmvI5w0EDsjsOmV61L9utd8UZmXdMC0YHcD/9dIaLA60d6p22pW0yTSHzIBAwWTzl2kE9KtQSxTp5kLq6dMg0DHilopaACpE7VGKetAFa3tVn8L69p3PySO6+2QGH8q4ZG3Wk3sNw/L/61ej6KB/bd7bkfJc2qsPcjKn+debMrRXUtt0Kqyke4JFdEtYxZzVNEzVY7rBg33ZIj/KtT4dzmPCs3ysdp/Hp+tZDNt0lHbtF/Sn+DJW8ptp5ABH1BpqVpJg9jxX9o+x+wfGG9cLhL2COccdeMH9RXAEfjXs37WloP7Y8N62o4uLd4WPupz/7NXjR61x4pWqstbCDGB1z3paKXtmucY0UpGaHOWz1NGeD6GgQg60UtHegaExSGnGm0DuNYdKCKWgDigY95t1vHD5aDYfvAcn2qM5FHenwx72IMiJgZyxpgdb+0Dq7XnxKu7dkIg02GO0XBz0G5j+bmsr4dQ51O7uOoSEKD7sf/rVk+LNVGteJtX1jchW8vJZFK9NpYhR+QFdJ8Mrdo9HlldcGSXaPoo/+vVrWVzo2R6NoiD5c11dmOR6Vzejr09q6ayHzetaozZsW33a3NHH+jsfU1h244HXpW9pWfsg9aom5cpV6U2lHWmgHUhoNJTQCmob6VYLKWd4WmRFJdFGSV78H2qWqHiOa3t9Bu57q2kuYY0LPEnVhTAz7NrGaITXWlNYiURtAysSZepXGOdwGfz60I3h8Q+THqxgEsbAbpzna7YI+b/aH4Gpo20xrCzErXFm0H7yMSMwkhOCDyf4eSOeMVXTTdMk1qaxniuJAIGPk3EQaKRC4LMGxk/Pg9aQjSm0+Q6lZ3y3aqbWNoyrxg7lON3IIweB7e1U7K0gjnvJYby0mhvJHEce0Ll+6lh1xtPatoGOTcpKyDo65z17Gues/DstulvCTamGK687EYKFgFcDJ9csPyoY2S6fp+pW2kWNnIsf+j5SVIZiPMGOGDYGOecVElvrsMryeZcSbXg2qJFKuo/1nX24+ozTha68kEKFyGSEINsoOHDHLMT1BGPXvxXQDvQBzd9JfS6fPDd217NugJURxkMJcnaAV7dOa1tAkkk0W08wXAkSJUcTqQ+4DBzn371lWj6vbXupq63kimcGJ5IwYwhKgEYwTxnj2qLWNRnW1tJ5Lm5tp1uwjhEYK0IlwzMvP8P8AOgRpXNxcQ6tIi5lQmLbEyE4B+8VPtVddYXyJ5ZrRSPIMwCDJcbsYII9MH86LnU7mHXXt0mX7NI8ex5VO1crnaCO59+Ks2GptdagYPIjCESYcNlvlbGCMd+aQGdPfxbPtMun26mKdoTtw4kTZuBVu35etWJZrScQJ/ZiTvGwCKkikKTk8HPpk1ev7iO2ZIVtUcFGkAOFUAdce/NZJnjj1J0is4oYTAtxHlwPnKkg7c/7PT2pgWYNQtXlkuHsJoiyurzcEEq+wrkHrnpSvdadbp9ia3mUReY2xTnaVUMeQfQ5o067sxpypLZrbmZY2eIL8rtIM/wBD1ovZtL+yxGSxkkRhIQEjzgqDvBx7A/WgRVZ9DYbXiuoo1wm4swXDjeO/etO2mW9F1Zy25jSEqq5J+ZSMg+3Sk/srTZoQjWwaN9jYbPOBhc/QcVRtby1ga8mhs50Mc627FifnGQARnuN1MCXVClrc2sai4P2p2R8LuXlckn3+WpLd9Pa8aMSNLJJ8vz5KsVGCB2yBnpRqM2m3VrE10z7Fd2XAYMCoKt05HBIPtUdnJpC34jt3YSeawVDnaHZcnHbJBJ/OgA1S3sbCxe9lSYi3UMm05YbQcAfmajM2mvJ9lZprcG3Qq5OAyl8AexDfzq/rUlvFpVy92rNB5bCQKOSCOgrOeHTY5BDNLOnnW4xK7ZyA+ec98mgZrw3MEkpiSZXkUZYZ5x61Q/s22gSNTcOqKWWMMQQNylcDj0p2nRWEVyxt7kyGNGXZuzsG7n9RUZkj1mJJ7OUqsbSIwYEHPK5/Q/nSAUW9nOtvGl6jsqRhWGCWCHIp1oln/aFxfW94hWX5nRSMZwBn/wAdH41HDZWkN5FuuALgMsrooA3sFx06j6VRttNs7u3eSO6kiSJ5ElVothBLq/OfQ4oA19SFrc2aq9xEiM6sjkgjcpB/pVCO0hbU3tUvB9pwZpNqYbaybOo4Hr+VOuNKtZLcR/ak+/ITwMZcAHj8Kk+w+XrVvcR3sKMkAhaMxgtIvBJznrwO1Ah4sVmt5Io7qJiWjJ2jIG32z3xT5dPhXZDDMIVOMITk/e3ZXn3qvokNrZSTRrdo7IqRtkbfXB9+9Wbiyiu5nmWfh1VG24ONpzwex5oGPkubK9M+nx3EbSlSCAc4I/wyKy9Q02CC0zdXyoXYoJHHdwF456/41e0qzFpPc7prd2kkMuETaUzjI6n0qTU4ra8sjG1xEh3Bkc4IDA5/GgCpb20UmqiVb2OSSEruXHzfcx69D1qzqtnHqNvtimRZkP7uUc7M8H9M1nSaXC135I1BPtMqxyBtvzFVXaeh75qzp8FtpENxLLexlEjUP22hc89epzQBK1nDFPGEuEjVAgEbHkKvTHPfvVR9OijtZ1ha1mumZsbm2hVLbjxk8inX6R31zaXKyQLBNbsN7MAxVscgH0/rSjSLM3MxuJImackxY+VlBTYec85AoEWdMe1tbCKM3cLtgmSQMPnc8sfzpCqjV0ujfxDzIwnlYHzpkkc59TWc1os80kdjLE88UkbSF02gKMgbQBg55qW+srO2e3jeeRfPdItoQEuQ24c9hmgZJb29nDFfJNfQPbTsSY1UAIW44/KmXAtY10+PfcyiSTZHdIBgFzjaT2qO007TPPaGHUGaYNjaCAQVO705IzS6vY2mn6PGZbu8EFvMJFCYLFy2R27GkMtzaLHNLO813cOJmDsp24BX7p6dqvabZx2VsYY2ZsuXJbqSTz0qvY6jbyS/ZSZRIhVAZOr5GQfqant7+2uJmhikJYZ6ggNg4OPXBpAWhS00HmnDFAxVpwpo60o60AEEnka5p8/QOzwt+IyP5VxPiaD7N4uukHTzm4+ozXX6idluk3eGZJP1wf51z3xEVY/FMdx0WWOKT+YNbrWn6MxqdShMxbSBFuA3N5Zz6Zq1o8f2TXLy1HCqTge3UVQKSSC4hjySHDD8QP8ACtESRt4mDo4PmQqHx/e24I/Sk+hnHWJxn7Tka3Hw90u5JG6y1LbjPJV1P9RXg6nKg+vNex/tKlm0C3jydsdwkmOxzxXjFu2YEPtXNiXeSLjsSUChTg0tc5Qho5pxpKAEFBODR3pcCgBKbT6aaBoSig0UDE/CjFBooAzLa1gt4/LhjCgnJGeM16h4JhKaDZqer7pD+JrzVvRfoK9e0SDyYre3H/LKNVP5VpA6JHWaMvAOK6GxHIrF0lcIPlresF6VsjJmjBgjg5xwa6LTlK2qfSsCJQFro7Vdtug9qYh/elAopaaAKSloNNAJWdr91p8NqbTUoZpYLpGVljjLfKMZzjp1FaNZWsNBeSjTmvWtJFaNwSqkPzkLz7r04pgUdMTw/fO9vZSXMbqnlSb2IaUbmyCW5J3bs96vppcqa62pDUncmLyHiaNSFj3FsAjGOSOTnpTJdLiuLp5rW9hDvcxzOojVuY+CBggjnr71PZ6dJBcrKbhZI1D4O07m3HPJzg4+lAilcaVPbwhoZvMA2x/KuGKbsndk4Y8Y7dTTo9On2weUkkAMzvNtmw20ggYB6dRx7Vb1aHdPas0P2iFA/mQbwCSQNrYJGcc/nWQ9jqdnDvtYbhJIbNUiEbhyWMhYqc9cCkBdmt9WiuoRHLczRx+UhcuuHUD5yw9TUOkya2txarefatj8TCSNSF+TPUe+BT53vI/E1xNHBeSR/YdsIKHymlzu257cAdfWo77Vb+LSb2YNHG6BfJcwt8xIOVwe4oAueIJp42s4Yrh4VlmAlKISQnqGHTnA/Gq5utZtLgadBPDfvHEjFpgUZzuwwyOM7Tn8PenyX19YRxx+et75qtIkjJjChRxx1yc+/PStSWfZYtdOrYWLzGUdemcUgMafW7hVLLBGwO/5HBDRFWAG76/4dauaVfm6uZ4Xt4o2RFbchzkFmXnj/Z/WmzatstbqRrdHMMImO1wVZSDxn1GOlT6U100LPdxW6FtpRov4lIzz9DmmIpeI76S0ksV8m3khklPmGZgMAKTxnoaIZ4bi6b7ZaRM4eeKOYIOUTqPXpmrGpXMKyLDNaRzJvT75H3iccZ7j+tRRXFqdRu43sHi+ykuJtvDEjLH69PrQAtjHptwf3dooJiTqvVB938qXUPJs54DHZo7IjtHh9pGOSB9c1C2oafYwNLa2cvmM6RlFjIJZvug+g5pPtyzXscr6berdRLhk5wqltuR2YHr9BQBZTVrZpViMdwsrNtCGI53bN+Pris5JtJa3/tC4tZYWupWLAbiQ0bdTjp90E/StkRW1mLi4yY1ILysWOOB1/Ksr7PpEGns6/aZIlkI2+YxYM/Xr65zQAqtos6GMTSHc8iMNzDDOcMD6ZIqW+tLSxt5LxkmItm+0YRznKrj+VItppdteR7Vl33DGTO4kE5zlvxJqW4ubPUV1LTmaRBCgWdwMABgeh/CmgKuoa3pzWFys0c5hMSbsLjcJBwAfXH8qddR6Ys32Wa+dJvJ8ptzZJV2zkkj1FRRRaRfaRLHHePHFdRkNuIDbVOT17fN/KpL61tZZ1hmvbhpLiFYNyqp6HcD04JoAXTVsY7y5EMspazUpI0mAAGO49ueRToJ9P0+1nuVvHkhMuCM5CFmzgD6tmpfsUM13eSLfSO1xEscqArwAMAjjOeT+dR3dpZWemXH2i4eOJ2VmkOMhgRjjGOwpDHTWtvNcrdC7272SRRgclRx71DZ2cckV9CmoicXWXkAVeCwAz+lTNYwM8bfbCzMFxuIO8r0Yf/WqbTdPgsU+UKX27TJtAO3JOD7ZJoAzNTs9Ns2gE06wPc5hJx987euOxwvWrE+m20mprILoLLuRtvG4hVxjPpik1JbHVLe1aK+jRvO3QygBuQDkc+xP5VIdLT7cJhdZUyLMVKgsWCgfe9DjpQIpatp8tvavJHNAyFEjPmJjbtztbI7gkc4rS0t7SK0WGKaMmP8A1meCW6kkfjUmp27XNhNbrKsRkXbuYZA/DIqnNo0Fw6GXynQoyTLtP7zcMdc8dKAEGjwmefdOuZEkXIGJAHOTk55A7VBdWdrBB9suLy3CQzRyvhPlG0EYxnqc1bTTPLv2n+0ArvaQAj5hlcYzn7vtVddE22Fzbi4iJmiEYYx5CkZ+bGevNACRWUWnmwaa9XzVzGreXy6swIHt6ZqWWwtl85nuYeEkU71BC7iDk+uDiiXS5plDS3cZk/d/N5fdDkYGePeob3SbdLa9a4uhseGUMWXJUP1J9cdqYEb2Vvb6dYrd6hDIlsxhjbyx8wZdgXr75qZdHRI45JrtmSJE3MVHITOCPTjrTLDT7a8spJbe7jlhmaN42SIYR48DIz6lRmtWF4o9tm84klWMFt3BYHjP86VwMnSbjTRetLDqWQLdQyOgUbQflOcf7X61Z1OSwvLdV/tGOHy383zFIJGwj19DjND6YskV7byXMJNwS2BGNyDjjk9OBULaXp2oQt9llERUSRTNGgG8uBuyD3PBoGMjTSxf7jqh84XQmIyoy4UIR07j+dWrzU9IurGSOS6DQyERMUzn5unT1xwaow6Tp7NLYyXs5mV13FgFJPykY4/2B+tTx6Rpsm6GO8lbAjDBZMYCNlenoRSAxdVvtNjkj03Tm1F7mSeJpJUR3MQDEFicdc5H1+lXNHuLa88WZsbbUIra3SVNzRMI3kJ+bk8ADH4k+1adq2j6XdSmOYie8kLMWJYsRk4Hp3OPrWjp8dtFZxraBRbkbkC9CDzn8c5oGTDB5DAj2OaWqeiaXaaPp62NkrrCrs/zuXOWOTyfc1dpAKaVabSr1oAbdx+daTRd2jIH1xXOfEfdJZ6Rf8Yktyh+oINdQDzWB4wg8zwbCeptLpkOewOcVtTd4yRE0Y1i2Znbs0aH+dRkmDVoZc/xcmm6I4kgiYc5iI/I0ajkIXB+6QafQwhscx+0DZm40VnUZH2ZmH1Vgf5V4PZndboetfT3jWzGqeF4DjfgFWz3DAg18yW2Yd1u5KeXKVbjpjjpXNXWzNYjxS0hDbBJ2JPNJ1IHeuYbHUmaM84NJg4JxwO9AC5ozzTe/UGhuDwcigY4sMUhodwyKNuGHGR0xSA0BYSikJoHIoGLmg9aVmjMSKqYkUnc2eCKQHjFADdEh+1a1ZwEZDTKT9AcmvXtN+aUnHevMvAsXmeIkk/55RM39P616lpK8j+dawWhvI6nTVxCO1blmvAPeseyXCjrjNbVmOK1RmX4v4eD/jXSJxGv0rnrQBpowem6uiNUiRetLSdqBTAWkNLSGmAVn3Fnbz30oa4OZFjaSHA6IflPqOav/wA+1Y9npuqQatFezXcUwfzROuCow2NuwYJ42gYJ9TQBRn0/TWgvbmXU7SK4+0uUuE/diOR1AKt83PH86uDT7yMtLD5HlSSIxt4pWCYCkZDH1yMjpwKp3uiajDpmpWdpbWE4vFkVcjay7iSCcjBwCBj2z7Veuk1B7GzWG1uICikSRRTJkYXCgnIGPoaAOM8d6P4ju9Eiji0u6vb1PNDlZldSCfkC8g8Ant161oaDquqajrz2GmXF9FYKFdjc2wU2oXKtFhhzztwfrzWvPda1BI8jPdbY4rdvL+zhlZycSDIGcAcnBqaK4u4/Fd7BJdExSIvko1uduNrHduB7HAPr0oA09UuJbWyaaIIZMqBvB2jJ6nFU/wC2JvsccuyJ3e4eENkqrBQfmA5646VR0DWpv7Mu57u7hvJlvjCvlnaigkBfcL165rZ0+4e9sy9xbRxOHZGQOJFyDjIPcH6CkBLYXH2qxguCoXzFDFQcgH8QKzJ9UvkuZz9jjFpayBZyXBbbtJ3DHX+HjHepru/vbe9+zw6ekq4ymHIYqNuSBjHG4/lUVtd6VHdPCLVrd5neNi0fDspAIz0PUUAM1C8B0y+VNNhWS1jE0sFxgK6YJzlc+hq2bl7W1sWjs0EE2xSokwYy+MADHPU+nSm3Q0prVlkjzGZPLKqDktj7uByeD0qtf3Glw29grfa5IZG/cmIsduMncfp+dAEupSaQs8slx5u4MokKBirMvzKpxwT6CllOjzPcXchHMJMrHIGzgZ+uAPyof+x5bjDXALNOFMZc4aUAdR69KlXSbWO1mt42mQShVZg/zAKABg/hQIiTT9L1BDJFJK4WRSxSVgd6gYz7jira2US35vRJP5pTYQZDtI9MfiTWfqGmRD7Nt1i4stt2Lh9jhfPwMbD/ALPTOK15HRFaSRlRRySTgCgZX1N7ZLGT7YWEL/u2xnJ3cYGKzLe50mZJbdLqbE7bmeTK7SoU9T04KnFWpdRsbqzuPJuosRpvLOhIUc4bHGRweR6VXXTYLiztm+0QMPszIGMfDhlAD4J6gAUCNCS3hYQRidw8YwCH+ZgcZz65xUBgisr241Sa9dI5ABIrhdgA4HOM9/XvUUelKlwkjXSEho2YbecoAMA54BwOKu6jbm7sprdXCF1wCR0Oc/0pgZP9m2Mn7mHUW3Qh48MVOxWUArg+2DU5s4UuIIPtu2Y4kVAo+YqoUkegxSXGlNPPHNcCAv57SspBIwU24B49jzUcdhcWt1pjGW2LQRmJixYGQHHT6D9aQE+lWVtb3cnk3QleGMQlcDcozuGSOtWdXigm0+SG4kSJHwAzDIBzxVKXSJlvLq4tpoo0uCGYbTuJGMjPocfrTLvTZ2tLhJZYTG6uFVmYLHk8c0xj20g8broNlkZ2aMZG05G3+6O1aaywycCSNwRnAYHI/wAKE3+UPMVd+35lByOnTJrn9H024S0aG4s1kjmgPzK6gpyfkyp6dOR70Ay1Z6Wv2aERzW8tuspkQLHhWXaw7Hk89fam6do9xazRSSXSS7SpY7Tu4Xbgc9O/51S03TL7+ydNtpIwgtS6P5Nxw6FTjkAfxY/KrcUd81tDDctPHcKERmRiQ2Bycjjr1/GkBo6rH9o064hjjE0m0gIGAIbseTxWf/Y8k7I8uI433GWNXKlQVC8Y78Z+tR/YtRW5Zo43AdIvOcSjc5UtuHtnIx9O1D2mreapMk3l7e0w4+Y4B55OCOaAJZtHcMzBjKgcyAEnzGGzb5eScY/w/Gk0/TbgaeFmZYJMRApn5SUOeee/TitPThcCwt1us/aPLUSZIJ3Y56VFrFvJcWYSIHzBLG4wcEAMCcfhmkBUbSJmTb9oUffIHOEJYEbfYU99PlGqtdxzQiTcXUNnJyuMEelVvJ1hmP8ArwEZhETKvI35Bbnn5eKsS290NVS5WFpAspG7eMCMjGMe3WgQ/QrK7sYJYbmWCRGleVfLUggsxYg5PvSanp7XVyZFmjRmg8pAwyQQ27cKm028mu5bxZLVoEt5zFG5bIlAA+YenPFR6hbzHU7G8hgaUwl1f5wAFZcdD74/KgBlxo7z3TT/AGhY97Mz7U5OU24znp3qe0tvsLXFxNcRCOUqWATYqtgKO/fAqn9j1GPVWuIWkaP7WGw83y+UV+YAdvm7Vc16w/tLS5rUbS5G6PcSAGHIzigCO6sIJ9SJa62uyxuYQBkiNiQc9epxT7XS4beRsSyODGYwpI+VSc9uapXWnymOza4e2jkSOSIL5hVd7/cCnqcYqbTdNvIbqK4uLhHZS7OVLZct/D6YH9KBj7q3sYZ4Gubpo5A5eMlgCTsK4/ImptJaxt9Ot4ba53wbcRM75LKPf0qPW7Rr5YIw8SqsuXLNggYI49+agj0tY9PjiuLwcQGB5AAAyEk8Z6HnrQBpNfWQlMRuot4zld3PHJ/SqVlr1heRQSQebsmLKGZcYIzwffipbLT7eK6lvFZZTLIJVO0EKdoXKn6ACmwaPawzrMjTbkkaRAX4UndnA/4EaQGhGyugdGDKwyCO4pais7eO1tkt4y5RBhdxycVLQMeKqavGJfD+swEZ/drOo+hGf5GrIzSScl4zys1vJEw/4DkVrS+KxM9jgfC7Akp2DMo/Ef8A1qs3MXmRvGeN2az/AAzJ5d/KhHRh+vFbV4nlyPx0OTTRzw6j9LX7V4feFuSCRivmzxzpcmk+LLyBvuTMZUJ9+v619LaB+7nubftww+n+TXlf7QekiJbfU448bXwW/wBluv61nVjeJcXZnkdODMyqrdFNJSVxGg9jn0pB0oynlnO7fnj0xQCNpOTu42jHFAWENIadzgZFIfpQA0np/hRzSHp0oHSkMD7CmhvenHp1pGG47uM/SmAo44PB9KWgH5CMDrnNIO9AHQ/DmH5r649AsY/mf6V6XpCcgYzXDeAYfL0NXxzNMzfgOP6V6FoyZYcVvHY2kdBarjaB1xWxar0rMtANwxWva/dHrWiM2aOmL/pS1uVj6RzddCeK2RTQgFFLjij8KYBSUtIaYxNhcFRwSODjoexrm4dK1m3gmkikkS4a3WNl+1b1lcPlnXI+ViuQCcdvrWl4lWY6cht45JJVuYSAhIP3wCTjtgnPtWJbahqlsY2kR7f7QrgNOrMqmM7cBf7zHJxkZGMUCL88eq2sBuLQ3rr9pUJbvIHfYRg5PPAPPU4GaW4uNZs5Ut/MFyVjRhK8fE7ljuX5Rxjj35zW1bs8lvE0qqrsilwM4BI5681iaZq1xGXS9ZHjeS4aGQyjdsQnAPGMds0ATWeoahPeSLCtpLbRzvG75Ksihcq2O/zcfhmqVlr13Hol/fTSQX0sN8Y1iSQKAhYLhTj1zjP51pRasSj/AGi1IlAi2pHIH3GQkKM8DORz296boyJdQ3X2jTbWJxcGNxHGAJNuME+4JI6npSAhXWbNVuYpNPVZo3dJ402EMFCnrxu+8OPrWpaYa1iZbdrcMobyiACmexxxVGbQdPkupblUMMkwAl2AYb356HnqKk0/VLW6lktg3lXEUjxeUzAltnVhjqOh9aBEb3OmnU1kPnecC0SyBW2MQOUB6E8dPaq9tdaBNZGOKb91KROAxYEknO5c85yO3epB/YpuHdbyMMrlinnfKrtkbgOgJJP4moU0XTzJazxX8o+xRCKMh1IUc9cjuDQM0YrazubaJ4ZXaPcZEkSQ5JPBye9V7+w09rO3sZLx7Xy2JiKy7W5yD/Mir1hBHa2qW8chZUH3mYZOTnJ/Oqeo6S15LMftARJ4ljkRow3Ck4Knt1oAp6DJbvrEzS3y3VyVKoUQhGC8Eg9C2NoOPSn6WbzR9Lu7jxDqazZuHlViOIYyflTIAzj6d6uaNp8lhBIkrQSFpGdWjh2Y3HJHU96drdiNT0yWzLIhbBVmTcAQc9P0/GgCtqdta6hcCE3SK7WzLjaDlGIyVP4Cr86+ZbPGrxcrty43L+IzWPqWgz3dm0LXEO42xhRhGVCEvuyADxxx61FYaDd2+hanYyXCvJeFym52YIWGOT/gOwoEaVtpvk6INPzBIRF5Qby8AjtkZqlcaaxh0q2vJbQ+SDCc7laQbCMLz1xz9RVYaFfR35ni8kxENvT7Q43fvFYDpxwuPxPrTrnSr8yadcLZwTTWVy8g/wBII+Q7sKMjn7w/KgCaTQZAsiwSJtwAjOWLAAIBk9z8p59609Vt3u7CWCNtjttKnJHIYHqPpWVcaff/ANpT3lvHgm5heP8A0ggFB/rOOgzWjrm7+yrjy1lMm3935aktu7dPemBSk0u5n8sTRwkJfGfaJmx5ZXBUHHqelQ2um6jFbwRyG2kmjdGTM7HCo2cDj0q29vdsqshmMDSbnh83DAbccH/e5xVWTT7/AO2aZeMrzzRIY5T5+AuWByfXgEH1OKSA0La1uUmZ5n3jDjhz84JyuRjjA4qg2kTy6NLDNNI88kaApJLlNynrn36flVkR6k8dwsvmoxjkAKOAC38JXnI/IVRns9UuNPubeT7YW8qGRSZVBZwfnUEHj6dPegZZW11EtCCGjChPljmyqjedwOeT8uP/AK1RaZZXtuZIZ0uBEY2WMxzhVQZPGAevQg+/bFJcpdJqOj3LRXrLGWEkY/ebQQQCxHfkZ/8ArUM+oLeut5b3VzaSPKskapkBc/JjHX8KBFbSbHUItOsbT7PeWwt7lzJtuFy8TbjyQ3OMr71Ik2oG1jhvJLiC4ARWCkbj8xywxkHjFXfDPmppEVvNb3ELwjafNGN3fj1p+qSahFMGtmdk+TEax5DfN82T24+lAFnU0nk0+ZbVmWcJuj2nBLDkDPv0/GuY8QWOtXWnmTbeyTLeQtFbo42lFKlief8Ae79cVqyXGrb7h7fMkcMzKUeEhmQ4wV45I5+uKnFxqBtVZvMjzMVLLCS2zHHBHr3xQBBqEV5Nf6dqNvb3eArK0JkCbMlcbh+Bz1qTS0vLWaOGRZjCzT5BXhPnynPuM/pUdzdar5Vu8SOrmIM6CHOW3Yx7cduPrWrfPMtrM1sgaYKSin1oHcra9BLcaVLHB5vmAqyrG21mwwOM/nWfbQ6nDcyTLHcBWmiYoWDbl24Yn34BqPVp9QOnui3Vwg85FEgg2u6nG7jHGOea3LCLyLOOPz5Zx1DyfeIJyP54pCKGkDVBckXvmFNh35xt37uNvOcYpfEC3kqQ21nE5clpN4JCqVUlQSPU4/KoZbrU/tDxB3iy8m4+SNkcYBKuGIwScDj3PHFR219q0scMkatNE4QySCPlCQ2QoA5Gdvr1oAjli1y6SS5RbuCRsOkRlUAHC8Yz6hqsQ2+rNZ3KTGXe1uFX98Pml7sp7D/OKmhbVpzEDK0DlFY74QVyG5H4r79TUyLfNqJLPIIC7gjgAJj5ce+aAMu+0e4a1guVZp7pLmOcCefCRbdu4A477T+LVo31hdXdzDOWRSFQ48xh5TBsnGPvA9O3SqTadenRr7T/ACXPB8lzNku2Tg89AOCc9Tmrl/b3l2I22lP3LL5fm7Skh6PkZB+lAFKXw/cSTQt50AWMhmBDHewfdu69cZH41abSpnsfs7XELL9qaZMxkgKSTs6+9UjoeoxxyLBNGC80jFmmflGTAHt83OKsTafrNvoeoQ6Tc20OoSndbNKC0cbcZJ9c4P0oA1NMtvsdjFa79/ljGcY71ZxUcHmJbRC4kRpRGvmMvALY5I9s0/d0wCcmkULQBRzxjFKVbHBxQAopsvy+VJ/ckUn6dP607FEqb4JE7lTj61UHaSYnsedPH9l8Q3sa8bSxH4NXQakFYb1zh0zWLq3/ACND5/5aA/qAa2xmTTIH5J2itHucy+JlPTptmqxFv44gD/Ko/iNoia94YurLH73YTH9aoJNNHrrRtHiKPBjYd8+vvmurvR+63A9cGmtSnoz5CMckJaGZSssZKOD1BFJ3rtvjPpa6b4wNxGu2K+iEgwONw4NcRnFefOPLJo1QpWk6HFL2pF71Ix2eKa3fuaGPFLt5Bz+FArDabTz1pOB/Fz6YoGMIIYYo5/iGKfkUlACc0vYUh60poA9H8M2/2fSrGHHKwqT9Tz/Wu10dcbWOa5yxX95hRwMACut0lNqjHTFdCNWa9n9/8a1rfhazbMDitOEcVZDNfQ1/eO/PFaves/RgRCxPc1oUxAOlHaiimIKSlpKYyj4gnntdEu7i2kWOWOMlWKFse+ARWSdbu4WEy3MF7FBZM9yqny1Yq+0MuQTk4b2NbF7etBOLaG2a5mMTSlA4X5BwTk8f57VRhvINQvY7caSr2k9ormSRY87WPyqRnOODkY60AWZ9WijuzD9nmdVdEeQDhWbGPr1FWZYbSMNNJbxERqxLeWCQO/51laJd6fqYhmmsUhuvLLj5G2lUbaGUkDOOPpkVdnv9LmgaGa6jCSjbhm27geOP8aAI1k0h7SZTCkUK7N6vGUxnlCPx6YrC8TxaHNoMUcGpSWlteX8bNJbyNvLK/wA23n5Tn7348VuxadZywNJb3Ez+a6SLMJN53J0Izx+FJdadG9ilql+0EyXAuBIAu7fnPK4x3oAtfbrYXsFp5m6aZC8YUEgqB1J7fj1qkulQx3ETLfOBFJNK0ZK/N5mc57jGeDSz6dcnWLC+S6iKWkTRMssRLuGxk7gRz8vp3NQy6NK/mh/s8n+tKO6EO+8EbHPdRn9BxQISbQUmsRbtds7RRCGGTYuUAYMM46n5RUI0AWtvCEvVKpKzMJ1+Vw2FVTg9VwAPx9am8O6bNp7KFWHyDaxxsY5mbMiZycEe/X2qTxRYvf2EaxWwuZIp45PL83ZuUMC3PTOBxmgCP/hHwJrMBlaGOAQ3QOcyBcFMc+uc+1Nj0u9RmMjxzqvm7SZmUyK2cKwx8oAPv0FOlg1RvLjZZVxHH5bQTALG4+8Gzyw/PIrZnTfDIu3O5CMevFIZgx291oej3V/HHLdXi2qr9mM5ZJHXOCDjIJz6elbFjLPNZQTXVuLad41aWHdu8tiOVz3xWREurQWlusInEYSJJVddzpgEOVHU9vX2rT0k3TWQN3u8ze2Ny7Tt3HbkZPOMUCM64ttRXUpbmCKdl+1xMo88bfLxh+Ce/pVmztr2O+EkrOfmfzW8zKSKc7cL2xx+tMnW5i14zKt1JG8AChQPLBG4kE/XHvz6VVuZL6bTLpGW5lKrE8ZMJjYvu+bAAzxinYDQ1dLpzCLbztuW3+U4U/d4zkjjPpWZLc3reVbzXEsMyxxB9hAbJ+8cfxfhVmO9vhp/mt5zyi42TbodvlLzkrx8w6c89apyapqqK8jzIojtjKI2tzlsSED0PK4/LigC1HHq++eaK5mIieTy4ZoxiUbPl57YbJz+FTefqPlSN5U2zcnVMSAEfOQO+P8AHrWhu8yHdGwAdcqceo61zmnapcLo0ki30M9wt80bM4JGxnwvGeOOn0oAneTWjNHtkuFiI5zAMn94Bz6Hbn/Cm6ReazNJai8inQmQiRWtyF8vacNnHBzjj9K1NIvRewS5kjeSGZ4XMYwMg9cduMVTuLq4g8SRQSXIW3mjCxxCIksxPODnqOuccClYDNludZeBoPtFy/nQ3IVlttrKUb5OcYyy5/TFbujyyS6fG0gn3DK7pk2M2O+Kx9L1m5isB9sZLiRbRp12k72CsRg56nv7c1raRfSXqz+YkYMTKAyOGBBGexNAFR7zUE1oWYjd4zMoEnl4UIQW6+2CM+tM0Oa4kvNWtZdQEtx52YmKHaq7F6LnoDnv1zVvVdSNk4QRq2IjK25tuVB6D3qObVbhLh4GtUPlI0rgSEkRhQQwGOpJxj2NAGNZXuohLENdyNKiypM08RCkhQcEA8njr710tlcLdWcNwpGJEDcdM96zm1m6+0w28drCzSyCPLXGAMozA5x/snP4daZNrMzHTbmP7OlncRs0pkkwQQBwMA9P1oAS7u7yPVL23e6ARrcNbokZ3DCsSQc46jnj0pr61PG0cLeRufYwkP3QrJn5uRzkY61uu2xC3UAZwKwpdXuDHB5FlAJLhUZCZAQqMwHzDA556UAbFlM09pFOy7S6BioPSse7vr63ikeK4jleN58o6DkIpIBxyOn61tW3nmBftPl+dj5tmdv4ZqkLyE6mYGtFG+Qw+bwSxCbjkemBj8OlAGXqmt3x0bUDFNbW11BAk4KsTlGXdge+eM9Oann1WYa5YtHeQHT7mEqirGzl33IOoOM8ntwAasJfxurMNOXy/KVixK9SQFQjt1z7Ypj6tcQgLFpSlS7pGI5gNzKM8DH1FAEEWuTSyyxSWiEhpl+znO8BOhPsfp3FTeHLsNe3lm12k23ZLEqjACkcgewNSjWP3qI1m8ZIi8wOcOhkxgY74zzz2NA1glnX7OoIViv7zuG2kHjHoetADdcvJLe5O26MQSASBR/Edxzjj5jgYxxUks15Dq8g3SNHJCvkxiPI3fPnn2+XP1FRapf3X/CPzXkJSGWCT5888KeduR1I/nU17qkiyn7MYTF5aOmQT55LEbVI7jHv1pAQTxapeaHeW7yyGaS3HltsEZLkHcvtzilzrEkfyQTx/L+63SKSDuPL89xg47U3SdVuprqCK6eGQTNLHmKMgKyH1yeoq74hhmn0a4jgeVZNuVEa5LEdF/PFAEUtvqT6wJ1dxbrKhUeZ8pTbhhj61d1CCS4t/Ljk2HerHPRgD90+xrLun1SSUTWovQDahlh8sKBKGwQc+orbQlkVipUkAlT1HtxQBkHRpHZWkljziVSpyQquOFHI6HnmtLT4ZLezhgmkErxoFLhcZx3xU4pRSASloo7UDFFKvUUgpR1oGcF4oX7Pr1qzHnJU/gcVsad82m7AclXZR+BNZfxJjaG+s5V6FyfzH/1jV/w/J5ltIR/fDfmAa3fc5H8bRz92zR6lgseZO9dh/rLGJuuVrmNet/37yAcqQ3610mnuJNKTBzjIzSW5bV0eXfH/AE37R4WttTVRvspxk/7DcH9a8U4IzX074v04at4d1HTSufOgYL/vYyP1r5fg3BSjjDxkow9xXPiY6plw2JBSE89sUYqzJZvHYi6l3LubbGu373vn0rmLKzChT/Dn8KftcrkKSPao8YOaAFyCKkgKsZFMgRduQCuS3sKjB5pPTjDDqc0AICD2ooxhj7d6cozx1oAbilHHWq13qVhauyT3SK6jLKOSPyqXwxMvifWYdG0KKa9vpgzJGsZHCgkkntwKrlk+gHsOmL84J9a63Th+6B9a5rSU+7XVWi/u1HTNbo0Zp2a8j860ouRVK1XpWgoA5xVIk3dKGLNfU9at1DaDbbIPaphVABopPaigkDSGlNNpjMW8v4bjU5bGTSZLqe3YKmyRCSrDJbkjAxjIPqKmuJtC+2Caa4t45oEPJfbtC9fb5c/hWfHBYtqdzeW+rTNdWkouZpEtlYbCmwx5C/MML0GSCBSOumz6T9pt9cRbSKeQQvKBthlbcGBPByNzDn1oEaNlaabiOS2u/Ojht/s+PP3rsPY/pz7Uf2RGnkP9sfbDs2hwhUqvIHT6HPsKoxeHbeNLa5sharcpEkcjKhEU0aqQvyg8YzkHmprvSLmSxtraN7eVYoXQrICBvbow68Dnj6c8UAbEMMcCeXDGsaZJ2jpknJ/U1javZ3F7qbqLBPLa3MX2iRVIyTncCDuyO2QOe9aunRS2+nW0EzB5IolR2BJBIGO/NZl4uq/2usiNdhVuUKiNl8loNvzKwPfOffpigCGHS7621D7QVSaPMpf9+d0oKkKMEcdu/XmnaDpVxbxB7i4vYyYXheB5w68tlWBGSCBwKq3E2uxQNJGbr7iPJvhztPmruAHfCFs44PUVPBqt1K80AkcuLiUL+5AkESgFTtPbJAz6GlcCDSrfVbLRfs6Wk9u4mUMfOEh24JdgAeBnsDnnPtW7pf2gWMf2ouZctkt1xuOP0xWPPdXoGmztewpK0c8rsAREVC5AIzzj+hom1S6a60q6W7gitbi3MjoImfe3yjAIP+1xx2oAv3M98t4+3eFWRdqCLKPHxuJbsRz37VDoZku7qa6OpzSiKZ18vACshHykj9eKv6vKbfSrydZGj8mB5AwGSu0E5/SqcOryrbSG4WORolhw6PlHMnAyccHPX2IoAn8RG4XRLtrWR4pRExDKuSOO1ZY1OaCS4uvte9VjhGyZCobMjLuA7ZA6/Q1Pf6xeQmIRx2sTLd+TI7THYw8svwdvpxnsR3qeXUZ4bqV9yzW3lwttDAbN5IyDj5s8HmgAs9SmuNT+zhEEe+RGUjDoFJwx56HA7fxCp9auZrSzFzCFbEiqwKk5B4GMH1IqfUJntrOe4RPNaKNmCFtobAzjPaqEeru4VPsTCdhGyxtIPuuCQSe2NpyADTAbFqlxJpsFyPJja4nMcbupCqOeWGfUHuKqw63qk7Spb2dvMyY4SbaSN+1iM8YwNw9qlutTm8mymgsY2huiwm86QKFChsj8xnNWvOYeIY7VLWERSWryeaEG4kFRjOemD0xQBS07UZIF1VZ7z7cLSRfKZtqsylFJ6dst1qaz1UW6alJqmoW6w2bgmUuAqIVB5OB3NJLd2NqXkj0kYxJGrxxRjzCoJZfXnaevHH0qG5/sW/065t7zRVaCSOMSQPCg81G+7nB6ZB6kYoA2ba5hvLaK6tpkmglQPHIhyrKehB9KlB/AVU0o250+H7JB5ECLsjj2gbAvGABxjio7rVLe3uHgkSYsjRBmVMgeYSFP0yMUAZsl5rK/aCbe0BhjZnIQ5QlCy9+Rxg49at2upRxxGNrMxSBox5aAYYuMjp+NQRXukubmYWlwHkSQTb0I3hG2v1ODinGbScsrWsitKY0YGJiTx+76dPY0AaUMkV5CsrQ4AYjbIoJUg4qn/a0K3skUlncxlWaN5igKjau/kg9MH8zjrRaalpSQRLaNiF242RnAJOOfQk+tFjLpvmStDFJC0+5pPMRhvI+917gdRSAjXUNN+zs5s8FCjIgiUks52rjHGSeKih1HTvs4jFi0Wws7QNCoMRViCcdOoPIzmhLjQvsUreW4iby1k3RSdP4G55C8cHpSH+wHhzkFQzq2N+4EH593fAPrQBZtdWjuLpoBa3SsJHjBZRhnUZKgg+nP/wBeo9LW31K0MlzpccLeY3ynbzhiAflJ54/OoR/Zq6xbwxwyyMbhpBKsh2pKUJI9/lH61d07+zBd3y2LRG4jkCXQVslG+8AR2+8Tj3oAlvrg20QWGPzJip8uP12jJ/SqEepabJ5U0kOJZkTeyr90uOBnrnnr+daF8LTajXRxgnYRnI45xj2rKCeH7e7itFkaOQBHVA74Zc5Uk9CB2/KgBBc6Zv8ALdb0BFIbepAi2sOD7k7QPWnXE1siRXsVukqi6RJTNnfG7sqjbjjuKmtm0+91O/jW3LGaNGkkJykqgkDHpyKk1Gz0qO1LXpk8oyBuXYln4xwOp4GPpQA+/u7a2uf3lm08kUZlZ1QExoD15/pVS41m1tbe4u30uQIriNyoTLFgGHfoQQabK+n3M+nxi2W4tLlTHBciYkt8pYqR3Hy9zUkdrpf9o3MFxI9y1w+1kkj/AHatt4UEDGduBSAVtYtkzbz2JjO4KkeAysSzL26cqajk1/yXeOLTwsUUDzEmULhUbDgDHUZGPX2pZbvR4YJbprGQqEBb9ySxRm4bHXG78aiubi3aKC5trC1+yrcCznSaA+Yu5wCBzjGSD3zSAtWepXH9r3lpcSwFc5gRAclfLVuvp159eKk0LU5r+RlkSMAxLKhjHGD1BOT/AE+lE979lvxYxaaPM2qsJ3BVZOc4IHAGOR9K1Fx/CMUwMrxT9oXSjNbyyq8UqOEjUkyYYfLxziqst3qb3lxcW/22S3DwvDF9n27lJw68gdOvNdBSg560gA9aUUEUUALRRQKBoKclFKvWgZyPxUib+y7O5Xok4B9uDVXwZJuhnUkEgL/Wt34gQm48I3m0ZaLbIPwNch4IuALtlZgPMj9fQ1rF6HNPSodBfxbpSSvBpdAdTay2+fuMan1GB7i2MUdwbdiQRIF3YH0rOtIP7N1JbVZTIrKPm/vZ7/nQX0LsxjiO5j+AGTXzJ4301rLxvqsNvC4haYyJlcYDc96+ltRQrtbsTXjvxms1tdYtdSZiqXEflsf9of8A1qt01Usmd+WYania6pTdrnnIs7jGfLNWGhvZLEW7SII1fcqnqT65qZ7yEAfvPrxVK41FWztdSqnjBqlg6a6n1S4dwy3kxyWsyjPmIv8AwLFD2MveSPHTrWZLqhBIMq9MHnrWfdamNvEgI9AaTw1JEyyXBR6v7zfktSpyske33bpTfs8gOQyMPZhXJyahMWG2Qfnmq5uZWYkSHPrmsZUqXQ5KmV4P7NzrnR1zuQr6ZFYPjHUGtraOzhmMck3LMDghB/jU1hrl0qiK5ZpowMDsV9/eqXiXS0v7n7fbyib93zGOwA7f4Uo4dXutjgxOUShBzpO6X3mV4N0hdd8SQ6XLqEVpBMS0k0xwAAPX1J4/Gvqz4D6Toej65aGCytItXg0UqzwnBYGYAttIzkgdTXzV8LdY0zQ/F63V/pFvqGFCxRSPhFcEfMfXv7V7nYTah4d8dab4w8QXpimvRc262YdHzbkbkYFeoBxXU4XpM8K9po3tJTLKBXTWy5Cjpiuc8OGd4InubcQzEYZAc4rp7UciuFHQzTtRwOKvRfMVU8ZNU7VeB3rRsl3XKD3q0Jm9Hwqj2p1N70o6UxC0UCigQGm55p27iqmpXLWlm86QyzOOEWONnO7twoJx70wMrTbDVNO1bUruG00ry7tldVjkaLBXgZAU8nLEn1qHTrXWrfQ7qxfT7dZpmnJljvN2TIWbdyg9QKq2s+pQCaxWG+hlhuZGkZI3kR1MJb5WKjIMmcY6Hir1vqd1HE63U+NshXzpIdnIRTtxjuSceuDQImuhfhdPkjt7qNEjljmjikXcDswmcHHUZz2rPludeFvbqov0mS1hyfJyJJT9/PBHHQhsD0NXJ9T1U3P2ezjsJ5haCZ4S5VhJkfICccHk5I4x71LLcXX/AAl1ra/akW3a2kcwrjLEFR82eep4xjvSAh1Rri38VW8/2q8W3aHaqxxBkyXAbJI4AHzEk5xnFRaVqmpzW7Xry2FxYqkwZ0yGV1bCZAz95eTjpxV1dbIO/wCwzm1ZZGjmRgQxQ4wR2JPT19qJtcjjiZ5LO63rcJbyRptcguPlPXkcgeoz0oAryateLpeqzH7J5tlFvV0yVI256ZJyP19KiXUllt4obqCC9ubeHzJZVYgDtwcH5jg5HTpV2PVLBbQSLbSRB5XgaEQAsHXO4ELkdPc1NHaafdW8DrZwGLaGiBh27VPPTHH0oAq6jqE9tEy2EIAg8vcGAxhzgKB/n8a1yMnHHB4rDlutJ1HW59JntHklSNdzsjhScsQuR6bSQfyrTtb2xmlNrb3MTyRjlA2SAOKAKMGqXE1tqZl0/wAr7P5mzzGQq4VQSGwx559MYqS31DTxbvH9l8kkgPD5IXeSueB0Ix39qmbS7DzLqbycPcoyStuPQj5semcDP0qCaz02TddNeuuSv70XA4YDbwfXHBoAtwxWV1ZRqttE1uxDLG0Ywpz6Hoc1VjutJvp3haAtIXMTeZAygsnO3JHUDkD05q9brb28SW8cgwmFG58k56ZPcmqcdja/aUdLt2dLp59olH3yCGXHpyeKAJTfWFwGt2fcskeQCpAkXp8p79R09ajnh02NfOFqjyECNFw24lRwvGTwPbpVaxsdJmMsdvPK/wBnYRrmT/VYIYbfbpzV6S3haOMG5ZXjYusvmDdk5B+owcUwIraOz1XSYDNYxiFwWELchTkj296pTXGnXGuRt9huZJ4GEZmAZREeTyOPl464xyK1rC2WztxAsskqgkqXOSATnFZyNZ2+pzwXGqb5LzAaFgoGSCByB6AjHtQAG80PE0xZF3DLsVYAq3G4ex/vCnWtro1+XntT5nlssbMkrZVk+6OvUZ/WmS6KrWpjbUZ8iEQrIwU7Ygc46YOcDk+lXdKa0kskubSSORJwJGlVQplJA+Yj1IxQBFLdWeltHbOphiZXk81mG3IPOe+ec1XvYtIvLtvNuik2F3eXKVzsO9fYkZz+NXL2yW6lEn2gxkQyRcAH7+OefpVew0dbVoT9rlk8lt4DKoydu3t7fyouBQl/sM2+YNUjUmKdkYy7xtY/vDjuMg/Sm6bPpMulafdXN5JbtM2Y2klCNIY8gDgkEADOM1pwWSWE17drcFRMSy78bYc8nHsWJP41n6PorRWVrCmqLdxW1yZ428pcgncSMj3Y/SkBavF0hpFvJrqJAwWTImCo4H3WPr0/Sn2mnGPzDdTecWLkbcqF3/exyfzqqmk31vE9ttiuV3KVdwAMbi2119ASelbEy+ZE6cgOpXOPUUAZK2GnzWsph1B2Q7FeRZQdoUnaP1p97BpV05xeRRy7GjcxsoLAn5sj1z396rxWLhpXtrmK62PFDJFCFG0xZOOTjdyODimJ4f8AtCRLd21msQMolRof3kok65KnAOPrQBek0+3MyeXdSQssomWNWH3sYJx7ijTobiPU9UuLi6iaKaRWiiUDMSquCSQAeT65x61F/YoW/SeKVVjWRH2spLLtXG0HPTH9arf8I9IHf/SI9uGwTGdz5cNh+eRxj6UAasE1vfoJoWkHlOyHchUg45BBHof1qvd6fDKGiF80TfZ1g6qSAG3A896k0qyuLWW6aRoDHNL5qpGhXYdoBHXp8ufxqpq1jNc6oVisk2SW5jkuGRCFJPBHIbI57UAO0iK3W98q3vbxmtIxGYZYdg2E8dQMjKnBHpV++FvKiK9wsLI+5HDgEMAfXrxmoILO9j1d7vzLcxPGkTDDb9qliDnOM/N+lVH0KR2t2MlqREy/ehJ3ANu9evX86QEs2nWYt7eSXUZ0iibdE4lCjcd3IP0Y1bGn2BlF+HkIB8/5ZPkLAY3YHXiqk2nNDYeXcXVtFHFdNOhMeFVTn5Tz6t1GK0NKRYdPt44p1mRUG2RcYI7Yx2oAy0l0C4gxDdtIksOVMchJMa4bj2G4fnUV9dabeaJp99cWNzcRSMixxgszJlgMtsJBIIH49Kdp+n6VpN7d3kd82bdZN6MQRArkP064AAx7VM1lbWegTx3d9NLaofODooDIQd/yhRyc8gUAQb7HT9VaaRLhUECPEcs4jVvlJK4ygGBnnvXQnKg4UsQOg6msmS001bGMS3DpBLb+WGeXaXQndznvz+taseAi4YsMDBJyT70AYq6rfS6Y1ysMcUsVxtaMkMXQSFD0PByOvqDUt1rRi2RLbj7Q9w9vtL/KGVdx5+nSlP8AYKz3MJWEPIS04wcMU+Y89OOpA7077TpJeWJrEl5ZFLo9vyxbO1iD1zggH2oAvaZdC90+G7CBPNXO0MGAPTqOtWKxNU1a7isbC50uxWSKa4WN/Obygik7QvQkfNjnGK2LaZbi2jmRkZXUHKNuU/Q9xSAkoFFFA0KKWkpcUDIdRh+1aZd2uM+bA6Ae5Brw5mCWytJMYhHk8HGSO1e9L1BNeN3lpHb+Jrq0mhVliumwpGRjOR+hFXBmFZapneaNcLeaXb3CkMrxjoc84rNvHaLVISegIC+wzmtix2fZozEiopUEKowKo63a7rdrhc74WB/CqBF7V48wBgOhry349aLJrHw4vfs29bqyIuYivB+X7w/LNeo7hcaYknP3efrWZcQxXEEkEq7o5UKMD3BGKtbDjJxd0fC+3XmUMLidhjj5zSE65vBZpGOe/SvR9T0z+y9YvtKmjAa2nZBx/Dnj9Kr/AGeHkhAPwrkdWSdjsWKqLaT+84DGskn5S3qOKkS31eT/AJYr06e1dybeL/nmPc5oMMPXywal1WV9bq/zM4pLHUTjcqAnoPWn+VdQ/fhJUHqtdiYYT/DTWtYWHK8UudmlPG1Yvc5eBkkHHX0PBFaFlMVAiV/LBYE4HII71JqmmssZlhOHXngdaq2sf2iPen+tQ/Ovoa7KNRS0PewONVb3XuXbK2jtvEljrUMUQe2uEe4jdAyPHuwzBT14zkV69428P3eueINa8YH7Pc6fYiO202FZNvGVU8Y4ABP1JryWzcgqzbXePOFz19QfavTtLu7fX9LtLuz13+xdV063W3ee7mHkzpkjaQf4lrtpvU8zOcvULVqa06noelIMDODit6yG5uetY2lL8tbljxXlo8pmlAOmK0tLUtdZAHArPg6Vq6Kvzu/pxVA9jVXrS4xSdacaZIlFB6UCmIQ1j+Mbq6svDd5c2dxFBKkbEu+cgYP3T2bpjOR7VsGsvxBPZx2Uq3NnDfFI/OMEsZddo/iPytjvyRQDGz6he2721vFbQ3W6zaV3efadyAZzgEHOeoHWtK1mM9vDMA6eYgYK3UZGcVmf8SSKGBZreC3zbhQixkLEj87SVGFBPrjNXoXtLd49OjliR0XakO/5to9ATk0hEA1GF7lA1vMEklMCTsq7S4zx1z2IzjHFY11qloH1LUptBjE2myARTyqqs+AuRvGdp+YgDvx0rR09tLudSuls97tbOGcg5iEjZyV7buDn0z71XOmadfXd6sVxdpL5iyyKQdgbcGyAwwQTH15HBoAn8vQZo57pkiClzHKX3IQxwcYOME8HjGeDStbaQ0cRWdUWSZbhGWf/AFjp3yTzjA/Ko7nSVBuLybUWX/SftgZ1ASMiPYQcdRt/KnQ6es1tYtb3FtPbxTtcMxTcJWO7kYOBy3v0pgOTRbEx/u5bhkaR5RmXcCXxu68EcZq9bLDDbx20MgKxKIwC+W4Hf3os7eCzto7W3QRRRjai56Dr3rESy+0axfMtituGljkSZodrZXGWBHByR65x60XA0TpqnWW1JbqZSVRZIVI2ttDAZ7/xnj2FNsNJ+yNbbrmSWO0R0t1KgbQ3XJHXgVTs9NuoLn7RLGj/ALiVZESc/vWZsjqBgdcc8Umk6LJFasZpLkSva+Q8MlwWjLA5D5BznoOO1IDUvI11LS3jgnGydAUkX5lI6/iD/KqEOizRTNcxNYRyyFvNjW2PlNkKM4z94bevoTUFlY6hBo0NnFbfZdjoCsU247QnJOT0LDoCOK19JjuIbCKK5LNKuQzM24kZODn6YoAy5tBkU/6OLWZR9mbMyncGhbIwe317dKmXSSupNdKtmrfbTckhPnKmPZj+tF7Ffm+cot1/rkaKRJAIxEMb1Izkk/N26kUzw5aqTLdTQ3S3Imlw84wzIzfLz3+UL9DTAcujzp9pWOe3WJ5hLGiw7eNwO1iOo4xxUUmk+fPAsq2csIaSR1B+YK4IwvsOD9a2byNprSWJWdCyEAo21gfY9q5O1srqCFZLeyvraS20544nOHdmwhVMjkAFThf8aQHW2sKW9tFbx7hHEgRcnJwBgc96yrPTWGqXs1zYWQinwUZX3MCMjOCo5Oc5zTWm1N75WAuVQyReWoh+UxkDeWycA53deRxgGtDVEmk064W3eRZvLJjMZw24dMUwMvR9LuopPKvLe28j7EtsSspfeVPUqRjkH9KjstFu7fSrW32WRktZ4ZI0jBjDhF2sSwHVuT09qjhk1hiZpFvYIi8SSoBucIU3MyDHUMVX8DUNy2uTzR2sF7f2hkjmVJmtWZR/zyZ+MA9c8jgDOM0ASWegTyD7PqCIke1hvgu23g+ZvUgY7DC9ema0IrG7GqrO7Ruiyu5k81txQg4TbjHHHftVTUFig8Q6Zdva3EtzECLu4gtZCrgx4H3QR1/Km2QmHiG2uriO8E8qyxTYt28tDkbeQMYwOvT3pAbWqpJJp1xHCm+R4yqrkdSPesWTTb0lpPs5Z1u45cCQR+ZGE2lflOMjJBzweOan8JeJbXxJFfva2d7aiyumtnFzFs3sv8S+orboA5X+yNVk06G3kR1MSyqoFyThi+UOc5IAwM9fatb7LdHVFnOQhfDEP8u3Zjp657fjmqfiSe1g1rS/O1F7YPIVlQT7AV2sVJH+8BUmbq38WP5l1dSQ3EUYiiWEGNcGTdlu2PlyepyKAKGnabfW1vqFnFYXUMM16s6FbhdxTCBlznJJKseeoPWnDTdQkFilzDduqS3CytHcgfuiSYx94Z6qPUba2PEAb+ziyOyMksbBgTx849Ooxms+TUb0h4RdqGjuZI2lWHcWUAFBjoCScdOcGgDU0b7WdJtPt0bR3KxKswZgxLAYJyOOetYUVnrMRjaIXSsH2gvMrKATKCSM9MeV7+3Wm3GqzTJZ3k8xtCjQOYyjLuRgPMJz2ByOemK249UsbjVrnR7e6H263iWaWPacojfdbkYNAGXfWOrfZBcWrXyTWqJIIDOD9ocEb1yOxGRzjnBp62eqWdhDBDNd3LeQSzmUF/OJzySR8v545rirzVtQt/D2u2d3Pql5dWcrTxlIymJPtDbV3LyQRg7cY2kV0Ol+KJJdB1Frm4Ns0DyQwX88e2NmwArbepG4kA46LSA3Db6k2riYef5ayRkESgRldvzDGc9fatLUo5pbGSO3bEh24+bGRuBIz2yMjPvXPeFtX1vUtNsWmNmbwwxyXCFWQMCxDEAjI4AYA/3hV231G9mjnWaaOFhAZCRGcwMCBtII+vU570ARXWn3JjUpZysFukkiiafPloNu4Ek4OcNjrjNbdnDFb2yRQwrDGORGOi5OT+uaxtONymjwXEN3cTGZo/tLFS7RcHeVXHXOAfzppm1iV4ooriWIyCVUd7QkcEeWzcfLnnIOOnbNAEz6RIuqXU0EdqkF0hEjFT5gJQqQPYkg59sYp0WlzJHPCYbTyZbVE2HLDzQCCxGOc5HPXgVLDNqH9opHKshBkIbEX7vy9vDBug5/H2qa01AXGr3unfZZ4zaLGxlbGyTeCflwe2O9AFIaXN9isbOa6tBLDEYUxGf3i7QOhOc8ZPatm1iaG2iiZzIUQKWIwWwMZqpqsDzfZpI7fz/KlJZQ+w7SpBwfyqjHp2pnyzLPv+SMZMxBiIJz2+bII9OlAFibR7V7uaaedmSQuzxHCjDLtOSOSME9aILDTLkukd/LcTKIyzC4y4VclBx25J/GoY9JuF1g3TSxvH9pabe2d5UjHl46Y/Hp2p+m6NPZ3FlMs8CLAk0bokOA6O4YDrxjApAa1xBDcwtDcRrNE2NyuMg06JI4o1ijRURFCqoGAAO1OJAzyBjrz0qOW4t4oTNJNGkS9XLAAfjQBLSimQSRzRLLDIskbjKspyCPY0+gBadTKUZoKHivMviDB9l8YtNjCzxJJ9SOD/KvTBXD/Fm3wum3yjkF4WPtwR/WqjuZ1V7poaJJ5lio/u8VauE8y3mj/voRWP4VkD2xQ91Dda2g/wA1WiCh4ek8zT5IWP3eaY0akY7qaj0RvJ1SW3PcsP1qzcKFndV6dauAmjwv47aX9i8V22qIuIr+La5x/wAtF4/liuCb0r3r40aN/angi4kSMmexIuI8c8D736V4GrbkVvUVx142kaReghGBQKVqQVgMSnL1oIp6qpUsSwPbjimikxrAMMN0rn7xRpeqrcciGT5ZBjt2NdFjiqGuwefYSZUFgMrkZFXCbjJM6KNV0pqa3Qj26W9yGIwsnpWnov8AZ9nqyjU7f7TYy5Lwk4+fBwaxdHuTqmisj/8AHxbEBz/eA6Yq/Btu7VI5SPz5zXrxaeqPuYqniaXlJH0ZYKFiGOO1bFoOFrNtE+RR1Na9qPl6V5x8AXoRhcVtaOmLYt6msZPu+9b+nKFtE7cVY2WVpx4pooxQSKKKQUZoEIetZWs2tnNdLFLe3drNeRG2IiztcckDOCAwy2Omea1e9YK6ferqNpM1lazmG7eRrg3BWQowIBxt5wD93OOOMUAwGk2dxfzR/wBpmeZUhN1E0cbNwMKeRlQwXoOODVxNNZLoS+arQC5a6VXjyyuQQcN2HJ9x06VBpsN9b6hqkn9ntFHNh4QJwyEqD2/hLEk/hWZb2utW9pK0MF2krWyq5llV23bhu2jcQWxnB4+lAi9/ZmpNdaq8s1l5d8oClEYOm0YUE55BGc9OvFRSaXqDPd+RFZWyzGEhYZSoKoeUPy8ZBPI9hipI5bu3tJZFmv3gF5Hsa4gw6xcbuMZK9eSBj6c1E2qXnkxstysW+6mTfLEFwi/dBJ4U9OvWgCRLK7hij3WrtAbh3e2hucFRtAXBO3jIJI9+9WvCkdxb6DbwXVvLBPHuDrIysclicgqSCOfr7Vlanrt5BbW4SaBLg2ZuHWWMBnIOBhSwGOuQDn0q5PcXh8T6TH9sjS1lt5JJIVyrE7V+9nqMsMDAPFMCHxNDcf2xpt5DFqMyxiQYtpMBZMALkYOAQWyx4496msrjUX1CFZBd+YZJBdRSREQxoM7SjYwT93oTnJqwdSnM58uGEwi5NtjefM3f3seme3pzVS18QXBjVrzT0iV7eSaPy7jfu2NgjkDGcjFIDZuGMdtLIoJKoWGBnoPTvWB/aGoXGlaoY7hWeG08yOWKMEhtpyBjvx0IyPetbSr9r0zq9uIWhYKcSbs5GfQEfQgUX2pR2t9HbTRsBJE0iylwF+UqCP8Ax4GgDJs9YY2unR2+oW8zzyGHzJ027wEzuXB55GM9yakury8jvtE/tC5t7N3Ym4gjl+XIRurHqucdutTtq91Jf6TClg8cF653STYPy7GbAw2Q3y56EYp5vpZ9Wu7NtJPlQRjZNKI2G75jyN2dpwuOM8nOKLAZV7rVzp+p6jDHPGYkmZw1wdwOIkYwx4IwTlsZrZ0jUnvrh428llWFJQ0TZ+9ng8n+n0pNFvodQgiaSz8meSCO4YNEADu7jvwR356Vbv5VsbC4uYrYuUUv5cYALH36fjQA3VI7yS2RbGURSieNmPHMYYbx+IzWHPqeqaJFaQalJFcs8LySSbDvyrjd0IGArDHH8NXW1ySF7P7RZSxrPbySuoXdIpTZkgKSNuG69eKt32o2ERRZsSFojLwobbH/AHj7f4H0oAz11K/t7qZ7hYzGPsiSIWxseQ4bb7fMp59KdYXF4/iLVbS7vIxGsMbQrEwxGCXGeed2FGe1ak1rayq5ktbecsATvjU7sdMkisuwksby8tpjodqk11bvMZiqFwM7SpOMnORQAyw1KWLS76WSX7VJb3ckUe9wGZQwVScfj9aTUtSvX0OW4tngtpo7lYXZ1bAXcozggEZz9PerepR2Gm2/mR6ZZjznWNsxpGncgu2Ogx78kVPYeRdaZj7FHFC+5WhKqVIBIPTgg4z9CKBWJbCYXFpFMJI5Nw+9GCFJBwcZ5xxWPeX18uuXltJdW8Ft9mXyQPvhz5mGGeCfl6dOK3Y0WONURVRFGFUDAA9AKoyXemPqPlvEHuE3RiQ25OCFyyBsdcds80DKVjrM66cJL6HdItpHcZRsl9xxyMcHP1rTsLo3Pmq0flyRMFYZyORnjIB/SqCXmgtC8kFl5u2zVgq2bZaFuigbeR2wM471FpmqWkUNgIdNa0ivFZmHlsGDqgPC7cuMHG72oAt6hdXsGuabAvlrZzs6uc5ZmCE8jHAGByDUL6tdx6i9s2ll4knEUksUu7YpTeHIwOMYB+vepNSm0eX7PLdxi4GwzRMImfanHzZA+UdOTTLC80Rr12tGVbmbdv8A3bhnK8kcjkgc464x2oAiOvSpaG6awUo8P2iDbPy8YIznj5WwwOOc9M1o2F4909xFJEYZYHCum/cMEAg5+hrEtdQ0ufQtR1EaS6xJI8LRLG2+QAgjK4ymcg4xxVq71DT9OMF5FZyibUJEiJKOhxkLliwwMZ4BwT2oAm1LWFsLhoWhz+7EiHzD8/XIxjjkAfiKbBNBFrEkn2FkkuW8l5/M3ZZFztx2HX8c8VNqR0v7SiX3kmRVJUuD8qlgeT0ALKvXuKRm0k6mI2aI3fmcDJyHK5PtnbQA7SdUN7IU8lofk8xQzclc46EA/wAx703U7u8t7+3SCJZ4XilZ4ycYK7SDu+hPGKkSHT9LikuFjS3jVcM2TgD0A7c9hVbVr/TYrH7fNDJP5TGMBY33qWwCCAMjjnmkA9dZWQGSGEtboY/McyAFd+CML3+8O4ptrqF8dfu7O5W1SAFBBiU7+VJ6Y5zgnrxirVnaWBhikhtlCqB5e5CCB2yDzx79KqS6haHW7mKPTmkvra3DJK0LKGzv+XftwB8vXkc8d6AJ9EbV23tqgjXMUe0KAMP82/v7KfxqbULqSB4IoViZ5i3Mj4ChRkn37D8abZapaXVr56uUCxLK4dSNqkZyMjkdeR6VLHJaXyshRJfLI3JJHypI44I4oAyJtduFQTxR2v2b7Cl7l3O7aThlz0+hp32+NdWjna8hhgklMbRbgN42/Ix9STjB+lXby80u0kMU0EeI1VXIiUqiseAfqecDPrTpdTjhuGtUs5/lcQxkKqo77dwVcn074xQBLq0k0OnTS28mySJS4+QNnHbBrOkurzK7Lid4vOjXzUtSS6sPm4A428c+/tTU1CXXLOS3hsbiz8yETLJcwB0YbiCpwcbsr09MGmzX13/wgY1HTxFDMtp5vAACALk7RgjPHAoAfeprMaeWZLiecQKIZYAqRmXJyXBPA6fhnvS6Vukv2WGVz9nuHDuZSwMeOmD33Z+mKLzXGiCGKONl+yrcEuwG7JxtHPX8D1FLf6pcQ6x9nR0EatEPL25dw3XHrjPboOtAEcui3ktsYd1ukgRlM2WJmywILD2x71Yh0V1twpuFR0uvtEYVPlB27SD0znJNRaQt3a+Ir22lF/OkspkWZ+IQpjTkcYzuBXAPbNb1ICvpdp9isxB5nmHe7ltuOWYsePxq1RQKADNKKB1paBiisD4jWouPCVw3JaB0lGPQHB/Q10Aqtqtob/Tbu0LkCaBkAHTOOP1xTQNXTOA8JTcwc8MpWunX74PbNcP4amKQxN3V/wCtdwvIrQwWxnOPI8SBv7+1h/I1p31uplyWCD9azNYJXULSb2I/I1tXnzBZOoxmqjuMy7loXJh27kI2tn0r5d8T6cdH8T6lpZUgQzsY/wDcPI/Q19QTsDIcDFeJfHvTvs+v2OrR/duY/KkOP4l6foajERvG44nnppBSnoKK4CkLU8LNHEzbhg8AZOT+HSq56UnHammUh6UXC70KHvSD0p7dKC0cfazSaT4oQ7isMx8txnA54zXRRs1nfyK3Ickj0rC8Y2pbMu0dOvvV/RrltS0SK43Hz4v3bkDJyP8A61ejhp3Vj6TIsTdOi991+p9U2wAKjPQVrW3sKy7b73Sta16DtWCPnEW0zke5rooFxCg9qwLZd80Y966IcDFUJjqNxpO3HWkzzTEOPWkopGOAT/KkJij8q5yw1qS6uNhvoI7jzJY5bXyvntlXdh2zz2B54OeK6E1BqNpBqFjLZ3QkMMo2uEkZGI/3lIIoEcbL4m17+zYbu1utKuUksDcM3ksPKYMAoIB43Z79MGtSx8Qah572d3b2U9yTCsTWzMse6QZwxOcYAJ/CtGTQtPbTItNU3MVtHjASchiB0BPUge9WE06zWz+xtAkkXG7eoyxHRiQBz70AZra/eR3P2c6WJZVlkicxT5AKpvyPl6FT9QeOafqWsXi6Vp17Y2EhlvJYgI5iEaMMRkEHHO3dVtNJ06OeGeO1EckJJjZZHXBPU4Bwc985zT9SsLXULdYbuMuquJEKsVZWHQgjp1P50AV5tat4hMLi3uFMCRSSjarhQ5IByD22nNQJqOjX2pCOawY3UdwbcSXFn92VRuAD4IBxyOf14qS80GyuAdslxbZSJCsT4UiMkpkEc4yfrSLouxo2TUbgeXePdnKqQztnIPtyfzoAbZahZXmqakG08xvZqvmTvCRI4IbOBt3EDHBBOe1Z1ndeF7yzinnsfsi72tYxcRyopBZgACwAIYr0+g9K1rLTbm11i61BtTkmS5A3QNCoC44XDDngce9ZV3ouqW1k1np9x9sgn3I3ntsNtyzoyY4JDtkk8kAUAbekyaa/2hNPlikaN9k22QuVYdmJJPHNSX2nWWobftkAl2q6rkkYDDDdPXFZuvafrjeFzY+G9UhsdSBXbd3EXmD72XJX1PNbFuJFgjWZxJKEAdwMBmxyQO3NAFXUdJt76a3lkmuontzmIwy7NpwRn8iR9DT7jS7Oe8a7kWQSsuCVkIBO0rux6gEjNXKQUAVbSwhtpllSSdmWFYQHfI2r07dferEyLNE8TjKOpVh6gjBp2KDQBmpoton3ZrsExyRsfNyWDhQc8f7K4+lOm0i1lRFMtypWIQsySbS6A8BvzPTB5NaFIetAAew7VmNo6fZZbdbuZd1s9tE64DRK3cHuenPtWnRQBgaF4dbSfD+n6SusajcvZMXW7uJN8rk7uGz1GG6ewo1bw4b3TrWzh1e+sRBerdu9sQhmIYsUPopJ6Ct6igBCfwqi+mRveJcGab5JjMEyNu4qVI9cYP4VePFGaAMuw0ZLO4DfbLiSJbc24iYDb5ecgZHORzz70llokdmYGivbpjCGVS7BvlKhQPoAB9a1DS0AZsWkRxWsUC3U42W4tmcYBeMdB7EZ6+5p2laZHY5zILjDs0bPEoMeeoBHrx+VXzSGkBj2mhmFNQjn1Ca4ivizPGUVdrN1YEc9APyp95pD3Wmx2Q1GeMrOszSlFZnKtuAweAM4/KtTOKTuaLgZt5o6XR3S3Lea0KwzP5SnzACTnBHynk9PWlfSQ2pm8N3KP3wm8sADBC4xkdR9a0VooAivLdbq2eBmZA4xkVXGko1hdWctxI63DByQoG0gDpj/AHRV4dKdQBDZQfZrYQmZ5WyzNI/ViSSf59PSq9zpsNxqCXhmnjYIEkVGwJAu7bn6b2+tXKWkBmw6PGsSwyXEssQtfsxUgDKjoc+tXNPs47PzCsju0pBYtgdBgYAqccClzQBWuNPt7i4M7GVWcKJAkm0SAdN1E2n2sspkdXyX8zAkIAbGNwx3xVndS9qAKsen2cdk1kkTC3Y5K+a2c5z1zkc+9JDpemw20ltHZQiCTG+MjKtjpkGrVOFMCCC0tLeNUgtIIkViyqkYUAnqQB3qcHjAJpDSrSAcKWjGKKYAOlOpgzuyDx3HvTqQCilFAooGKKkj4YGmCnDrQM8qNv8AYtb1KzbCiO5fAx2JyP0rrbCQSWcbd9vNYnjaD7P4weTjbcwJJ+PKn+VaXh0q1s4d+Fbj8a1TMbWDXlJs4pOfkkHPsa14sSabE4GfkArO1dY2tjCCcHv71c0eTzNCJ7qCKa3EZVwpMzc96474u6KdV8BXjx5aezIuU4/u9R+Wa7CdvnPapZIo7i1khlwImibzC3AC45z+FW1dWGfJlu2+PuTUlRKYYdRuFtXEkHmOsTHjcuTg1Ma8xrU0EzRikwc04N7UgE7ipMZBpmKeKZRl6/FutPX1Hasr4eTBb+809lXbIBIuT3Fb+qjFpICR06g1xAlOn6ut2rBdoIHPXIrow8uWR2ZfiPYYiNTsfaltyM1qWw4x71n2SgED8604RxVo5UX9MG67UnsK26y9GQku1afTFMTHUlHej19qBADilpKKCRB1pTQaDQA2l7Uvam4Ay3egANNpxptAAORSVkeMpJ4fDN5cWt3Na3EUZeN4mAJYdByDkUXGorptubJbh7u7ilihaW54G6VsKWYADA9vagDXIyKX+VYL6tqi3P2ZLexmkW7W2kIZlU7k3Bh6Y7jntTJ9U1SbSJme0Gn30MDTyoZR8oDMFweR82wn24oA6GlFR2/meRF5py5Rdxx3xz+tZE13rQvJIY4rdiH3pGRyYvM25znqRk0AbgNHesmPXIWnGbeVbZkd0uBkqQoJJIxwMA45/LNJFqN1HfXH2uMrAIEljjCgt8z7VGR3Pv8AnQBrmjtWVFqFzB9p+3xgMLhYbdRgbyyggZ/Pn2PFRT69JHLEi6Vcy+ZK0BKkDbIFLY5HKlQTu9sYzxQBs0tVdMvFv9Ot71IpYlnjEgSVdrrnsR2NVItRuBqE8EsJaEXQhjlCgAZUEA5PPOeRQBqUGsK28TWksu2S2nhUxSzRsxDbljIDZA6HkY65q/p9zcyXl1DcRCPy1jdB3AbdwSOv3RQBdoqrfXy200MCxNNNKrMqg4G1cZJP4gfjVJdeUu+6wuBEixOXJA+WQgDjrnJ5H40Aa3WgcVRv9Ujs52ja3nlCNGsjoBhDIwVc5OepGcdBSR6orTpCbeUFriS33ZGA6An8iAaAL9JWLb6xcR2V/c3tqcW135TJGRmNCqMOf4iNw9OtWBrKkFDZ3KTCWSMxuNv3ACzZ7r8yjI7mkBpGkrK1LVJhpj3GnwsZhbG4HmKMKMHAPPcg9PQ1qg8AmgBDQayP7ZkkDRx26xz/ALxWDSbvLKh8k8cjKfqKW31lDaCS5tpYZDHG6qcDzN/AxzxyD1oA1QaWsnUNUmj037VZ2jSP56xMrMAFywB789eMUr6tJBcus9s/lCBJj5eCYuSG3HODjHbnrSA1B1papT6hFHKYkjeZhJ5R2Y+/6fyGai0nWIdRmES2t1AxhEw81MAruK4z65B4/GgDS70vas7X7y5sNP8AtFrbiZvNjVsnAVWcA/zqKbVJ7e5meaESW624mKxEExYJD/N/F06fWgDXB+XmnY4rOXUla8MIt5PLExh8znhx14x0zxnP4VecyeW3lKryY+UM2AT7mgBwpaxV1q4Wy+1zaeYY3jhaJ/MDKWkONp6Yxxk8DkU19ZuWVIxFBbyG5aB5JW/drhNw6E4J6YzTsBuUdK51tavFtbWWRrWEy2xkJUsySyA4KISMn1Hc54pLe+1CO58y4upp4470QvElqT8jRg5O0E5DHGfQc0AdHkHO0g4689KVOtc7Y213ZeKrlfIv7iK4Ifz3kHlqNh3Zxj5twUAY6GujXNDAXvR3oIxSigAFKKADVe4vLa3uYbeZ2WSYhY/3bFSfTcBgHjuaALIpRSCnUhiil70AcUvSgZyHxMgYDTbxOzPCx+uCP5GqHhyQiV4zzuXp7iuh8fRed4YmfvBIknTtnB/nXI6LP5VxCxzjdz9DWkTKW50F18yZxkqc1L4dkHk3Vt12sSPpVe574pujt5WqlBgCWHI/Ln9RT6kkiW6yXnzH5V7Vxvx98RDw/wCA3srdwl5qzfZowDysfWRvy4/Gu6iTy7ksepr5e+O3iRvEXxHuooyfselj7HCPVhy7fi36AUVZcsRpHIwtjGO3QVpBt0YYnrWZFwKvWjFkKntXCy0TqR09qU4xTMcg9PxpwqRi84pQeOaTFLQMgvRutpB7VwmuoWau8uP9S49RXIavCDjPTPXFaQdmB9pWnA5q/H0z1qlbA8Cr6fd7ZroRRtaOu23JyeTV0Gq9ipW2Xtx0qf0piY4daOv1qKaQxQvIIpJSoyETGW+mal64OMUCEopabQIxtSmu7q+v4INTbT4rG3Vt6ICS7KWDNnPyAAccZ55rPgvdXtTcXjzR3iLFZRzKz/IZmwHMYA4yHU8/lVvVX0q58RW9nd6W88piYvMYJNoUMu1SQNrrls8kgYNOtJdI1KaeG8020iujcuGjcK5lMZwHzgZOOfUUAWrm4vB4ms7RJAtq0EsjBRndjaBu9OvGPepLbUvtKwSQWskkNwjNFJyOgyM8cA+v0qJIdFvtUF1G8M99AAQY5zuUA8cBsEfhim3FjpOnWks5glgj2shaDzGaJWPOwLnZz/dAxigCpo+p6xf3JufskEdik7wSx7tzoEBywI+8d4xjA45q7pWrQ6lK0cNvcJtjEhZwpUAnGDhjhvY4NQ6JaaWLO8sbO6u5Y3JE0c0jb0LgkkBgGXOSfenyQ6doVvLqd3dziOGERNNOxcpGCMD5RnGcepoAl1210m409v7Zs7a6tkIbZPCJBu6DAIPPOBjnmsp7rw/pWmzW1lpG0SOqPZx2bAM7YChxtIAPYng9snitjV1tZNPf7VcfZ4lZJBKGxsZWBU/mBxWTrelxxotxea3DbM9zA0k00KbZJEYeUoycDnjHcmkgLmmW9jfQrNcaFBbSW0jRxpJAvy4IO5CVB2k4OcDkUutyaY0rrf6b9t8mAySHyVfy4znqCcnO08AHpWou7GHOWHU4xk1jalY3F9dXD29zZMpQRfOhMluw6lGU5B5Bxx0FMCRtY0fTr600dXjh3x/IoOFj6bVOf727ipwdN/tdpRep9rRSrR+ePlAGSCvt1/Wo9Q0+6mvra5ttRa38uIwyHYCzKWUkg9mO3HTuar/2TereQXC3Fs3k3EswBRl3l1cDIBxxu64yaAKsd/4VgvcK0SxsXjWVpAbYFly4HzYUEZ5wB1Ge1S6d/wAI9qF88EEMzSi24ZpXIkhDEAg7j0bOM4PcVY0+11a10y6jP9nSTSzNJHy5TLMSwPsO30q34ftbix0S1sbgxM9vEsWYycMFAAPPekBHd2WlI4F06o0pXaJLggsycgrk/eGByOaiNlosIt7z7QsSK5eJ/tZCs7dWyT8x7ZOeOKl19pzFbJb2k1w3no5KAFUCnPOSPbpUR0qZpHl8yDfIkyuChwhkxnaeuOOR3PNMDRN5a+aYzdQeYCAU8wZBPQYqvLY2Ukx+d95mFwVEpHzAYzj0rPazkeV7CO22A2aWxnaP5eOpU/TGM9x7VZh0+6S6DboXjWdpldid7ZBwpx9fypAFtpWj5QQojhYmjRBLuVY2+8oGeFOKtQWVrazPdLvD7NrO8zEFR0zk449aq6Vpa27JcXMMK3aeYqvExxtc5PHTsB+FWdUtXvLJ4I5FjfcjKWGVO1g2GHcHGD9aYEF3No12sMk15a8BzFItyFOBjfhgeRwMj6Uf2Vpc8D7Y90M8cafu5WClE+5jaeMeoqrJpFxLqFvezJZs4uxO64O1QsTICPVvmBJ9hV/Rra4stPS3ujCzq7YMIO3BYkdfrSEUNfs4bk/6NdxxXSSRMyGQkuUbeilcjJ479vpRpC2OpzyX6295bXVvckSxynbsl2KWO0EjkMM81HawyNcpmyzLHPK6iaPCxls4fdzu5x05wafpOnapDPqP22WyEN87ykwb96M0aJxngj5c/jTAivYdCjhuZlkmnVpV+1C3uyxUkgbmG7joPwFaNydLmto5p7qIxKSsc4uNuDjBAcH8/pWfcaJeT2+ySayV0tVtoikRwVDK2WBP+z0HqamOmXf2r7aJLUz+e0u0odgJTZkHqDjOfXNIBNWbS1NrZz2Vy9vOq26SQnEW1+AhIYH36Gta3hSC3SGPdsQYG5ix/Enk1h3WmaqbTT7WGSwK2kiS7nV/mZCcAAdBg/ga3ITL5SGYIJNo3hPug98e1AFPydK+0zFGg+0YfzcScruADEjPHCiqGnPoOoRNNb3glWAfZzm4+6FchTwf7ynB71PbaXNFqQuGeAxB5WAAySHOcc9O2fXHSoE0rUFs9QtftFtJDOZfIQoRtEkjOSx9RuwMegpjLpg07+z5YZJFa3Z8u7Tfx5zndngggfTFVL1NDs1itriZbdLiIwLiYAFCS2ST6nPPqaeujRosMkEMCTees8oJJXeE2ZX0wMcUPpd5/Z9pHHJapdW7sdxQlCDu/HjIOPalYC02nWbXHmMZPNBViBMwywGAxGcZx/KmWkmlaXAbdb+JEVjkS3AJU8ZHJ47fnUsNvdx3CsZIZI1kMmcEOSV6enU1i21rfRwJ52kLdyLAYjG21AoJ6A5Oc5PNAG9KbC/jlsnkhnBUGSNZMkA9DwcjpkGqtzY6PbWvl3Ajt4WjMHzTlAVJLEZzyScnPXrTtAtZrWzJusm4lcsxYDIUcKpx3CgZ981NqVpJc+Q8UkatC5Yh92GBGMZUgigDPmutEttWsYdgkmlUyRyqWcLgABjjOSQcBuvHWriajDeXOoWMMXnG2XDZkCh2OQU9Rgjr054qCbR55LWzij1B4JbdXQyogyVfrj0PAwfapW066/tptRjvgiNCsPlGEN8oyfvZ65NACaJOtxp11bwafDayWsrQG33ho9wUHqB0O4dqn0eZbmwaN7aCHy5XieKMDYCp7D0qHS9Jls7i4m/tKSQ3TGSUCJVBkKhdw9OFHFJppsbWH7XHqNxPFdy4y6/KZGOM4C5XJGOeKALV/fRWTQx+W0kk27YikDhRk8n8KoXmvyxG18nTXlS72rbO8wTc5IypGMrgZPvj6Vo39tbXCJJcEp5JJWVZChTIweRVNtB0icK/ks8fkeQgE77QmQeMHgkgc9TjrQBJBqF0XZZraGPZOIZAshY5YAgjjpyKoLrGtLHLcPp1tLBAk4m8mRiweP7uB1IbnjtipdOSzt9VuFmklR0kWONJgCo4+Qq3Xpxycmr2nnS4blraxhhhdsk+VBsVyp5G4DBIoAoNrUz6bfSwyQTPbxRurwgyDLE5GFyCQB0GTzyOmX2VzfzW58ySZgtzgyRpuGwoTjIHIB6kDuB61bOqK3mxWVlczTAOItqqFdlOCMk8c+uM0zT9UuJPDEWpzqs1wIv3qp8ilwcHGScDP1oAz1j1xyGdLsyHyvIkDqFAB+beCRjd1+6euOKuahYX0l1JNDbWs8i3CTW8kshUoBgFOn19uelXdKvWuzPHMsaTwOAyLu+6RkHDAEZ5/Kr1AAm7Yu8KHwNwU8A98U6kpTSGOHSl7ZpB2oPSgCvqtsL3Sru0P/LWFlH1xx+uK8w06T92COoFetR8MPrXlF5H9k1q9tWBAjndR9M8VcSJnRzPutklVuq5NWL+3WxvtKK7juj2sT3bOT/6FWXay+ZpGM8qSorf8XRMLG2uF+9DKvPsRj/CnLcUVdM4r4ut4s/sGf8AsW/h0mIjYzRAvOy9yG42fgM+9fL95ompaW7SXmZ0ZubgNu3se575+tfYvipBNpZbGRxn6V4F8RLP+z9Lv2Vcxt8oBGdpJpThzK4J9DziIZIAq/aKqv8AvFLLjkDiqdmpIB5BNaCLiuNsoknVQRs4BH3T1FMFL60mOMipGKKCeKSl7UANkGYXGO1cpqY479a6xvuN9K5vUF+9kZGaqII+ybccH1q5DubYSm1jjK5ziqsI4HFXbUFrhB711I0N+FSsQFP7Uin5QPalpkiilpvOaUdKAA0CkPrS0CMy90uSfWItQj1Ca3xGsckaIPnVXLgBuq5PX1AqpDot1FHZRfabXbDLPJKVjZS5k3fMOeoDd+prNF1qXkwzzXmoxXIEv9oxtEUhiTa33GZcZB27SCc9/Z/hjUrlrzSra81aS7mu9M8+SORVG2QbemFHOC2c9cZwKBGtpOm3FrLAZ5IJVtoPJiKB9x6ZY5OATgcAVY1tbmTTJYrW3aZ5MIQHC4U9Tz7VF4juJ7PQru8t5hDJBH5u4ruGF5PH0zXO22patqWp26reKkcd8qAFDHlirSbTtbnEeMg9Sc0AXNW0i7u7XUEGmm6S7eEJHcTJvj2EksDg4wPujqDzmodc0JIbE/2fpl3c3E9wJ1CSqPshwobbyo5UEdyScnrS+J77VZPA15cQ3UVvco0sTMhKNKFcoPLI5VidvPPetbU9Qu7eVrLT4Ibi5hszcN58u0MAdoGfUkHnoO9AEPiSzk1jQ4mbT595mile2Mm1wu8F1+VgpO3PGcVQ8QWch0/SXXTdQM8EyM0VpOzCKMOrPuywDnA4znnOKnOqahDdXl4iedaJa28r27SqfLd87lQqOTjHfH510b8EqOcGkBzfiI6lPcObNdQj/wBFBh2AgGQknHGcMOPvDbTwklvfT3a/bYml1FBIiQkqyBApJwpyDgc+tWI9SuodQuEkjNxbG+S3ViwUxllHAH8Qyf1qydUX7T5cdrM8Ym8lpACcNkZ4A6Akc5Hf0oAvsu5WUsyg8bl4I9x71zmmJqN0tw91qmpQRWSyW0jbFBmcFv3g+XPC7SMcE10hwuWbPAzwOa5288SPJZyta20kcsflPhgsmQ0gXYVByrHPfpQBS8IXa2/hS7hsvPa5hvJXkElq6uEeZsOV2ruYr8x2jv0q1Pe6kkHnQTXM0cd7HEv7oqZFZcckrkgMRyAMc+lbMWpRvBdSvbzwtBN5UkZALFsLjGDg53CmDVI1vIrOW3nSeSTywvBH3SwOc9CAfxoAwdY1bULfwLf6wdSj0qbcPKmvbdpFgAZU5RQGOSDj6iurt9xgj3sHfYu5gu0MccnHbPpXO+IfI1rw7b3zQlrVJ1ka2uAQZGD7QrBWwRu7HIOBWlqeozwyFbWLeI5UjmZl+XLlQACDnOGB6Y5FADNYv57V5WSdUWNowEMfLAn5j7jB69sVk6drd19kt5m1GO6e5gnaNfLHBR/lIx1O3JI744rre+M1nxatBPqJsY4rjeGdd+F2gqOc85HtkDNAFTRZLf8AtS9hhufO3pHICE2huuSOx5PX8O1WdfmuLawFzbyMpjlTzAE3bkLBT+Wc/hVbS9YuLhL6a60+e3ht2k2kgM2ExlSFJJbOelTXGtQQE5tbwsskcbqqKSpc4QnDdCTjj8cUAYcVxcXF/BeXF60J8i5TDoCVCeWCBxjlw557DirtpqeoXYjbKRO3k+WnlkiQEDeenY7h7Y5qTVNduBo0d7ptlKzyXItz52F8siQIcgnnJyAR9a27aR5LdHeMRuRlkDhtp7jI4OOlArGPcQeV4hmkc3063MMcYTaDFtzLkE7cYGRxnJyKqWNzd2dtFbwtJKf7OMiQ/ZyAjhhgDjjjPB64rUF7eHxILBoBFa/Z3kVzgmVgyDIweAN2MEc0231jzblLeSzlhDyvAH3hgXXJI+mAefXigCrPd3C6RdzR3U+5CvkyGBss3cYK5I/D8a0dNS7EcrXFytxG8m6BguGCFRw3vnP4Yp2qyzRaVdzW7rHLFA7ozLuAIBPI79Kovqd5Lp1w1rYst6kCyRpKwA+YHDH6EHK+3WmMreKo5kvtNvEk1HZG8istooJBMbbf4TjccLk8DPbrSarPdW2q39zCZECW9s+xYiwlO+QMM4/u46c8g1NDrUq6Hpt5Lb+fLc2qzSMG8pAdiseTnGSeAfzrXs5lubOG4VSoljVwMgkZGcZHH5UgObtJILPxjqLGe5mkurYFXa3bAKlmEYIXbgKcjPJz1qz4Zvb27dmuGneNoEYb49ux8nIIIBB6fLzjFXHvLttSt/JKi0kle3ZWXksqucg9RyuKzPB+oa5cXOux6/CsLWt0vlJGCyJGYlbCtgbxnPPrx2oA09cE6x20sN1cW6iYLKIlDbkbqcYJyMcY9e9VZLjURaRAzvGd0oV2iw0oB/d544J9Mc1JJLZX8zx6hpsLS22xkErI+C/THoeKtJqD4gjlsZoZZZWhCMy4DBSwOe4OOtAGVFd3vmnbc3kkrwQzRRiMGMyMWDocL8q8dzx61d06e8ecR3LThzG5mHlELEwxgK2OepxjOcVCl7YqYtSt9Jh8+eMyPLhUcc7SC+OTx3I6Vbl1Ux6n9k+y5h8xIzOZcAFhkHpg/TOaAG6J9tm/fy3UkkY8xDHLCUbO/wCRuQP4evqTVnVRcAQSQNOf3gRkjxyG4yfp1/Oqel316txq/wDaUYUWpV0jjIYBCmcA9ycHr0zTbvWry2SFjZQyGZY5FCS/ws6JjPqGdeehGfSgCKVdRkhiZ1vg7wyMFjfGyQtkA8joPXipbi3v5NTW4RLoj90yjzdsYI5YEbh/I5qSXVrkBYltovtXmyRMu4kZQA5AHJBBH0rRspvtVnFcAqRIgb5enI7ZoAkmjjmR4pEV43BVlYcMD2rmrDQ7610u4sRZ2MUQmR4fJIQzYmLksQOPk2rjnoean1jVryy1CS0WSIFyhh/d9nYKM8/3simaTdtH4k1jS59YikupNjwjcMoSrZCxkn7oAzjGep60AWpNLuGhnt444YIkvFuLdVc7WGOVIA45JI98GtDSraS1t3WQx7nlZ9sYO1QT056n1PrXKWZnj0K6spJLq5uLSXzw0sGREVm7YGSSCTxnjpXS6RNIbi9tZZZ5/JlBjkkjK7kKg9cAHDbhx2xQAy/00tcXVxJeJFbXAi85WQcGM8HdnjPAqW1iie+k23fmSW0pZo9oyhcHhj1PB4p2uWn23S54ArO+wlFErJlhyBkEVjSadfPJdyw2k8TNFEbYPcfcdHJOTknJGM9RjigDZXSrcXaTPcTu6O8kas4+QsCCRxnHJxzRZaJp9rZzWarPNbzDEkc8zSAjJJ4PTJJJxWdDpN5/akV1LDDvFyZzOZAXVSDlOFycZx1xgDiuiXpQBFb28NsGEESpuOWx1J9zUw9aCKXkUgFpEZWAZSCp6EdKBSigY5aKBRQADrXnXjuEweKpnP3Z40lHvxtP6g16KOTXGfFCEB9OvAME74WPr0I/rVR3JlsZ2kNlHi2g5ZCPzxXZ+KY/M0e7X+7HvH1HNcJo7N9qgVSAzSKoyOM5FdT4xi1pdMeS0vlfqs0fkAFkPXBz1py3QQ2ZUDLd+HhuIz5eD9RXmHiKzhvJJrO7jEkUqbWXH6/UV6P4cfzNMeFicj1+lcZq8af2jKSqnB4P161rFaGV9TxTVdJk0fUGs5MsuN0bkfeWq/Su3+J7pFZ226MElxtbHI46VxPauGrHllY0Q1iOhFKSQRSMMUDr1rIoGxxhs56jHSk7U9WjEbq0RZzja27AH4d6ZzjFACSfcPriufv1UuwY+lb7glCOc1g33+sJPPPpVIEfZFuOPWtLSl3XeSM4FZ8Pb1rV0YDzGOea6zQ1u3vR0oJpPc0Ejt1KelNpTQIQmory4S0s5rmQMUiQsQoyTjsPc9KkPSqmqacupJFHJcTRxpIsjRoFKy4IIVwwORx0GKBFS21yVNNjm1C0kF2bo2jwW+GxJk4xkjjGKS18SWFxK8PlXkMqojBJIgDIGLAbQDzyjenTPTmktvD0FtLKyXk6I10bqOONERY2KleAB0wfzFQHwzAtwlwt7N50ccUcZeNXULGrABl6NnexPTmgCefxNo9u0K3ElxGZS6Lm1dvnT7yHaD83fHccjiquteItKg0S11W3t01JbkiSzYQtsY8DJfaRGcHGWx6VLDoU0V7ZTQ6jH5Fszs0D2aHeXzvwQRtyDgcHA9al17R3vtLi02xmt7G2idH8oW+UIRgyqACNq5HOO1ADdZi8LWdulpqlrpMUOTMIJrdCi46uVxgAd2PHvTmtPDSra2D2umBYsLbxeWoVN/OB2G707+9RX+j3l1NPJNNYzC9s0tbxZbfcvyljlF7g7j8rccCpJNHuJDIv2i3WI3UMwIjwxSMqQjY4P3eDQAI3hnUJJI4p9Pnlum2uqTjfKY+MYByduDx2xV+K8sGmNnDeWrTR/KYUlUuuOxGc1kJouoA2zlrEvHqj30mC43Bg4Az6gN/46Kdpuj3kN9BNcPb4hmlmxGMqS+8cAjKt8/JBwcHjmkBoy6VYyFmeKTJnFwcTyL+8GPm4b2HHT2pf7MsftjXXlMZGkEpHmNsLgY3bM4z749+tZfhuXxdLrOtjxBaWMOmpOBpbQtmRo8nO/wDDB/E1vUAQ6lNawWE0l9KI7crsdjno3y449ScfjWJEfDjR7VvruT7IkCruD7oU3jy8ZXONyjnnpya3b1I3t/31s1yqMsixr1LKwZSMkcggHr2rCt9Mnm0K3WSxlivN0EdxvlCs0aSB2wQSMct9aANhNOhUXUbvNKLmTzHV3Hytx93AGOg/KmSaVCxRvOuEnSTzBOGBk3bdvcEYwcdKxxpl5FcSCKxSKyW/ecQRyL+8UxhQQuMDDAnafXNbOiwzW+nRxXA2yAsSm/fsBYkLnA6DH06UwKp06xtLK30+bVp44wzGJXljVnO7eByvzbT0/WnHT7O68+1F9emSMxtMQwDbwAUkztwW+UcjjjpWL4jhs5rnWbTVtNnvWvYEitFSBn3psxsVwCIz5hY5JHUHtV+fTbiOWWSO1dzE9qtsVlAKxoBux6n7w565pAbSXNv9saxExa5jiWRkIOdpJAbOMckGoIdLt47hJzLcP5Mjyxo7gqjNnOOM4+Y8Zqhp8U8Pia7mTS5oLSZQpk3rtaQMzM+3PfIGapajpt1Ov77SpJzhxOY5FHmt/Aw5BYA4ODjGMUAXrSz0TULq7mt55JZZFLMMlfLEhBLICBwxTryDgjpkVZfR4jI8jXl7vkkSRm3ryyfd/hwMe1UrfT2PhmOFdP2XphhgmEhVHkVGGcsMjHLkDpyR3q/otm9nFcqYIYFkm8xFjQLxtUHIHAOQelAFjU7K31Kza0ugxjYqwKvtZWUgqwI6EEA1C81ho9nHCzeTCiEKArOcDkk4BPuT+dM1Czae6SRraG7h8kx+VKwAVic7sEHPHHrxVRNOZb+zMtil2sNr9nlnk2/vchRkgjJwFb/vo0AW5tNtby/g1Vbq63Kg8vy58RlSQencHC59cCq9sujXN1HFFfPJPHM92iiUjJPUjpleSO45rWKjy2RVAGMAdselYGj2t8t3aedaSRxxWrRXAnKOqkhcLERyV4Od3YCgRrQ3VnfxTwxyCRVLwyrnB4JVvwzkZqtcQWFvaz3klzMIWgELsshb5RwMY5zz29azLbQ54U1C1j07TYrWUv5fljYZQ0pcKdoBUBTjHPPPSjVNIuJra5jh0q1lM9wkqhpUHkY27sZXGWCkHHrTGS239gxWEKxXN0y25e3jCySGSPCjcmByAAo61saZ9jXTbYacYzaeUpgMZ+UoRwR+FZN5YTSarpl5HoNoPIyZT5yAruUrt+7ztzkdK3VAUBVUADoAOAKTArfY7Uzb9rCTzPNwJGADc5IGeM5OfXPNUU0/Q40EYlAFlC8BBuz+5Rxhg3zendulNutLkm1MTPbwOPtKXCXHmFXiwm0rgfe43Y5xzyKr22kXi20UM0Nq4trKS3+U/wDHyWAwWBHA4zznk0AXJ7fR7aznaeQtGVWNiZmdhhsqq85BBbjHPNVXudDjtoIxcTvLcXgVCspM/nA7C3JzhcgHHABrPm0C8SKCOHTLJlFtbxybpQCrxSFyw+XncDjPWtjX9PuNR0+BIbe1jnSaGUlm+5skWQqCB3KAfjQA9rTRrXEEk8cewH5XuSpCsc4PI+UnPBpVOgSXRnF1aNJvXO254LL8q5UNgkEYGRUc+n3F7dwS3tpZNGbdorhd5Od2NwHHI47+ppJ9HmNvfRQtbKZ3JhJDDaCIxg4/3KALFvaaSdVmvIJA94CfNIuWbHY5XdgY6dOKZZwaRdG4tI9PhRYyjsARhhklTx24JA6VFa6G0cYt5bjfCIJIM73Z3DjBJ3EgH6dav21rdR3puJJomVoljdVQ5O3O0j0+8c/hQBT1r+ydMiN3NpcUryzLkJb72ZiQpY4U9Af0xU0+rWtq0YkjeK2aAyoyoxYAdR5YG4YBB6cVZ1K1F9ZS2pkaIuBhgMlSDkHHfkVXOmzMY3e+d5FimR2MQO7zDnjngDAwPTigCU6nY/aPJE26TKqSqEhSwyoJ7ZzxUMOoSNr02n/2fMI0jRhPtUAklgxPOcfKADjrmmQ6I4gSOfUZZVHlk4jCklDxg5OBgDI+vPNWLzTLW7voruWSZJI8DajgLIFbcoPGeDzxjrQBekLKhKqXKjhc4z7Vgw6vqT2sE0kMKN9q8l40YOZRvZMD+7ggc8966Ak1mjRdN8+WcQSeZLIJCfOfAIff8oz8o3ckDgnrQBT1/UNQGitd2SfZ2gnxc5YFkVWGQuRhgR9ODVrXNQurWaGGySF5JIpJAG5JK7fccfNyevtVibSrGe3mt57bzYZ38yVJHZgzfif06UsWl6ZHapbLp9r5MeSiGIELk5OM+/NAFiyuEubSC6TlJY1kH0IzXPzy6tDrC2YuL2eMXMYMgQY2OytnheAAsik59PWt2e9s7aQQzXEccm0ME77c7QQB7kCqi67YrcSRzOYYwqtHIQSJASQTjGVAI5J4oAjgkvP7W+ZbxgLlg+RhBEQQPYjkEY54OfSqvhuz1CC7t5biC5VvIaK4aeTJPQqwO47iSOuF4P4VrXupw2jyIYbibyo/MlMKBhGvOCeR6Hpk8VcRtyBgQcjOR0NIB1LmkoFAx4p1MFOoGKKwPiHbef4XklHW3lST8M7T/Ot+q+s2wvdFvrMgnzYHUY9ccfrTW4mtDzTRTi9gY8Ksitk9gDXpN09u8BZpE+Zc+teW6UwWDgtz6nJ/Wuz0hvO01MncduM/SrauZp2MDQp5rXW9S01m3qp3xP1G08j+dY+rw+XJIzNvYNlmxjOa6CUrba6u7Hzxhc/5/CqmroC0vPDDFaIjqeTfFuEvo9vdZwIZVGPXORXCwtuiU+1ehfGaRYvDFvH0L3CZOPTPFedWjAwgA9OK5MR8RotiRs5pDx2NOzzQTxXOMaOlGDRR296Bh3HrWPfoVmdAOM5Ga2CuD61Q1eM4V8e2aaGj64jxgVt6IpCM2eBWKnQ1vaWP9EDdz1rsKuWzzSEkc4yaF6dKWgQA/nRSUGgTAVk+KFuJIbOOGG7kjNyrTNbnlECk5IDKWXcFBAPf2rWBrKutbW21C4tZbRlEGxvMMygMGVjnHbG0igRkQWl/HFZR38GonTjJctMkVzI0gJK+Vk7t4TG75QTg4HSo73xFJ4VsNEsb7TdV1K51K9a2gWIea8UZb5TI57qpGcnPB54zW0dft1t1mmtL+MeTHNKBFkQq+cbjkZPHIXOKlvtbs7OeaB1um8hkWd4oi6xF/u7iOeeO3egDQPBxSijGDjvVSPUrKS6NvHPvkEhiJCkrvAyU3Yxu9s0Ac/4os7i48V6Vawa1q1kt8s3mrbzhVCxxkgqCDg5IzVDUtQv7P4hww3XiWC2t44Y1jtXtWJlWaUIBw+GclCN+PlB6Vfa38NX/AIwlSbQY5LpNkkd6baTcZeQw3bcKAEXknByOtbLz6Zca8kD2iSX1vHuSd7bJj3E/KrleM4PQ9qANGRXMbiLaJMHaWHGe2a57QNeuNTntYmW2O+PzJHjzt2BcMQf9/C/n6VsHUtOCSyfb7YLChkkbzBhFHVj7D1qHTm0NRI+ntpvyR7ZGgZPlQktg46DJJ/E0AMs9Ru5HT7VaxQpJA8wKyElQpHDE8chs59qj0fVZ7y9FvNaLBm384fOcg5AK4IGcZ+8uR79Kr2dxoEdnc3a2/wBnigQws0rjDIwB2qdxBBwMDPB6Yq1oLaW2nWWoWsD2i3MCrAly5Dqh5CAFjjp90eg9KQFzULl7WASrGjjeqsGbb1IHHvkiqw1Of7Y1i1ntuhJtX58oV27t2fbpjrnHrTtXhe8tE8q+htog4Z3aMOrAEEYO4Y5HWnmwsbiBE2+ZskLiRZn3B+hIcNuHpjPTigDF1rWNWl0m3n0yBYW+3i1u3DqzRMsqqQoIw4bn0IHvWlqmpXlnqEtvHpqzxLatcq4nCk7ThlII46jH41Q1qDwvPf2egX0wilRGmhijvWgCsGXGSjhi5LAjOSeTVmG10e6nuIHjuhNFH9hYTXLhpIwAeMPluoO773rQBDf6tqSatpxt44UspLdriQSzBCybV+8SPl27vx6Vej1dZbry1s5zCbk23n4P3wdpOMcLu4zn3pz6Xpbtaxywq0lshWENMxbbkEg85cZAPzZHAqYafZfaftHkfP5nmgbmKCQ/xBc7d3vjrzQIp2OoTXV7bSorLaXUTvGCAchcYbI6ZyOOav3twtravcOCwXGFHViSAB+JIFUI7fS4r/ygs8UsG6VC07BAONwHzYC525XgdOKtQS22qaezeVIYJNyMk0ZQ8HB4PI5GQfoRQMq3OrS27+XNYESLNbo6rMCAkrlA2cc4YHI9Kr61ql9/Y1zJaRpbTw3It3d5QwTlcMOMHO4DHvWh/ZdibaS38uUiQqzP5zmQlTlTvJLcHpzSLo1itvdWrJM8d02+VJJmOW67lOcqc85B680AWbOVri3WRxCHyVcRSb1VgSCAe+CMVneILzU7S5slskthE7v5pmk2g7Y3bB44HGc+1aEEdpp1qkKmO3gX5V3v3Jz1JySTk88mm6la6fepHDfIjjduQFypzgjjBB6EgjuCQaAKWnX1wJ/LlzcQvdyQpOzKD03AADqO2afHqU73YiNptR5JI4235yUzgnHGDj1yKa0OltqyWKx3Pnhmvd0czhFfIBzhu/Hy4wRn3qTydIt7x2MsCTxBpmD3J/dgj5m2lsKvPPAFAEHh27vp0mXUJbVpPOm2LGxLALMy4xgfKMAA+3NWtZluYLWOS1dUPnIH3LuyhPzfTjvz0qHTzoSXF3c2M1gZWw1y8MytjPOWwflz17ZzmrJ+xahGjR3Czojh1aCbKlh7qefpQBlHVdQeZ47WG3f5pnxNlCiJt4wOpO7rwBVy9vpm0FNQtgUV4FuDyNyqQGxyMHjipzptjuDPAJcHcPNJfbwBxnOBwOB6VXvbfT3Hkfbo7eOCMxyw+bwEIBwRn5eBwSOBnFIBl3qdwkt55MEJhtJlhlaSQhizKhyB6DePc9qgtNaumh+0Xek3CWosvtXmwfvfmBwYwo5LdxgdKv3MGlXMiSTi2eSdR5bbwDIOxBB568EdM8U+zjsbGEW1qYo1BISNZMksOoGT19qBGRa+JrbUd8NhbalbzkoN95YSQqu5gufnAyeegqV9SurOS5gkZbqQ3aQW58opjcgOG98hunXIq7a30GqQ3UM9tPAIGCzR3ICkZUMDkEjoQc54qPSl066gu0jtQVaUfaFlbzfMYKuCSSc8bfyoGRR6lqUk0NvHbWiytNJA4eQnDKAQwxnjHY85pLTWp7i3inW1VAII5ZkZsEF+gBPbipLz+zLO4sYZ7KGOH5zDIVUJE2ORjsSD1qdYNEs4IJFh0+CIHdCyoiqCecrgfjkUAH2i/OoSwLBC0ccqAncQdjDOee44qGW8FxItvezQLbXDSKBHM0bqqH724EHqMHpitCK3tUma4it4Elk+9KiAM31I69BVU3GlSXctuq28lyzmNgYuGfb90tjGce+aAIfCV1DcaUIVukmkgkkRh5/mOFDsFLHJPQd6sa7/AMecbK0gYTxjCTGPILAEEjtgmq1nqUVxYq+n2sK30kRZbdzsB2tgjeBg456Zp+n38OoaQ91qNpFEYbmWB4mxKA6SNHxx1OOPrQBlxatdRxJC90YIy03zyMHaNlYARM2OT94juwxim6jLPdW8N1dwzrcxLbTQxpZluNyNIR8pYHhhjIIAHBro7Ke3n81oF2ur7ZVKgMrY7/hVXxDf3thBbvZ2bXJkuESTkAKpbB6nqcjFMDLMl8weSJ9TO2ZnTKNyomXAwcZGwnj6+lLpmn3YnKXiajLDPBLHdeZMTlsgqQQ3BxnlQvatGTWtnmO1jMIrfYLqQOCISygkAfxYDDJFa5Xkhs5FAHOeGbW9tLixeSxuk86yC3ryzAkTA8EjJyevI9q0PCuoXmraQL2+sY7KQyyIqRy+YrIrYVg3cGluby++0+TZ29sxMhjHmuc8DJYgdv649aq+HDqS2Go2lxdbr2K7lVJJW8xOcMNowDsG7AHb1pAaGr2L3qQGK48h45MlsZyh+8v48VTj0WRbZYmvI2Y2H2SVvJzvOc7+vqTx71VtNV1Oe1u7otEy23lwzQpDykuR5pzk8KDnGK1NEujdef8A6QLhI2ULIBwcrkjcOGx6j1xQAkmkLKn7y8nWR4BDO0QCCZRwMg5xwSMg55rTVQqhVUAKAAB6CilzQAGhTQTSDFBQ8U4U0U8UALT4mwwPbPNRnmnLQB5PPD9k1m9tSCPJndefTPFdN4UbdbSxf3Xz+dZfjmH7L4umdRhbiNZfxxg/qP1qfwrcLHevGzYEicc9xWqMWJ4qQwXlvOOmMZ98/wD6qraqu4CQAncM1r+K4d+nb+8Z3VkSziSxhkGM7dv5VSEeTfG+NhocW0ZCXEZP4hq82s2Kw+pJr1r4zoD4VeZh8xmjP1+b/wCvXlNj/qfcHg1y19y1sPCksD0qTiikHSsAFNAozQtIodtyKrajF5lqcdQRxVodMZpCAQQ2CPSmNH1SBXSW67YFUDjFc/AMzIvPJFdGowg+ldgwLAHbkZ9KO9HejpQAZJPYUlKTzRQSJ2rPvtHsr66kmmeVmdI43RXG3CPu6Y7ng+1aHAySQAOSfSvM11bwhaeI9c1vTP7Bm1V7uCzsfszQmaR3ADuuDk5LnJ9qAO81DS2vPMX7fPDFJIkjRhFYfKQdoJHCnHI9+tV7nQjcXslxJqBYSSrKN1uDJFjb8sb5ygO3n6n1qneX1+ZJ2hvZY75LxY4dP2LtaLcoJYEFuVLHcCAOPxbBcare398mk69azpBfRlY32ORDhTIp2jOM7lXpznJOMUAdQFLZO04rKGmzC5t5JLwSrDcPMMxYZtwYAE57bh+QrHS8sbjW9Curq9sxfM0p2NsVo22lREG65+f7pOSRnHFdY2SpxjPbPrQBlrp16muTXqahttJmR3gCfMWVNoUt/d74x1qW4s7qW9lkW5WOCaNUcAHeMBhgH0+bPrxWF9ju9OilvjfX0n9lMJJ993KwuQsJLrtJ28sQeRxirsutXto8q3cEJK26SDkJsd3CKDySUJJO7j7poAdaaTfQWvls9qfKs2t4dskhLEqBuJY4Xp0AP1qu+j3yy2Zt4bQQ2trFF5YkIDlHDEHjocUtnNNZ61qh+1G5b/RowjTuY1lkZgflZjs428DHBHHNTi6msReKoM7/AGuK3i3Ssy72Az1OR97pn0xQA02eqix1cCx0957qXzIFMny5KgAscdVxnPeo49LvZPDelabdWFvutJYUkQThgYoxjcDjvj7v4VYg1PUmmEJsoSVuvs75fBwU3BsDOMc5B9sVpabNdXFkst5am0mLMGjJzgBiAfxGD+NAHP7bq0vGimto7NTLNPCdhmibdgAYQfKcc846nGa29Djji0yFY7YW24F2j2gHcTyT05PWo9Yvry2kEVnbwSkQtLIZHPABwBhRnnnnpwazrnWtUjmumWxtTDBaR3fzStuww+5wMFsg4PTFAFy/sb99fhvrNbXymhEUrP8AeQ7wxYDHzEqMe1QHS7j7XLcfY43kfU1uN/nciILgduO/y1Y1HUbqzuRF5dsUnh3WwdmDNJlRsOBj+IdPQ1pW/nCGMXPl+dt/eeWTtz3xnnFAGQun3y35ZlidPthnMpf+Ag4AGM7h064xWxKrPDIqsUZlIDd1OOtZFhLfN4rv4biXMSWsbRRxk+WoLvgkEffO3nBIwBxUOn6zqjvbLd2Vqvn3c9oDFIx+aMSEPgj7pEePXJoAE02aOaGR9FtZVFo0EqCVPn5Dc5HIJUdemc1S0ux1SLwsNMn0aJHjui/lpcoVZGlZzt4wNuQMEc4qwNQ1VIZNVmmTyIbmSGS1UAqwDGMbSVBHz4OSemeKt3upXlqbiNrW3kngEUhVJCFaN2K8Ej72QevFIBkljeDS5VjtomDXQle2BA86PjKE9AT19DjHeq9ro5tra2eHS40WHUJblbXzFYokiOpAyMLy2do4xUratq4LRvpcUEi3jwL5kh2yxiPeJFIHTPBzjocUaZrGo3c6Wz2doszbSSsrEKDEH9OfvAfjQIhtdLu47G1hbT4FSNZ1aFZFAUu+cLkFduPbPT3qzNpt1JCsEkFsyiCFA46Bk5OVPO3PIwQaivbzULvStKubV47Q3UsPmA5Ygsw446r1Bps9xfT33h+aK7MttM/zG2DIsjeU7bmBByhxkA4wccmmBfmt77/hJYL+KG3+zJA8LFpMM25kbdgDtsI59ary6PPJGqP9mmjikmmA5DTO6sAr9sfMc9c4FTXeoTI940Iib7I6J5TD5pCwB4PbO4AepFV9P1DUjLam8ktGjmmmgOyMoSVJ2sMnvjGP1pAZMeg6pb2MVvFZ6bFEujPZuFkOBLksp2gcjP481FoFhrHhvTdZ1fUV043P2VSuHwsjRqQmWCghTkDkEjJrrdWuJLTTJ7qJUZ403APwOvU+w61kahqOqQm6htbiynktjA/meV8pV2KlCA3B6NnPQjigZf8ADF3qF/4c06+1azFlezwLJPbgk+Wx7c8+lVdX0y+mv5ZrEwotxbrHMzH5iyvxxjn5Gk/HbVzR7maZ7u3uZoppbWcxl4xt3DAIO3Jx1I69qi1uZsS2/mCNUtnn3eYyMxU8AFSDj169uKQDbvTJHlulg8oRXEUcSlusITPT165HvVSbS70amJY7W2mjTUBdiQyAPgoEYYxwcjJPf60s+s3Hk77eS02x2kU5MjDEu7Oec8AEAZGeTUs95fjWjpa3UEUkhWaEtb5/cYO/jcMkEKufVhxzTEKlnq0k90ZYrFI7pkkbbIzFWQLtGMYIJXmr1jb3kN5dTT/ZRHOQ+I924MFVec9RhayY9UW8EcF9JaRwT+fFc27SbXiVQ2SSDkcDknA569MxaHqFnb6fq8OnXNpdTwzTy21rDcLI7RgfLgAkkZoGbeoW1xNNaT27QrJbyM2JAdrAqRjI5HUHNVV0yeGG2FtLFvjjaN1Yuqctuyu3kYPb0+lUru+vPs91JZ6oLiOC3WfzYo1Pzg4MZHPBHOOGGKr6hqN5DqMltb6w7RCFnhkeJMSMGTIzgZwGPTHp1BNIR01hB9lsbe1DBvJiVMhcA4GOB2qnJpkkl/HcG5QrHci4QGIFgcY27s9OT0FZUesXBEqNdlUiMwSfaD5jrIQFPGD8oU4GC27jpUdtqOoQma4u768cQ3UQaEWu4CN0BYfKmTtYtjB4xg5poZrWumSRlNt/E72olEA8kfu2fn5gDzgY4461FYaHcW8FxBcaoJo5pmuMJaiMrMX37wdx4B7VHo0LWPiW9haO/lNxMJFldiYynkxjcx6ZypUDrx+NGiyXZ1RDJ9tcMJVlEpcBeflYgjaOmBtPQ8igDW0+z+yCVjO8zyvvYkBQDjGFA6Co/EP2FdInl1K4a2tY9rvMpIMZDAqwwDyGx2NP1pZn0qdLdZjIQNvknD/eGccjtnuPrWBcafPcaDqUUljdzSIzNZbnYSb2TGQGc7QCfU+tIDWtvD2nxJtgWdIjt82MSfJOR0Zx3PrjGehyK1mYKyhnVWY4UE4JPtWDJZjUrvTb680YkoJYp0mCbtuBtzyQRkZA/Gs630K+ntIl1DS7eSVVg8p3uvmt2ibI+ZeSpwDgfQ0AbrWcL3rxvfIxabzxFhfNUj0Oc4/Dpxmnppenae099p+j2gvCjcxRrG8hPO0vjufWoBptyt0xRo3je8+0mSR33AZyVCggZ7A+nY1sD3GBQBn2OrafJCJC6W7GH7VIrKRtGPmO7GDjocVJp2qWt9KYYvNSQRiULIuCUJwGGCeM1nf2DJIlnHc3cLx28M0EiLbkeYknUA7vl4x2NWNAW0aSR7XWU1BYkEISORCsYB7hercYyfSgDXBOaWkAPHHWmT3EEC757iGJc7d0jhRn05oAkFJnaw46moba8s7mV4be6gmkRQzLG4YgHvxU+M4+tAx4pwpo4xThQMd1FAoFFAHF/FCE+fpt52w8J4+hFYWkyeVewP1G7HSuz+IVv53heWUDJt5Ul/DO0/8AoX6VwdnlgrLgEcjNaRehm9zsNeWSTR7oRttfyiQcZ6f5NcbYzeZAYzn5SD19a7yIrNZoxwQyfzFed2y+XqDQkjqy/kaZJynxrH/FHjH/AD8x9K8nsm/clcDr1r1v42jZ4IXbnm7iH868lsP9U/HHauetuOL0Ju/NHelpwUbHJdAQAQCevsPesGMbgUmDinDpScnrkD2pDQDinNyue9N5pVJzTQ0fWWnrvul9BzW8Kx9GUG4Zv9nNbBK9gAK7CmByDRmjvSGgQvbNBpFIziloENl3CJ2XaGCkgt0HHf2rA8L65Zata2ZuLWK3vZLT7VhYT5RUEAlHI5wSM/WtfVo2m0q7gW5W1MsLRiZuke4Yz1Hr6isyHRbtZbWSHVrfy4NONlHstsFTgZdTuIHKrxz060AXdP1vTLzL2918og+0K7oyq8XGXUkYK8j8xTdO1ZbzVriyWFQkUKyrICQSGOFypAIzgn8DVZ9FnkjlDz28Za2EUflxkhG3K2Tk5YEquenAqzZ2+orrM17cvZGOaCOMrGG3KVLkYJ6j5zQBdvDOtq7WtrHczjBSNnCBj/vEcVT0PVk1PSDqE0Is1WaaJ1aQEDy5GQnd0wSpq3eG9WAHT/s3nbh/x8btm3v93nNYGn+H9Sj8M/2LcXNogjlWSN4DJ+8/eeY4c8EbiTyvSgC3DJ4X0q3nv4V0uyjA8uaRERCeMhDwCcjkDvWfHrnh2x0bUpzpkVjbRRBpUEKiOcFWKgMo2twCCO2cGprzRdSktdRVY7SWbUFWKQieT92iggfM5JY8noBjPetDXLO81Lw5cWSGG2upogAGJaNWyDgkDODjGfegBukQ6Hf2i39jp9mEmTy2ItgpwOqHKg4B/CmXY0GwuhayaXGHuwFJjs9yybeQDgdgM+1XtMS+jsx/aM8c1yzu7eWuEQFiQi+oAwMnk4rO1WbUE1+zmj0m6uba1jl3NG6fM7hQMAnsA2frQBcmstJtkjkkhtraOE/I24RqpJ+oGf51alvLWN2WS7t43QBmV5VBUHoSM8ZwcVjpHqlw1heX+mxXDfZnEtu7qPJkYgjrkH5flJH8jVP+xLyIybbK3nkj017eCRnAAkZiSMHnaBtUH0X3oA0vEbaRAUuNRs2mZkMZ2AZMffcMjcvJOOcdcU+bStBWZ7ea2s/MuY1haORxmVE+6oBPIFZX9l6x/Zclm9jbzNMtvmR7gZjEaoCnI5OVZgRxljVy8068ujf28lrbOt7Ij+eXz5ICr8uDySCpII45oAfYWmkpqSvHqMc/lyn7PbtOriGRU2FUGeMDPygDBJJzxjazmuan02/Es08OmW/nS6rHclhOqlok24ycdeDx71b0u68RzeJtVh1DT7SDRoQgsJ1cmWZv4iR6UgLy6Zp66l/aS2qC7PWXnJ4x6+lR3mn6XHbCa4tz5cEjTgqZCVc9WG057n9a0BVXVWlTTLgQwyzu0ZRUQDcSeM88d8mgCnpK6LJHcWdqZJFkXzJYp2mO5STlgJT0Jzkjv15qDWP7HtNK+0fY7u8tWcvI9lKzt8qn5mYOCQAMdTjjihdMnuNOjmL3ZvPLjjMdyyr8isC0fyADDY757VFrFnq8mm6tHZWCCTUIWgSL7SqCE+WyiQnockjgc8UAT61eaPbaPb3+oxhookD26O481iU+6u4/M20nIySeaivZvDemy2a3SWUEl2w8sOyKwAQnJyemFC+nQUy/tNSvfB81g2kQxXbQm3iikuFcIuzaH3Yx+HWpbq31W6tbGaO2trW6gkbdC8u8KpVkUhgOcZBx+FAC6xd6Na/YNCuLO2uUvHWNLQhCoTJ+fY3VQQOmTyOKs6raaHKYItUt9Oc42QJcInT0UH8OBUHiC01CeKw+xw29zJbzpO/myeXuZORjAPU8/hS6hp9zctOrRWcsdzCiusuSImU5P+8uee3P1oAs3k1qJHmhghvb6BSUiRkEvB6Anp1qr4bGn31iJ10OLT2gupVELxpuSRXILAqMZJGcjmpFs9QSJXhhsGuId5iBZlV2bPUAcDn35pnhq01eyM8OoLp/lPJJMpgdy255CxB3AcAHrTEad9cQWtrLc3UgjhjXc7kE4H0HNZ+mXNhd6DFdSWcVtbS8+SyqwBDEDhRgnI4xzWnOZFhdoVRpdp2BzhSe2fasLTdM1iHR10+8ewLxOjxSRNJ8/wAxZs5AKnJ4K9KQzRgutJSM3kUtrGs7ENIoALsucg9yRznPTmpZrrT/AN0Zp7Yh4zNGWYHKADLj2wRz71ROm3iiHbJC5WWSR1Z3GNw6Bx8x/Hr3pZNPvF/s97eaBpLWOSNhKu1WDrjI2jjGBx3pCLcc2mP5Jja2ZeDEVTKru6YI4Gc/jmm3l9ptteotzIiXGAisYmJAc8LuAwMkdCewrJ0nQL22tBbz3VoytKkkmItxXYFGFzxyFB5GVJOM8Vd1PS7u6vZZUukjil8vlSyuhU57cPn0bpQBpXDRxQyzPGSqqS+1NzED2HX6VStdS02SdfJRlLKcS+UFXaFDZJ7DDCtLGOGHHpWNp2gx2vmLJdSTo9u0GzbtCgsTkc+m1f8AgPvQMS+v9Hulisrtp1+0SoqKBLGWJztJK4+Unjk4yQD2qLUNVkttF+3aTHDcWtoWS4F08qyjDAYGQSTyfvH0qxeaVLPDumv1aaPyzFL5IAQpIHBYZ5yVGeRxVS20uS9064WLWbe4s76RpmkigDbgwGQrB8YBHB56Y96ANDV797QMLeMSNGoklyDhU+o78H8q0xnHU4rJuNIkuIZEn1K5LzRGKZokVd65OCAQcEA4z3FadrG0NskcszTuoAMsgAZz6nAA/IUAVrzUUt/NPkyyRwAGZl/gyMgY78YJ+tVNIv8AVL67MjWyR2ollidWOHiKHA5z8xJBz6e9XLzTYboyB2mVJVAlVGAWQDpnj09COOtGl6ebMzMLy6uRK29hKEADdyNqjr+NAE93cLaWstzIGZY13FV6n2FUP7Un2TCXTZbaZJkhjErgpKX6EMOw7+/FX75YzYzmeB5oTGQ8aruLAjkAd6ztJTTbmxnnWG4ZT+5m+2EmRRGeFJYnGCcjnvnrTAVNUuDfrYNbwibzDE7bm27jHvQg46EZBzyMVEmqatcWdtNa2lqzz28jhPMY4kTqoOOQTgCpLBdL1SzlSK3cJHPl9zkP5m0ENvVsk7SOc9OKint9E0zUbZX0yKMMryxzY3BGBUlQvJBOQePQ0gLE19qCx2/7uK2ne2MrxMN5VwBleo4BIyR61S1TXp4JLlkkihSKKKS1DMP9KDDLYX7zf3cLzmte6udPNvFPO0csUnzRERmTdxnIABPvU9vLDcwx3ETLJGwBRgKAJv4qwba8hj8UT+TbXZSWKOBnS2bYsiu3XIAxhs5HFaFxqlvBcm3eOdQJUiMpT5A742jrzyyjj1qHTdSulRI79BIxuZLc3ES7E3K5CjYSSMgDnOM0AVtIhvVntQ1rc29wI2W+ldspKdpAKnJ3Hdgg4GBkVFc6Rey2EEaWlqlzAkfmOXG25ZWU88ZxkE885+prQtGuodfeznvJbmGW286MuijYwkIIBUDjBXrmoItauHmif7Mi2z3rWZycFSGKg5zjJK52+hoAn03Trq31JblxbLGEnTCE7sPIHXtjtz9a1x1pB1o70AP7U4dOtMFOoGOpRTF607vQMg1i2+16Ne23BMkDgfXHFeTadITGP7w5Ir2RDyM8815DLAbPWbu1b/ljO6j3GeP0qokSOw0SXzNNXH8BIxXG6xH9n8Ryjn/W5P0NdR4ZkBE0XGcBgKyfFtqX1hHDKPMjB5HcVoQcB8cP+RGBwRi8iH868hsf9W34V9NeKPCuka7orWV8J5Y1ZZgqSbckD2+tefeIvBvh61sENjp/2fBwzLK5b2JyTWVSm5O4RPLx92ipLmIQSSReaDIjlSu09B3zUZrlaKAdO9HOMZOM5x70UCpBAetIDins2UUbQCBgkd6YfSgo+vdGUiJ2x1NaQPAHWq9goW2Ud6sdDiu0oUnmkOPrQacMYxQIbjGTS5oKjiigRS1ttLGnSLrX2FrM/ejuynlyEfMF+bgnj9K4/wAEahZ2vw60G30/VNMhldlE5jljKQly0rRk52o20kDPftXU+J9VstG0iW+vgHCDMceMmRuyjg8miLVNE/s4Xomto7Z3Yk+WRl14b5cZJHc4oAzxqlzL4buLyz1SB5Y71obeaZFIlUOF2nG0dSRkDoOlWEutaglmh1BrKJJLkJaXKITmLZuZigPY8DketaDW+m6haxu1vaXdu/7yM7FdWz/EO3Ipup29pHJbXD6kdOeNTFFh41VlOPlw4I7Dpg/hxQBkjVtWg+xxzz2Up1OYx2jJFs2qqMxJy2GZgAQuRjJ64rV8P3N1dWMjXjwSOk7xrJD0dVOMkZOCDkHk9M1k6lfaDpuiQxlYtajubgGKISRO1w7yAMwzhDgkkgehwK32msrWRbQ3FrAwUlIjIqHaOpC+goAxPiEt8/hS9FndJB+7KyAht0gPyhVZWUoSSORVnUW1iLVrPTtNltUga3cyNPG0jR7NoDZ3Dd1Awfrmpr+Hw/rVpEt8NL1G3MhEQlaORC/QgdiecVJBo+kwQx28WmWiRxRtDGnlDCI3VR6A9x3oAfo9zNeaTa3dxD5Ms0YZk9D/AJ5/GsS/uNUi8bLvvrSHT4rQHaVkJIkkVeQPlL5XC+mav6ZeaNaXf9g6fA1q8ZOIY7VkjGSSSDjbjOeatXllpD6la3l5DZm+j+W2eXbvHOcLnk8+lAGe9zfWt/qc9vEbiAXUMeySZjyQobYOQMbgccDirKancSzq0duDbNctbg5wTgkE5z6g8U+Sz0q4ZgRC/wBpk8whZf8AWOoxng8kCombSbbX0hGn4vJ2L+ckSkBiCSSc5UkDrjmgDVOACT0HJxWPbyXE+qafckuiXEMshjSViu0bcZGdufm6gVrlgAWJ24BOT2rn7K98MTXtmtvbxieeXNvJ9kKAybWbgkcZVWP4UAWbVLr/AITG482WRohYIyosjeWuZGxlDxuwPvD6U1dXuReJ50EK2rmbBBbeQgYjbxtbO3kZGKuJY6PLqRvo4LaW9ibmRWDOpxjBweOO1VtLGkG/mt7K0SGWAb9yquwhiQSpBI5IOehNIBi6tqK+YZ7K1RGsTdwMs+7J/uEYyeCCSMjmp59Tmi+25hiPkWqXCASHJLZwrZGByDTdGh0eOe5hsbNIzGgUtgFChJ+VTk4XKn5RgD0qVLPR2SQ7baWO5UQvul3rKB0U5JDEdu4HFAhmm393JNewXUUXm2+wqqBlYhgeoPTkcYJzS6nLdSaPqCrthdIm+ZHYOF2ncQRyrdcEexq1ZwWKQsbKOAo5wzRkENjjBPfHSo9St9Oaxlh1Bbc2khHmLOw2sT2Oev0pjILe4nS00mz5W6uLcZabLkFYwTnoWP4juaqR6lqU4iS3NqreXM0j7C6/u225XkZDdvT3pjT6bb3FnpMOgebptxL+5uIRG1vvYMxIGc9jyBVjVGtLW9tI5NFWaOTbbLOFTbGHONmDzj2FAFW41i8kiM0M1rEEihkdNhkKl+ob5gVHpgGth9QsF1X+y/tkAvjH5y228eYYwcbselNh0/T4ShhsLWMpyhSFRt+nFY11Jo0Xj63muAW1E2bwxyCDIhBdPlLBc5bdkZOAAemaQG/dRxz2k0M8ayRvGwZHGQwI6EVi6bcTR6bFDa3EUqppYkGAHMUgUYBwec+hweK0rDUI7hhFMv2a4y48lmBOFOCcjg8c/Sp7S5tZsx20iEhQ2ApX5exGRyPcUAUdL1Ce7vjA1zAyvYxTqI0wY3Yc85OfXoMZFReGmhQXFut1PM6zTMyOq4jJmk/ugYLdcHtitKU2dkpuZVhgVfl37QOWI4/E447nFNW/smt5LgTARo+yTKkENxwRjOeRQBj+MJxZ3Gl35mnRbeV3kVJSAybOQy5wwHXnpiqej3FykFrbx6pGktxJcLKJZQ7iQE42licfMMAYxx0rdnutJmVLqYRSlJGgRnhJcOeqAEZ5xVN9Y0y3t7aTTYI5VubkICsLIgbzAj7jt4YE9DjJFABJ4hs9N1HRdB1q4VdZ1OM+WkMbFHdRlyD2H1rdPIPf61nX91p9terNcW7STwRk+ckG8xIxx1HIBx29KZf6tJa65b6emn3UySRO7yxx5CkMgGPUfOST2wKQGZp/9nWs0MWlm3+0/bGQxwSD5osEksAeVHYnpSadf6hcRqtzNcRySWkkl1GEYG3kAHAOwAYOQME56+9bovLUXf2dVYNv8ousfyh8Z259ags9atLuVY1S6iJlaI+dDtCyLnKE+uBmgDP0qdpZEtrq8vpFutOSeRtjx7XH3trADbwfu5zx9ao6bNFL4YsoIn1K3ktrtEYRxyxtsaUjngbgUye+OD1wa301uyaRo2aWLbE0ytIm1XjBwWB6dSKmsNSS6ubi2G+OWDaWRiDgN0PH0/CgRj2jvPJd2KPqrvatKYQXdSVJAVtxIZ8EMOc/yrb0kQLpsCwSyyxhTtaV2ZjyepYknnPUmqmunbLYuYIrgNP5bRvEGLbgcYJPy8gc0DWIwkMcdjL5zLJmHI+QRkBhkcdxj60DM7xDpdzLez/Y9PhmW5hBkZlXBfOxs55zsYnI/u4q5c2L/bW2WjGZZ0a3uxjEcQ25XPUDg/L0Oa1rWZLm1iuEV1WRQwV1KsM9iD0qlqepS2RnVLCW5MUQmCxEFnXODgeue1AGXa2t9ZXtn5ekyOLWS5RpIyqhonZ2jUEnoMjPoRTrGz1Yw6hAdPEAuLprtGluVYA7kbyyF5wdpGau/wBsSm5VY7Mtb/afs7PkhlI6kjpjJA65qO/1a9iiklgs4TH50kEbO53b1UnJXHQlSOOaYF7ToryO8uXmhgjinYSYV8srbQuD2PC5zRqdtdSXVpcWrxq9uzZWTO11ZcY46c7Tn2qGx1C4ur2S3/cKj2UdzC65JAfI+YfhwQeazYry5tPCiyW15bGe0YpJ5u6TeFcpzl9w6ZySemKQF59LmENm0Ulu9xb+ZkSofKYSHLDA6YIGD6D3q7p8KaXpaRTzwKkQJd9qxRgliTgcADJ/x5rOluNUs7dzqNxbLEbwJHdQqABARkO2chTuyM8jkE01NQ+1WcbTXge0F48Ms8ChgVA+XJAI+9gFgMfSgDSnsUvd0i6hKYJSkiiPaV3KQVIb0yoOO/PrinppcP2w3HnXTAzef5JcGMPjGQMZ98ZxnnrVLwhPG2lfZFaYtbSOjGWJkJBdip5AByPSna0ha9t3uLOW908RuskUabyJMjaxXuMZ57UAWbnTrCS6N1cS3HmBhz9tkQLnHygBgACQOO9TnT9PN/8Ab/sNt9r/AOe3ljf0x1+nFc3b6M011ZS6jpr3LS2E0Nw0m1v4v3Qcn7zBCy55xk+pre8PC9TRLOPUoTFdxwrHKDIH3MoALZHr1oA0O+aWm/pTh2oGhwPFKabS0DHL1pT94daRaU0APVvSvNfHEP2fxfO3IE6JKPTpg/yr0lK4f4n2+280+9GcbXhb8MEfzNNES2Kvh+bZqEWOjqVNSeLI8/ZJsEYcoT7EVn6dKFkikzjawNbfiqLzNIlkU48srIPzrQhD7J/M06MFeNuK47X7YSJPb54Kkjjv2rq9BYNYcN0PT2NZOvQBZ84zk4NX0EfPPiCF4vEc0RXll3jnH161RrpPibarbaxBcMCEYlWI646/41zzbdx2Z29s9cVxVFaTLG0Uo6GkFZAHbFIefWnY96SkNH2VAu2EduKkHTFA4UD2oHeu0sTNHNA/SlNAhTSUUnWgDI8YWN5qWji1sFgeY3MEhSZtquqSK7LkA4yFPOKgFrr8F9b6jMtnqM7W7xSoX8oQs0hcbOOVwQp7naDzU+qz6oviDT7e2a0S28uWaXzJSu4AKvPynABbI56isyfUtR0/WteulSW80+3uLWMpLcAbCyruESheo3qcE/jQI39Dsjp+lQWbujtGGLFF2ruZizYHYZY49sVk69O0l7fIDDG0VusO2WNmaVW+Y7O2eg78g56VPqeuS2txdG2tFuLezfbPy/mO2ASIwFIJAPcjnit0ngfpkdKAOc1+1um0uwt9J0BZ445Yp2iMyQ+WEZX2c9yRzj3q3rNrf3ttYy28aW91uxPlwTEjoVfB7lSQR6kCo7vV9Rtmvi2m27xWm1yy3By8Zz0BXG8AZweOetSy60saT3a25exgn8iSXdht24KcL3CscH6HFAFO/wBJmUXdpY2StDcRJHEyyJGIkC4KnIJx1bgZ5rosBQqjJAAGTXD+LL7XdHv9UTTtQvLmOPTnuZTM0AFpvdtrRjYC5GwgKxOc9a19GvtYk1qSzvI4zFBDBHKzSruDlXYvgD7zDb8o4FAEN3qeoW+qapeWuh6pPIbaOC1/0cbWdWkJJ+b7uWXmp9S06+uf7St5LKK4a7K+VcF12xAIoxg8jDBmGP71LY6hqUnjWbTrmNre2Fk0sUY2OrgSBRIWHzKSD93pTrPXpJ9Ws7MaPfpb3qyNBeYBjIT++Bym7+HPWgCnpPh63upjcahpcllLb6gLyDEgAYhcLkL2zkkdCTmp7Ozvbe501m0kPJbtIs1wk6AkvwXx1IOc469qsQau17cJYrbz2Zuo5fImyrMpXjJHIB7jOenNR+EZryQapHdahcX4tr97eKSdYwwVVXj5FUHkk9KANxlVwVbBBBBHqKwI7Vrtb+JbG5t3BzZvOu1EIh8sYweOr/gc1uzyCC3kmKs4RC21erYHQVQtNRuLnzo47JPOjiV0QzjBJ/hPdenp9KAKMWn3squz2Udmy2Jt0BnDEkkZHyjG35QMnnk02az1Ca7uWj0uKBJ7OOIN56ggozNsbHODu25HbNT6JfXLaDb3F20k11LO8I3hRlvNZQPlGNoA4PoPWi2vLi0S5juJnu5BdJBCH24yUBPKqOOp6ZpARS2eo3F1eN/ZsNvFcRQYImXJMT7ijgf3gSMjjFFxp9xILuSTTCxuZYdyCdN2xDnJPA55HHOOta9pcSTLL5kYiaJ9hIb5TwDkE44571YB4PpRcCvYWdvZiYwBl8+Zp3BYn5mABx6DgcDimajFNJPaSRwRTLFIzMrHaQSpAIJ46mreeBWR4nkv4bWGexvhbfvo42Uwh9++RVzk9MDd9c0AZDWPiCNrCNNHtXOnXMk0bLehVm3B/UZGN/etXXIdUujaC2tIG8iWO4YvPtBYBsp0z1IOfal1x9Tt002G3uIWd7gJJLKWUuwVmAIUY28c/QVp20gmtYZfMik3oCWjJ2k46j2ouA9Fby1LgK+OQDkA1larY6nNq9rdafdQQoIzDOXB3KpdG3KMEEkKV5xjOagn1W6huLi3ee2EguFhhBgbDFtpUZ3dcFvyzVyW9uA80yCPyLe4WF1IO5s7ckHoPvD64NAivNpd88CQf6Kf9ImZn8xw22TIyOPvAMeOnA5q5p1ncQziW6+y70hES+ShBbnJOT06fdHHvVKC/uLk2VtdLAFvhcxSLGzBh5e4ZB9MAehBNQaa7afa6pFGfLRdQWGDzXZ9isIkycnJGWJ6/lQBtajby3FsI4pRE29X+YZDbWBwfrjFUpNMuZLK5j+0QB7idZi3k5XgLkEd/u9c1H4dWOCbU7RJYnMV3yqN0/dRn7pJxyTT9VjVtY02VWjhmLSIJGHO3YTj0PPagY2bSZpLdY2uY/8Aj4ExR0MiABcbRk5HPOe3am3elai2mraW2pRI32kTu80LSjAkDqijcDgEAZJPFMl1GYmyje5itvPhlkMwKgOUYAY3diDux1x+datlM01rDK4G6SMOSvTkDpSEZ8+lXV2Eku7y3ebyljdltshGGSWjy2UJyPXoKm1bTXvmt3jvZbeSJHiLKu4tG5QsOow3yL83bnisrVZhp+oaxfQ3lvZvHb28zhgo8w5dRvz2xgZGD05q7eaptu50S6jj2NH5K5B85Wx8w6lhyR8vTFAy1FCs127fb450WYSrGoUtHjgqTnp+AqKbS5WaNheouy9N0ALfrnIKH5vQnn3rKtrjRLXxncLaXGnwPLaiN/L25M/nNkEDq3Iq4DJFLJD/AGheSSx3IQCQggxtgsSQuOASQT02gfVgWorCNjLYS6iZ4ljMa24IV0RscsQcntg4H41Ji30lJrzUNSdg5VGlnIVRzhQAoAySeuMmsLTLKz1CG7lg1Cea/ha5a3ljmUSYcFVf5VAOeMZyBgYqxpWqwLfLNc3tzNA9jDvV42ZRMGw2AF+90LD3zSEbTLb6la29xDcFo96zxSREYbHTqDwaqXNjY2Mb3lze3agzf63cAVMrKuz5VHyltvXPPORVfwPdLJocFkVnSe1jCyCSFkHJOMEgZ4H+NSeMtPW+0Nz9jN5NAySRRDOWIdScDIBOAaYzZtoEhiS3hQhIxtUckgfjyaYLWL7d9s3Tebt2Y81tuOeNucf/AF6wbWF2tNPeTRXhsIvOUWKpuZBu/dsU/wB0dOxNbGiRXEOlQR3IcSKDgO25lXcdoJ7kLjNICnAfD99q7iFlnvUfzHTEgUOvG8qfk3DsevpTtS02Ca+jnt7u2tLiN/OffHvLYGN23eAOMgnH41Qu9SurPUtYks9NvriV44/I22xKNIqkYzkcdOferMthcyTtG1qjZvVuluxIuQAQdpHXOAV9MGgC5p9locd0ktglj5ojO0xOCfLbHoeVOB7VX03+yZb64sIdNs4wiiQFFjKyKCQDx0/GodH0iMB5bjTWsJ0acQss4YbZTzwpxxgdenap7O01OO/tJ2hsQkduLaUiRtzKCDuHy47dD60AXdSuY9OshIts0q7kiSGPAyWIUDngCqOneIIZ2uUntJLFYI1kUsyv5is7pwF77kIx7ithlZlO1FdwMqD0J7VhxaPdXGjTabfC2h/emWCSMmQqxlMg3AgAgEgYzyM9KAL0mrQPayNC0guA4hWF4jvWRhlQV9O/0BqvYapeXWnbJEEV+bmW3CrHkDYSdxUkYG3B6/xCktdFmRXeW8gWbzY5Ivs1usccTICMYyS2QxByeh4x1p0GhSrdT3EmsXbSSTCdCkca+U+0K23KnKlQBhs+vXBoAns9TZtOtWk2NdSyPAQQVHmJu38DJH3G45qB9S1GSW2+y2cCpPI1ufNdgySAMd2MfMpAGOQeaWSz07T1SK8vLxxcXQMBkc5jmYsfkZACuSzdT3x04qS48P6O4jWaCUFHZlzcyKWduSxww3Nx1OTQBY8P3F/d6La3WqWJsb2RMzW+c+W2SMZ/X8a0B0qOKaGQukc0UjRnDqrhmU+/p3609cUDsOFKKTvTqBjh0peTTcn0zSnIoAcvT3rmviPb+b4beQDLQTJIPx+U/wA66RDzjBql4gtvtmjXttjJeBtv1AyP1FNEvY81tHHln1x2Fda4+26IV/56wEfjiuK02RmjAb8cV2Xh2QPYBD1RyPwq0Zmd4XZsTW8md6DoPal8Qx7kJGBnrTbYi316RVYqZFxx3PT+grR1ZFeLgA4HU960jsD3PEvi1ZiTTGmQAmJlkHsOhrz0SeYiN8o+XAwoH5+teyeObET2M9uejIyj8RXjNkrC3kjkjJkQj5i2No+neuautbjQ8YoPB9qB1oxz9a5RhxjNFAGF6il7UAfZgGKWk4zxR3rtNA7UlKOetBwBngAUAFJjPB70GjdtBbpjnigRkXqaBf68dMuJkl1S3tlme3Ejq3klsgsBgMpZehz0qLUNO0JWntLy/mikvrpbqRftzozScKpGD8o+VQAMAkDqa5fwJd6BH441mTT7u5Ftc28X2RZxO+7G+SZlMmQoyRwD24rZ0C10HV7rU2Ekt6puo5EWaeZwUQIyNhzj7+cfTFAG7Lo1g88srLOPNlWWWPz38uSRcYZlzgn5R9cc5q59ogFzJAZV86KITOndUJIDH2yp/I08Ek5PX3ribaOztPH+pym11OW4UxNGzXM7RrGIXcuQTsK7nKhex7UCNfSbX+0vM1K6ltbm2uissRtJ5djhQAAykAEfLnnPJPatA6VbGaR/3xikk85oC/7rzM5349c84zjPOM81ymlXH9mxaTHZXlzNPLpU87Qt5mx3wGjAQjapB3+hODnNbegTTPfqVu57iNrTfOWaR0MhI243gBDjdlVwPbihjIdQ8G2F6ZGk1XXEMyqk5F8W81VyVVg4IwCc8Crll4dsre++3SXF9dXG9ZXa4lyHlVdqyFVAG4L8vAAx2zzV/VJLWPTJ3u53gt9mHkR2VlB44K8g+45rmfDUOqJawa1Hrd3qMA06VZraZ3ZnnyGUAHgbRlc9SeuaANeTRY4dbk16XWNRQBD5sLSR+R5Y3EKfk3BQWJ+99c1HoFtpNzEk2m6vLqNrb7ookE6vHDkcgbQCTg4G4kgHiiz1S0jmuJGvlksY7cSyzOXcAk45+XC/7o/IVjaLqdrHa+JXsZd15LfS3SRrE2fJAjjDgbfRTjrTEdE+jo0IRb6+jkSFoIpUkUNGpKn5flxn5RyQT65pNG0WPS5pJotQ1KfzNxeOecMjOxBL4wPm4qnpX/EwbULW11C8eLyECyCSU7ZTu5SR/m/u5A4H4moNOuLi+0aXWluNQhaSFIII97MqNgK8hQnBIfdyey5pAdDf20V7ZTWc+4xSoUcKxU4PXBHIqu9va2cc91NcTD91tkuJG+ZIxzwQO2T2z9a5vV3Zr22gi1XUIEN/AI2imlJPD+ZkkcqQFGD8oJyKkv5I7vwxq8cbXtylrcny1LSlwmFzknDSD75wc9vQUAbtpo9rb2htllu5ItyyJ5lw7GMjkFTnK0TaZYpHNNK1wFZ1kJ+0SHa6/wAS4OQ3PJHXvR4ceGTS0e1t54LbzH8gTMzO6bjhzu+YbuoB5wRRq8ixzWzTtOtoN2/yQ2S/G0Hbzj7344pAUNb8OaR4j8KXGhme6FletvkmimPmOwYEks2SeVwc+lbNhax2Wn29jBv8q3iWNN7ZbCjAye54rntNmVrCxjnju/siNKk4aNw3mbsqGA5IwTz0zU8sk8VpYrqDXMNmXl8woz71Gf3KsV+bp19wM0AdEFqjq+l/2kiK95eQIhDbYNgG4HIbLKTkexFc/Clxbx2LXMup3EZ02aHexdJJXDhkyFPysVBwc5weTmmWtv8AaxaSS291cf6HaRNNh8l1dhIxJ5yAOp5wx9aAOlvNNt7qzSzvY5J0jwSzkhyRxuJXGD15GOpqxCkccawwqqogCqi8BR2GK5DSLe6FhLbSadeI4kIsf3WPKTJxgk/Jg5PTpir2t6bFLqWq3A02SaV7OMRuseQ8gJx/wIDbg9hmiwGlcrpKapF9ohgF1K3nJI6j70YCg5PQ4kwPqaszW1kt0bqSCHzkUMX2AvgDr68Vk6jazSalZ31vpaSu9uVYzIuY33IQ0g9gp6dDUUllcTa7PM2mtn7cksUrqCpVQPn3ghlPUbTkce9AjktI8ceEfEPiqy0yLw5dyNeO3lTTwbVRyHD7gegIHTHOTmvQbbRdGtZJJbfS7GBmQo7pAqkr6E46VbWCFbl7hY1EzKFL47Akj/0I/nUOr20l3plxbR7d8iYAY4BPXBPYHp+NADbY6biS8tDZ7SMPNEVIIXsWHp+lPeSzuIkLPbyqz7YyWBBY9h7+3Ws1NOkZ725jsYLKW5mhlePzd3mGPHDYyoBAA4+ppbiyuWMl3HComa5hn8kOORHx16AkZoAm1O/jh0xr22tY9SghDO3kyoQoUZOMnBPGMCrWpXkdlA0jKGYdE3BS2OvWsd7HU5tH1PT/ALFDH9slmGWnAASROo2g8gnB+hNaDQahJKl00Nms5ikhZfMZlCsRgg7fYZGPxpAXLaSO6tYpwikSxqwyAeCMiqcGo27Xj2sypBNHL5cY+9uBGVOQPlz6GrGlx3ENhFFdeSJEG39yxK4HAPIB/CoZbOd5pgPI8iZ0Z8k7wVx04x2FAEtxcWVrKWmaOM5BLeX0z0JIHH1NLa2VvazSyQiXfM2X3zO+T9GJA6Dp6VR1PSpLmW78trRo7xFWXz4t5QgbchejcdjjB9ela4/1m73zQBSttS0+S6W3ilAkkD7D5ZVXC43YbGDjNQXev6fa273En2nYq+YNsJJZMgM4H90bgSfTmiz0ueOdWmuI2jWSRj5SlGkVwRtYZwcZ69SQOlQnQp2tZYJL+Iobd4I8WwBIYAAyHdlyAO23vQBei1SKeCd4YLuSSIA+SY9sjBvukA9iOfwpnh28vL3SoZ761MExUbiMbXOOSoBOPTrTrSyuIdTa8ku43WSBI2jWDbllzhs7j6nj6elRaJo8WkvIYrq4mVkWKNJduIo1ZmCjABPLnk5PT0oGXL68+yiJVheeaZisUSsAWIGTyeAAKhi1VZXjjjs52ldJTsJUYeMgMh56/MMHpipru2S6MR8ySJ4X3xumMg4IPUEEEE8YqFtMTZH5d1cRTJI8nnjaXYv97OVxzx0AxgYoAzW1e/m1DTbm2S3i064s3mb7RPsOP3bEkAHBUFu+Dk10RxnjoelY58OWEmm2+n3ElzNDb5ER80owQjHlkpjcuOCD171sHrTAwLqXVYfFZdrm0i00Wm4q7ucASKCxGMBvmwD6VMupXu5LthbfYmvfsnlhWEinzPLDFs4zu6rjoetaF7p9jeywyXdtHM8DZjLdun5jgcH0oOm2H277cbSE3O7d5m0ZzjGfrjjNIB+o2sd9Yz2cy5jmQowyR1HtzWToN9dPFpsN1NDi8sBNGAMMjAIMZJO4kPnp/Ca3T+lV4bCwhEPlWVvH5H+p2xgeX/u+lAHIWN3b6Va+IrVtat457W8a6EsTxCWUeXG7lk6fe3KeB+B5rT0m9kXxDb251Ga4ilN3CVY7hmNlaM8DAJQk54zW+lrbK5ZbaBSc5IjGTnr+dTDA+6APoKAM3xRDLNoc4hjklkUo6pGfmbDgkD8M1lahDpi2F3/aFqbLTmuIhZGaEfuJjxvA/hG7HPA6+tdQDSn5gVYBlPUEZFAGX4VQtYPfy28UVxfSNNJsGeM/KAe4xyPY1rCkz0pw9aBjlz+tLSU4elAxVpxpAOlKOKABTT+N656Uw8GnnkUCPIJoTZ6teWeAPJmZB9M8fpiui8LMd80TNngMOaoeOYfs3jCdwMCdEl49SMH9RT/D82y/i3fxArWiZmyXWQLfxBbnOAxJ5/A/41s3Sqyt8vHpmsHxtvj1HT3HKsGHPqP/ANdbqlprNZGAyyAhscdKuImcX4st2EcvHCc9O1eCapb/AGbxFdQBcbnJUfWvo7XY/MYRsf8AWoy5PY14L49tzDrENyRtLZR/qDWddXjccTJdGRyjjaw6igDijvS9Md64RiH6Uh6UvfikoA+ywOfalNIOCaWu00FBApCR7GkPWg0AIOtMuriC1t3uLmZIYYxl3c4Apw4PpVTWYLu6slitGhz5qM6TEhZFByVyASO3OO1AED+INNXT7678yZ4bA4uES3cyJx2TGTntjrWfoHihZ/Ch17WFt7aI3UkKtab5ECCQqrNlQV6Hd2FT2tprlg2pXttBpst7dSwmJDM6xhFGGDsRkkZY5A5yOKzNJ0fxLZ+DxoEtno0gRtof7ZIRKu7eWb93kEtkEUCOk0zVtN1Ka5isLoTSWrKsy7SCm4ZU4I6EdDUfiPUptKsIbiKKGZWuYoHWSUpgSOEyMA5OWHH1qe0tLe3muLqO0ggubxlku2i/5aOFC9e4AGBUGvWNzew2YtWt98F3HcETZ2sEzgcA4Occ9sUDHLremNA9wLoKqTCAqyFX8w4wgU8knIwO+ali1KzlsXvFkYRIxRwyEMrg42leueRx71nTaXqLy/aN1k08tz51xHvdUIEexAGwScYz0GcnpUb2lxp9lbxXEikG/a4llhgLKoBLIMdR0Rc+1AjRs9Ts7u8msoHczwIryo0ZG0EkAZPGeOlT3l1b2cRuLqZIYwQCzepOAPqScY71W0dndbhmRtrTFllKlfNBA5weRjp6cU/Ure4uIolg8olJlkZJCVDgcgZAJHOD07UgCHUtPks5rlZ0WGJtsu5SpRjjgjGcncPrkU7T9Qs74yizmEjQMFlG0qUYjIBBHpzWc+l3Y0+9jj+wma5uknZXDeWVURggnGc4TAPbg9sVb0e1urZrlriQN5zqyIJXk8sAY++3JyeewHQUwLdzcRW1u0sz7Ix1OPXsMd6q/wBtaa1sZo52YCbyPLWNvMMmM7AuMk45p+sWs91bJHbmDIlV3EucMo7ZAyD05HSqa6bfDybnzoftMFw0qRs7SJtZNhXeRu98446dKALJ1azMSSKZ3dmZBAsRMuV+8NvUY71Hca9YwyWyk3Mv2lC8BihZt5HVR/te3sfSobfSbu1vZNShuonvJy/nhwwjw23G3HIwEUc9eelPttMuLe6spY54ZBbpMZGlB3PJIQSQBwBkevQ4oEaNndRXlql1C5eOQZUkYP5VX1DVrawkeOQTO6RedIIoy2yPJ+Y+3B9+KTQ7a4sdMis7mWGV48gPEhUEdeQSeetQ6vp91eR3cSXqxxXNuYSGh3lDgjK8479x2pAWrq+it3jUrPPJIpZEhjLsVHU/TkVNazpPBHcRbtrqGXcu0/iO1UNS0+W7mhYTW+yOJkaKaDzEZjj5h8wwRjH41bsofstnDbmR5fKQJvY8tjvQBDNqJiupLcWV05VA+5ACGXuRz26e9Jc6nHGpkht7i6URCZ2iX7qHoeepxzgc1C63U2qShbae2Qw+SLkOjDGSchc5B56n8qll0wYaO3upbeJ4lidFAb5VGBgn7pxxnn6Z5oAJNUiV1EcUk6NsO5COj9CATluCDx0FOuNSSG58gQSyfvEjLBl4LEYwCckDIJI6c1FLpSyNIq3MiW0oQGEIMIFAGEPVc4Gevtin3WmrcXMjyXDmKSVZWj2rwyhQNpxkD5R+tAFO1u9Sk8XXVhOr21stpugUCNg37wr5u7JIJ/ukY4puk391PY2dvdfaC16sqRXWFWQEbiCygAA7RkcYyOlW5dLd9bTVF1K6jcKqNEqx7HQHOw5XdgnJyDnmlt9KghXak9z8qusRaTJiL53FeOvPfOO3FAiDSHksYNSW81C6vI7SXiW42bwoiUkfKqg85PSp9P1GS5uRDLbhA0RlV0LFQM4wxIGG5zxkcHmm2eiwW8krNd31yJlIlSebej5ABJGOTgYofQ7RrO6gMt23n2zW295izRxkYwmcgf8A1hnNAy/HJHKiyxSpJGwyrowZT9COtOX71Y3gvw5Y+FPDtvoenSzyQQMzBpmBYlmLHpx3rZ+nSkKwHoKAaKSgYpOT+FFHb/CjvQAmKO9L2oxQAtKDn6U2lFAAT2pM5owSRigdD3oAeuMGikFKBQAtFIetFADhS4pooIbeuGwOcjHWgBx6Ug6UGgUAKKUe1FIpOD04NADqKB0oxQAtOj6U0U4e1Ax607dn3popVHegaHr1pxpgyD2p3WgYnb2p4ORTcYoWglnFfFC3/eadeKo53wufphh/Nq56xlaOWKTP3WGa7b4iw+b4XaQYzBMkn9D/ADrgbUhkIz71aIktTovG0ay6Zb3O0HypQVOexH/1q0dFk36TBz0BXmqd8DdeFJO5WIN68qaXwpMsunlGyQGGPTkf/Wq47k9Crr8flzxEqzDnae2a8i+I+ktdXssKBYy371C3QZ6/1r2vXlP2cFUwA3Gelee+MbXfJaz7fmy0be/GRVSV1YEeNiTERTEbDP39vP4Gm5zUl5b/AGS/uLYnKq+5fdTzUfGTtBHt1rzWrMoKTd7UA9hSGkB9mUueKaOnJpeK7TcDRwO/PejimnpSZDFHIzQBSZ6UuaQCjjg0A0DNIvSgLjjgUg60g60vGPrTAO9HfP8AKhunpSYGc+1MBxNMbOOOtLuXIGRk9AT1pcUCEH3B60E5AFBNHvQIBSnpQORRjtQAnakPTrSn2zRigBAKOo4qGe8tbeWOGaZUeVgsYIPzE9BUvOOlABR2oHWomuYlu/sfz+eITOVCk/JnGc/WpAmo61DaXMd5bR3VuWMLjKkqVPp0NTDODwcUAKM7fekJNFQJdRvetaBHDKm7dj5Tg4IB9eaAJu9IKbDNDKT5U0Uu0/NscNg++Kq2OpWt1JcKkijyHYFiwwwAGWB9OcfhQBeBpO9MhmhuE3Qyq69Mqe9Mvbu1sbdrm8mEMKY3MQTjJwOnuaAJ6bWNp/iCO6Z2ntntYBCJlmLbkYFioXj+LOOOeoqdtc0rKq12FZtwCsjA5HUdOvt3oA0+wNIahs7mG8tIrm3mSWGRco6Hg9j+oqp4h1CTTrAzQW8txKzKqhIy4GSMlsdBjNAGln8qQdeeMVly6hJHfoJIWS2kt2lWMxN54ZTg5XuMGrVxf28IixvlaZSyJGu5mUYycfiPzoAt5HGKKitporiGO4hYPFINykdxWZqepXMd1GLQ/uY7qKC4LQbgS7qMBtwxjd6HmgDYFL3rInvb2PxVaWOwxWcsMvLIp81lCEYOcrjJ4wc06HWfM1MWX2GRAZpIg5lTI2gncUzuCnacHHcetAGr29qBwMDFZf8Aa0j3scEemXLwyySQx3AwUDJnO7HKrkEA+tJpmrm6/s/zLIxC8ids+aG2Omdyn16HmgDWHWnEjHNYcOtXDO++yhwLd5lWOcl8r/CQVAyc9QTVmzvbq8WePy7aGcRq0bCRnUg5HIwrDBGKANMUnesPS7qa18LRvuklmile3L3EpkO5Zmj3MxwSOM+vb3puqX2s2hkghaze4hktyzNCwSRJnMYGNxKsrDOcnI9M8AG//OlrDmv7+Kyuo2mthdQXkduJfL2qwcIwIUt97D4A3dR+FTWmpi1sLybW72CEWchEs0ieUFQgMu4EnBw2OtAGtUd1cW9pbtcXdxFbwJjdJIwVRk4GSenJAp1vLHPAk0MiyRyKHR1OQynkEe1Zni+1S58PXged4SkTshD7VL7SFDeo3EcetAGlJPBFPBBJIFkuGKwr13kDJA/DNSgfzrkdbk0rVodM1kGW9t4Z1iu/Llk2xI0bZJjBxkMyAnGcH0rptLma4023uGge3Mkat5Tn5k44BoAnaSKP78iL0HzMBz2HNM+12imMG6t/3ozH+9X5/pzzWbqluyatDd2+ni5MyGOb5QcFAXjJz0/iXPqwqumkf8S3yFsT5k+nxwM+4KUYA8EE8Y3dR7+1AGxfajY2PF5dxQfLv+cnhfU+g9zVofhisXVrG+uLhJFtd6SWvlTqlyY3DZyB6Moy2Qf6mtTT45orGCO6dJJ0jVZGQYUsB2oGiytPWoyTjjBPbNAbigaH96eKjWnClcqwvPSlBobp70i0yWV9ctftuh31qBlpIHCj/axkfqBXkdgeA3qOcV7TFywB6E4P0rxyeH7DqN1Z7f8AUzMmPYHj9KpESOq0BhcaPPb+xH5iqXgifElxbsRuA4B7YP8A9en+FJszyxYA3Jn8jVXRmW18UXEGDnzjjjsRx/SrT1JN/VUZ7KUsfUiuL1yMXFuyqCWjxIMdsHk138yl4ZIwo+ZTwfpXJ2SL9muHcffVox9Mc1bJPEPHjbWtpmVc79pbbzjHSsCTcJWLR+XuAYADAx6iun+IFuy6fKSBmKYH8M//AF65VTuRWBbJHeuKsveLFHtR3OAPzoOR3FJwDk1iB9mdVpKTtQK7TW4vQHNIaXtR8uDnNAhpp46U1etP4DlcrvAztzzj1xUiGt70CkkeLLL5seUxuG8ZXPTI7UkckLMuJYyWJCgODkjqB64oAf0/Og9KCyeYI/MTeRkLuG4j1xSFo1cI0iq54AY4J+nrQMXPFHoKqXt/DaTxRSK7tIyrhMEpuYKCR1wSRzVwjBxTA5/UL6P+1Ibj94I7a6S381V+QFhhwzdB1Udaq+JtRmS8v4oNVe3FraK7RwvGskbncd+HH7zjHyg9unINXXPhuPUF8Ptb2ILL9pMR2BA+4KMjP3yTxx2q1pV5ZatALoWojlEjqY7hF81SjbSe/GR1piLlvv8As0e8sW8tScrgk4Gcj1rn7waleX+qWuka9Gk6LG8MbuGETljvyBztAA+X1PPWuiE0JmMXnxmUDJjDgsPqOorKudc0Wx12PTZJrOK5lRmdg6Aq25QFYZ3bmLcD2pCKlrqF5cTJJ9uhWdr97c2/mHhEdlwY9vGVG7cT3HOKddxtfTXEc2oX1mWuDDG0M7Rr5fQbe27Pfr744roNiLKZBGgk7ttGT+NcxcapotiurmY6qIdIdJZoWDlCWJKmNf4hkE47YoAdqc0hvJGh1CdZxfQQxx72URpvVX+QZDA/MdzevsKgjt21PVNRj03XrqJo7uGSNTJIyooIMuATghuVA5AxwK6Jb+xa6S3aeKO6kQN5DkCQcZwR6+1QvqsX9sw6ZCizMyv5zrKo8kqAQCpOTnPbpTAzLu4hzHJdzTiaHUt0qjeFVA52fKOCNu38TmotRuFk1W7Vbq481LiJIolleNsArnYACrKcnOcd63m1KyhuRbyXkSTEgBN3c9AewNQQa1pM8kKRX9vI87mKIbuWcdVHvweKQGgTlziuZubSxt/F32ltH86aQwvFKEJ+fexd93QbFGcfl1rptrZ+6QfpVBdTjNxHF5NwI5ZTDHNgbHcAkjrnHynnoccUAZHh+NYDorIJ90lvIs7OjZycbVb0AIbH096nZZTqTF4ZzeC7ARlixtiz13k42beo9c8ZrWW/tZJzAJjv3lAcHaWA5UHoSMH8qgstb069eKOCdyZSyqGjZRuXqpz0bgnFAF24DtBKkbBXZCFPYHHFYaRzfaYGg0m4QfYXtypwoVuuG55BxgEetaqX1s0ixKXZnQvH8h/eAddvrVfTta0++uYIIGl3zwtLEHjK7lUgN16EEgGgCPRLVobpXNtLDGtokQ37QcgnjA+vU5pLu3v5FvbaKGJY2cyIxYfvB8mI/VejA8Y5HvSnUvtyJb6fK9tLcIzW9xLBvRgrAN8uQe/fHrUvhq5ubrSFmvJY5ZhPNGzomwEJK6A4yccKO9ICfT45fNnuJrc25lCKEaTccKDycEqOvb8fZdVEx06dba3+0TOhQR7wmQeCcnjjOfwo1WaaDTLieB4kkjjLgyqWXjk5AIPT3qlDqckbzm5kguIo4VkE1upC7i23Z94jJPTmgBi2d6+g2lr5SRXFk8TRLJJuWQx4xkjpnB7EjrUEtnrT6pBeG1sW/frO6/aCAm2MoADsyxwxbPHTHvWh/aW1po5LdllQoqgNlWLnCjP161ShudStp5LUYuma6WJDcS4xuj3cFV5GR3APWmBrWlra2VqlrZwpBBGDsRRgDJJP6k1Hqdu13p81tHKIpHA2OV3AMCCMjIyMgcZrNtdT1O9vEtYre0i8yJJlkZy4CMpIyvyknIxwcDI+lE+p6g1rpc9ra27fbJjDKruQUO1yGGOoyhyPSgCzFY3izRzvdxSyiKVXLocbnbcAvPCjpj0AqNNMult7JvtVsbu2iMRd4C0bqcc7d2QflHOfX8LmmXE1xas1wipKk0kTBM7SUcrkZ5wcZ/GmXz332qCCzMCIyuZJHUuVxjbhQRwcnJz296QFiwhNtZwwNIZWRMF2ABY9zgcCqt7pckwmWG/aCOWVJtojVisisGyCeoJUcY69+1VFvNVuJdM+zyWkSXdqWlzEzFHADZXkZHOMH657VUkuBqmni8vDbwy2k0AGV6MWRiQTyMngD270wNTUdJuLu9tbtdWmt5bVCqbIY2BLYDk7lPUAcdqki0eOO4EzXFxKguGnRHVCA7Enhtu7HJwM4q8GDEFSCD0IrmtTs3XUtXZIEa3ubePz19cAknGeu0t78UgNRNJij1BZlurlYVnNwLYMPLEhyS3Td1JOM4yelMi0SGK8huIry8Agld4YyylVDkl0+7nBz659Diql8dajmuLbSpoSIoIZYImRV4LFSmf7oVSc9cnrVu28Q6Tc+KLrw1DcFtStYVnlj2nAU9OemeRx70wH/wBk6dBb7ZZJvs8cbIqyznbErfewSeM/XjtU+mw2O57i1uhdNsERf7R5pVAThc5OOtWnSKRDHOqNE33w44x71zmiC23aI1n5H2ny3juBEw/1YRuWx/thMfU+tIDX0/R7GzSaOJJ5VnGJEmneUHkk8MTjJYk4606TRtNNk1pJZp5DsrOpJG4qQVyc5OMD8qxtPmW+S2tbq6lfzopVvrcl2IOCWDE/cw3Ax9BVXSY7OaHToroTXKalYvDehhIwkf5fvZ6YwwB460AbOnWugalby38FhCRcyFZjNBsaRkfA3BueGHH4Yp+raNY3fh670mOO0toJBhi0QdFOQSSDxkY4z0ODWBpktpfaDq+jfZbsrE1xLbrJbOoEe4+VtJHUcYA54qaNIrO7ghi0y4jtruC2aQvEUi89Xyd5P8WM5Hfp1pgdPpMNjZ6fb6fp7xtBaxJEio4baoHGfwqaeWGGB5LmREiUZZn6AVQ0dLeK7vkWOJLhnWSTywMbcYQZHptPX1qTXobifS5I7WFJptyMqM+wHDgn5uxxkg0gIptZtI7WC8sGt7m1NwsM8iSbfK3EDOMcnJGRxxVuHUbOa3NxFcCSMOIyQDnfx8uOueR+dYy6dfSWF+rWjDzJ4J4YbiRN7NGyltzoDwdi4zk9farjWN9Je3c2YYFklinhcOXO9FAIZcDggY60AWhqloJIo90qvLMYApjIIcAnDemQOD3rN1691CfQbnVNEvJbVrOGdngltAWldBkKQ3K9D9d1WrrSry4RrgzwJeefDOmA3ljy/wCE9yCCwz79KjttJ1JLe/gbULZRdztMzLAX27xh0wSBjgYP1yKYFy9mkuoYIbNpFe5AkDpIEKrgHOSD646flU2hSSS6RbvO5knAKyM3UsCQc/lVW10Z44IY5tVu5ZIGBt5QkaNEu0KUwFwwI65B/SremafHp5m8q4upVlbdsmlLKhJJO0dskk0ii1S9aTqacBzUlDhSigU4YFAw/SkUH+9Tx6UwZBqiWSivMPHNv9n8Z3RUYE6pKPckc/qDXpw61wnxTh232n3m370bRE+mDkfzNEdyWtDM0Gby9QgY4+9tOfel1otbeLTJzh1R/wAuD/KqNuxVgw7YYfWtDxd815pt2p4dWQ/oa0M+p1ZcMoA3AiuaeMRx3S4ICvx/Oui01lktoZWKsAgP44rH1dGj82NRgMflArRENHj/AMRrUNb6gi908wfz/pXn+kwi5tXXzVV4kLhSM7gOv445/CvWPGdv5gIK43RvGc+v+TXjukOE+VgWAJBAOD+YrmrrU0WxP8pA9aCyqP8ACjgMQGOKQ4JOK5QPsot82PancYqPvn8qctdpoPJ4poPejAPXpSHp6UAKMgllGSOQPU+lcRpqxWt3pN8bS5jeMz3V3cSwMDGDGxMTyMfmO5vQD5R7V2Gofb/sMp0uG2mvePJS5kKRk5GdxAJHGe1ZfhHVrzW9BnvNYtbW2xc3Fu8ccpkj2RuUJJIGc4PYcUhGTbaZazyaa+uaOVfY9wJGRnknl/1mGwOo25AyeRxTNI8N6Tq832hre/sWtdZXUUUwtCGVVwiDcOFP3mA6nrW/ov8AYMd1Iul28ME0aBj+7KHYf4hn+HjqKs22saddyBLe7WQmIzJgHDxjGWU/xDkdPUUAYUNnNeXdnHeWd+t/b3zzSzmJVjCh2KlZCpJBXaAoPQkGp7uGW8uri3ubC7Nyb1THKka7BEGBRxIQcbRngc5yK001zS5PswS6LG7do4AI2+ZlOG7cAHqTUkOq2Ml4tkszebIGMeUIWTb97a3Q49qAMG5E0SRvNod9PdpqYnnmhg35UMSpU55GNq47DOeldYR9ahu547a1luJt5jiQu2xCzYHoByfoKwNL8RXmo6hCYdPD6bPPLEJgHDwqgb94+VAAYrgDOeR70DHX0E1v4re4ttFS4NxBAPtBhUohWRy5Zuu4KVwO5qhpFn9nGgsul6hHN9onnndoGyjPv4duy5b6YFdDZavZXk6QQ/aAZFLQu8LKkwAySjHhuDVWHxNpM1xbW6vcpLczG3QSwMu2UAko2R8rYBOKBFLSbKVbvTn/ALPurcieaa43qMJIyvkbjlmUljznHA6dKTV7W+i8VJdafpMExngSMXDRqUiYSZdn6HIQDb6niuoG7B243EcZ6VknULp9OE0MMD3GIxsDsV3M2MZAzj3xQBrn75+tcJqunX0t1qF1HaXzQ3UrBl+zndhWCrhepG12b/gNdZa6raXU8UcXm7Z93kytGRHKVBJ2nv0P5VBba1Hc3cFvFZ3nlzySRx3GwGMMmc55yOhxkc0wsUbWyuftUZk0hYjJqJuLl1dNoPzbXX+Ik/JnPSnW19balr9q9r963jufPG0blO5EXd6Z2sRnnFWND1SSZbaG7LSvKZAlwqBY5NpPAAJ5x+HBpljJdN4ovomHlQi3Rlg8pBubew8wuDk5HGCOMZoCwy8sLp4L2xjtYzFdTCVpy4HGVJBHUt8uB26cioNP0hLx5pNU0U2si3pvYHM6uRIyld3yk8qPXjnirNjrqXMlur2FzbrPO9sGdkIEqFsrwckfIeRxU/8AaU8lzaRxadK0dzlvN8xAEjH8ZGc914/2qAMjTPBNpp7WbRa94jk+yyLIFl1FnV8DoynjH0xWlZx3Sx2Np9nuIlgfbM/mYUgK2GX1ydv5kVFZ3uqN4huoJLe3W0jWIPuueYwfMO4DbglsLxngYqxbarNJLZu1gVtb1isEvm5bO1mG5ccAhTjBPbNIRHaabeRvZxzCzMNpKWWUZaRxg7eCAFPPJyenvUDaVqH2a0ijWzUx3k08rGVs4kL/ADL8v3gH78cDmp9P1i7uHthcaekCTXElsWSYvh035IG0ZQ7DzwfbvWwMA89BQBladY38CweYbAtaQ+XBtRvnOAAxJ+7wOgz9at6ZZvb6elvO0TSKrIssSFSFJ7Zyc1SXUr5xaTLFbrBeyGKEHcWQlWKM3Yg7eQMYyOtQaFqeq3A037clqReRyFhCjKVKfxZLHg+nbjk0AWG06+SKD7PqES3EEZijeS3LgglclhuyThcZyOtTaNYXWnxvDJeJPDuZo0S38vaWdnY53Enlqn1OKWewuLe3mMM0kbIkgbBQkdQR0rBjs7qGW5vLO8n/ANFFxG3nzPIGIRSh2k4bDZ7jrQBv6jDLc2E9vDIkbyoU3Om4AEYJxVX+znf7VHPLCILlVLpDGUKyAY3qc8cBeMdRnNUJNYvreRXme3MT6clwy+XjynZ40yTnlfmY/RevFWp7i7tYNRMl5EfJgEiSSqoMZIblgvGOMj8aAJptKjmimWe7upZJWjPmlwrIUOVKhQAOeenPeobbS7eS6+2R6ndzkSiTidSokClc4AwOD06cdBUS3V3B59vcXkpfdDh5kjBjRm2lsqNp9vSoZrqKKK9trC+ihm+1RRs+VJG7bk9gMjgN60AW4vD2nx3cN0sl75kMCwIRdOAEUDjAPOcDOfQVa/su0WKCNfNjjt5jPEqSsMPz6HkfMePeqCNcS6ffxQXks01tLmHE/wAxwoYIWGM5z+tOtLy1t9NvfEl3fTCxZXmDNIzIkC5wQvY4yeB3oAu6fp9vYNcNAZibiTzJPMlZ8t3xk8fhRq32FLM3OoD9zDjLYJxuIGDjqCSKfpd/aanpttqNhMJ7W5jWWGQAjcpGQcGs/wAZWkV14fuPNtTc+UBIsYBOcMM8DrxnikBZW30pdTg04W5FxbQNJANrbVQkK209O4GO2aWLRtGhiZP7NtEjwQR5Yxyec1iwpZXF3aA2ckVh9muxDCqNsdd8ZDMMcE4YgGphJJcaDpM1xbXMsXk7boNCXkR9gGWQ/e5yD9c0AdDHGsKJDFEEjRdqBcAAemKx9budHsLqGCezhnuNUuY4JEXBYhgVDsP7o6fjV3QlkXTUEkcsQDPsSXG5U3HbwOnGOOo781T8UW8zWsF1Y2Qnu1vLYEoAGEQmUtk+gGTQA2e3trDUXuLPSLcyQJGryZKyMrfLtTjnAHf6VPPPo1jr2547eK+nhxLcBRvCLjaGPXnPH0pNThvVub6OOykvI7uILE4lVREQpG05OVGTnIz1NJqVvqUUdjNaJHdXUETRyFmC7mKYDnPUBuSPQ8UAWLLU4ZZGtb5UtLozNEsDyBjIB0II45Hb61fgihhVvJhjjz2VQKw7i0vMXjCwaeRr2C4RlkRd4QRk43EbeUYYPrW+rfdO3HHI9PagDNfVJhrA0/8Asm5LPlll8yMKyKVDPjduwC68YzTo9Ys7qCL7DexPJciQW28NtZ1yCD6YPUdao6RHrL6jaS6pFma3juFlnUKiOHdSiqATnhBycdPWlNjqcMypDHDJDHqBuwxkwWVs5XHYjcTnvigC1ot9qE638WpRwC5s5ghFruZWBiRxjdzn5sfhRDq1lfSWtmLS7lW8jZ/ntjtRQSCXz05GPxFVbS11611C+1H7PprG62PJEk7liY49oCkqBk4Xr0p3hWG4ae61C4tJbQTEbLeTOYifmlAJ6jeTzgflTA24YYYE2QxJGuc/KuM049G68dhXKeDrXxVb+LPEra1qP2vSnnQ6epXb5fUkLx0ClR3GQa6tuVOf0oA5+68Q3sVos39jtveBriONpsNsXBcNx8rgHpyD6irKa1JGLkXVokUkdoLyNRLuDRk4G4kDBzjPXrSzaKLiIQSaldZWKSKPhMojrtPG35sDuc1Mui232qGeS4vJjFbfZSjy5SVP9tcYJ70DIdEgu7HV7y1mYvG8Uc6/v3kAJZlIG/kdB7VtjrWJbaPpK6lFPHcTyXdsQvN+7sAM4Vl3cgcnBrXhuIJpp4YZA0luwWZR1QlQwB/Ag0gROTSCjaR149azJtf0u3v0tJ5WjDSeSJ2GIfM2ltu7pnAPtxigZrLSjHWsbTvENre36WaQyoJjIIJSyMJNn3uFJK8cjdjNa/INA7juSPSnCkDcUCpGPB5pMt6Y/GhaUkYp3Cw4Dj0zXNfEy283w0syjm3uFYn0DcH+ldIG4qj4kga68O6jAq7ibdioxn5l+YfqBQtxPY8xt2/dg446Vo60TP4atJxy0EgP5cVl6a/mQqpUH0rc0+FJtLuImDHYQcbjj/69aGVtTV0CVJdJiKuPvHIH6U3WFZpYgMdT0+tV/Dsf2V7mxPzeXtZT6qR1/lV+9BddxTdtx0Faxd0SzzvxbGC0ny8+Zu47dq8HZPJ1a6h5wsrjH0NfQ/imD9656htwx714F4jjNv4rv0xgeaG/BgD/AFrCstBoQdc9u9NyOlKV5PbFIRjPGa5LDPshiQwGM5py4zQKQdc12GrHe1BzigcUUhFTVLnULWBG07TTqErPtZPPWLYMH5stwecce9cj4Q0nxTB4Bl8O6pptrY3Uce6Of7UJluJGkZ33BRlewJ56112pajFYtbxtFLNLcOUijjwCxAyeSQBwO5rOuNbmlh0q5tYrq2E1+9vLbyQgySBVfI68cqCCOo9qBE9vZ3kl1d38lrZ20stv5USbjK4Y8nc3Tb04A9/apdPs7iLULSZreC3t7azaGONH3FWYoT7AYUYxRDrdtNYLdLb3Aka4e2W3KjzDMpIKdcfwk5zjAzmmnXIY7e7kubO7hltJoopocKzfvCNjAgkEHPY9jQBHpel3Uc2pm5lEaSNNHZMj7jHHId7NyOGLHpzwopmjaZfRS2K3drYQxWMJVTG5dncqF3LkDYMA8cnnHbm1PNLqUl9p9rcXmmTWcsYecRxtuB+b5Q2QQRjqO9VfD+pXI8J6feajK97d3PyoVVVaZizbcAYUfKM+nBoGbE8lzFCZLOGOa4XBRHl8tW55y2Djj2NY+jabfL4WbRtQSG2f7O0AkgnMud6nc3zKMcseOal0Ga8e81OG7mncQSRoglCfKSu44KAAjDL71oXlxDaWsl1OxEca7jgZJ9AB6k4oAz7W11NntZbyKxDWMTC3WKVsSSFNgZvl+RcE8fN19uY9D02aFWfU7OwMy3T3MEkUhlZXkzuOWVcHkjjtT49ei330VxYXdvPaCImNtreYZOEVSpIyTwRnj6VDd67d2hnhudLVbuPyXjiS43CSN5VjJDbeGBP3enTnvQBuDOaz47KVZ4GCxKEaRmYtls/wHpzx+WMc1nr4lkjdVvNNWLfLJBG0dzvDyo4TAyo+Ukj5j6HjHJ09L1B7uW5t5oEhmt2XPlyF0ZWGQQxA9wRjigRWtNPvlv7C4uGtiLWNo227iz5XAbJH149zyag0nR761e2a6vLeV7cH95HCUeYlcfOdxGMn8cCtm6a4W3c2kcUs+P3aSuUVj7kAkfka5rw5f3lj4ZnvtRkt7r/WXEaQzNJI5eVgF+YDC52qtAy/baTqEY0n/TrU/Yd4cfZm/eB+uPn4OO/P9Kcum6kmuPqA1OBYpCFkh+y8tGobau7dxy2Scc+1S2d1qS6kljqMdrmS3MyvBuAUggFCCTnqMNxn0FWNTmlttPnuIY0kmRMojttBPYE9qBGSdHvorG1EOoI1xZyyXEZFuAJHYPwck4Hzt+lXLJZ/tcLLaywRKhWXzdhLemMZPXn05PtS6dc3jX1zaXXkyCOOORJI4zH97OVIJPTHXP4VcuxctauLSSOOfHyNKhdVPuoIz+YoEUpdDhk1g6k81wUYqxtzt8suqMgfpnO1iMZx7UtlpMUEluftk00VkCsELlSIjgjqBkkKSBk9DVDQtNnZoNY+3FZJYJdyiM4kLkFWfcxyVwcAYGDVbQ7O40608SzedGt6bjfJdrBjzXFvG2/YSR3xgYFAGxFpflLaqL+6xbyvMOEG5mznOF6fM351emmgt4jNcTRQxAjLuwVRnpyayYLrVIWR7yaJxLZNcEeXtWFhtwuRyQd3fnj3xU8MbyXps9Qlju4jAszQzRpiNt3GBgZHB6+lAC2lhYqyXNrK8kfzGHE5eOPOclBnA79KZBomnwiz2rOfsRJg3TucZ6555/Go/CTRjQLeNWj3L5jFFI+QGRiBjtTvE832fQ5pPtLWx3xqJVbBRmkVQfzPTvQBpspZSORkYyDyKq6dp0VkZtktzL5xy4nmaQZ9geme/rXO3t9NZXamG+nm3x3alTMW2qk0a5A9QC5z1/Kr63WxNTNndPPbxJHtClnKZJ3MGPfbzgdMe9AF5dF0m1QzraKFihdTkk/uyOVI7jA6du1ECaVHo5uI7aJbKaETOgjzvUrkZXqTjtUF5HaalbahFuF5AI1IjGSPMAbv3428f41n6cukXXhS4RtP8uxjVHYlGUSSLGpLAdeDgfUGgDc07+z5tPjuraNBbXaBwHj2bww4yDznnoakNvZhHbyrcIRtc7Rggdj9K5ySW3v/AIe7FaS4e2hjUt5bbllXacjjJIz2qe3a1i8QXWmRWcogmeFolMJVGIUljkjB7Z78UgNe80+xv1jVm2tA4kRoH2spK47f7J/wpuofYIbD+zHu1slkgZIwpAYIo52gg9B7Uuk29tA90Y40S4MuJtq47ZUZ74U1B4ls7m6tbYWqF5EuV3YYAiNgUcg+wbdjvtoArX2taToejLHZCOfyMQw2sbhWYgDKgtgZAIb6Ve1/VIdI0ifUJiv7uMtGjNje+0kLkZ5OKzHtLxPDF0l1YNc300kmI02sRltqnJOOEVc81cl+2av4ZvIxazaddTwTRRpORuVsFVY4yBnrTAWPXLeSaKVZENk6NumEjBhIpGV27eRg9c/hWpFLHMqTwyiRHTcrKchge9YenLrkl9Z3t9ZxqqeYPK85SYAUUDkfeJIb6ZrQ0OK4t9Kit7iFYXjLfKsgfgsSOR9aAIdZ1R9PubKGO0ubgTOfN8q3aTCiNzwRxuyo49M0t1qv2XUxBMhMMlr50aJEzS5B+bIHYAj6U/XLW8uIrWSweEXNrcidFmLBH+R0IJXkcOT9RUcGn3UFzaTGZLp4bNreWWViHdsg54B6kc0gHXWt2kMgGJZIVVWkmjXKRhhlSx+nP0rT/WucttF1SKx+zrd2cRljjjlIjZ9hRdm9CcclQOCMA810eevU0DMTWNS1ZWv/AOyLW2n+wKPMSUtulcoH2pjphSvXqTjjrSW+qz29xercCe6ijeOQsFRTbpIMgEcEgH6nHWpprXU0mup9PFuv26JfMEzsGhkChdwwDu+UDjjlRzzTrjR5pI7uKO/2rcwxRndCGIKdWJzzmmIdNc3Ufim1tZHaK2lhkWNPkZZnG05J+8pAz7Gp49QaR0aO33QSSNGjhsnIJGSMcDIIzn8KgvtNvbq4tLkasYZrZDgpbIdzkYZuc4yOwqeDSUim8xLi58hZTMtvkeWrnOSOM4yScZxz0pAZenf2zfazJcNdC2NpdCK5tluGkiMZjDbQu0Dd86nf17VcfUr5dSCSLaR2v2ryCH3B8dAwb7pyccds9SeKn03TXs7ya6OpXc/nMWkjkEYUttVQflUHICgdaDpOnm5mn3y4aYTzReefL3jBDMmcA/KD+GaANL+tc/PqGqR2v9pLJG0BvRava+Vkopl8sMGHJbkMQeMdh1rejkimRZYZEkjYblZGBBHrkVX/ALMsPt5vhaJ9oJyX9TjG7HTOO9AzntD0W5l1q+n1O8Mt3Z30T+dDCIhKRAnBGSQuGOVzjiuuU4YH3rMstC0myu1u7aySO4AI83JLYPXknmln1vR4blrebUrZZlba0e75gc45HbmgDC06O3tX0y7WGwmjivDapPF8lxvYtGwkU5DEHO7ntkCpIV0vSPGkkMkM8t7dyRS2heWRidylJCCSRhdvI7AiuhTTtLS9F59ks1uQcCXau7Jz09zk+9TpeWbEKt3bsS5UASKfmHBHXr7UAYNhBYwzxSLFcC8N1JHdGRSzlXZhhzwCPu468YpvhxdLhutQs4dJlMDTF7dWsGCBFjTcgJGPvh8D3rokvbZro2a3SGdese7n6f8A1qoP4n0GP/WapCBv8tmJwqNkKAxPAySAM9SaBkHhFporae1l0y8tlE8sqSzxqgZXlZlXg5yFIHTjFbgNY9jrDXPia60vy0S3jiJjZkdZGkVsSdRtKjK4IPeiTXLaa4ms4VuYwJjafawilI5yOByc5GRzjGaANke1KCOfmGR1GelYegfbINa1HTbzUbu9EdvBNC06IPlbeGxtUZ+ZTn8K3AoBJ2jc2Nxx1qWUhysM/eFMjnhnVvIkEmxyjbezDqDUg69qD04GKQyNPtJuQCsAt8ddx35+mMfrSrZJLIPPmll+8uC2Fw3YgYBx6nmnqakTrTuI8chRra9mt5FIMMjJj0wSK6HQf3l08WcCRP5VQ8WQ/ZfGWoRkYDuJl/4EAf5k0/SpWS8gk+6A3P06VqZGjuMOt2Mu4hZ7fym9ypI/wrZuG+R1XPzAY9M5rE1/MNtBdDO62viB7Bxn+YFba/OofcAMHOO/HarpvQmW5zHie3zexsPuB9zY7cV89fEmJrfxveIepRGB9eMD+VfS17ALx7jcNsfl4IbqCOhr59+NsH2fxlbHgmSxQnHchmqKy90SObU7lD+opT+FR2rfuvYHGaewYHtt/lXEyj7LxTf4qdn5aAPeus1YpptOPWgAmgRk61pt7fXtpPBcWn2eBHWW1uYiyTM23acg8FcHHXrTLTSLq1fSxb3Ft5dl57MrxsctIOAvPyge+eKV9cZEku/sDPpsc4gM/m/OTv2FljxyoY4zkHg8VTi8TXha4abw/LFDbakLGaQXKkDc6KrKMfNy4yO3qTxQBYt9Fv1sYhJd2aX1veyXcMkcDeUWffu3qWy2RI/QjqPSpLvQ5Z7WdvtUbXstzDcvI0REbmIgqm0HITjHUnnOTW13rmNU1jVLPxo1pHcRvYf2c0nkNGufP52YbrzjpQBPFpniSO6v5E1XTIftkiuW+xu7AbNuMbwBjAwefel0zQtQttKt7K51iOc2LxGxkjsxGIljTZhhuO7IJzyOvGKboWp6nNYQW6tHqt/9nW5nmkIhjCyElFG1eSQD26ck8imx69qF5eWcWnadbPFd2JuVaecqYirbWDbVIxyAME557UAaOl6fc2l/fXEmpy3cd0wkMTQqux9oXII5xhQMdqn1O0W9sJrUyvCXA2yL1RgcgjPBwQKwpdXm1Xw3Je29t5Xk2vnzhbpkZJNpYIpUfNxg84ByKuXWo31paaVDDbLPJPBuluLiQqkQVAfmwCSzE4HHrQA+50m6vbWaO+1WSWaQxsskcYRIWQ7lZE5Gc8nJOenSifRTcF5p9Qne7aSFjOqIuFjfcEC4wATye5/AVk/8JPqajRrmaysbWxv/ADo55JJnZoJI/MP90DaVjPJ7mtrwzc6peaVHeatFZwyTgSRR24cbYyARv3fxUAQTeHVkeJ11K5jaHc0ZWOP5ZDIJA/3eoIxjoR1zWjptlJa+cZb24vZp3DO8pHYYAVQAFH0FRavdX0L2sVlDETM7CSaX5hEAuQdgIZsnA46Vk6ncapqGl2KqbeGK7nEE6gOHJEhyVIIIUqpyOvPWgDpThDl/lx1zxWDpPhfTNNs7i2WS5ukuIxEWuJNxWIFisakYwoLMR3561Q8T2N9p3g3VYbbUo/LlaTHnQFxFFINgiTDA5BIwST34rQtri6t1g0uK8hvbgzPE8scAUQKij5dueWAx1Pv7UCL1hpsdnI8puLq6mdQhluJd7BRyFHoM8+9TXtvDd2r20+7Y+DlGKsCDkEEcggism9vNcW0t5Ifswm+2/Z2R4+JkLYDcH5CBkkDOcY47RXkniRIE/wBIjgl/tNYYvkRhPA2BuYc4x85wMHgZ70AbFpZW9tLLNH5hllCiR3csX25xkn60+9tku7Z7d5Jo1bGWikMbDBzwRyKwjfagBJp8l0wlOpiyS7aJA20xCQnAG3PVQcdxSfbLtb9tIe/kdGuxCt0VAkC+T5hTIGN2RjPXn1oEbOmWFvp1sba1M5j3ZAllaQrwBgFjwOOlULXwtodvLJJFbSh5UdJCbhzvD43ZyeuABn0FZ+py6h/Y119n1WVXttSiit7gEfOGaNdsh/iAZ2B6Z281q6Ozx6hqGnvfPdCHy2QyyBpOQd2cds4+maALH9l6eXhb7JGWhjMUZOTtUjBH0xWU83habRjqB+zy2AlMO9UZvnVyCuOpwwNbd3B9rga3M00Qk4LxOUcfQjpWJ8OXtpPCNtNaoqQST3DoF6Y858H8sUAWdDk0GSa4Ojx26SbQ0wiiKMRk4zkeuf1qy99YSaXDeyBntJymzdCTnJ+XK445x1qjaxrqehXF5MskxvQZVUMVOxT+7UEdsAfmfWsXR5bJvCiJaQi2XfYm5nUnHmmRd64PQqAM/WgDtDDGjhlhjVxnDBRkZ602WSO2tnmlYRxRjJIHT8BWdoJto7zU7S3bAinBEYJO3KKDjPuD+Oas6nqH2GezVo18ueUpJK0gQRAKW3c9emMUALp1/ZXysbGUSIuMkKQOc9Mjk8Go9X1KTT7f7VHZT3iLuMhhZB5aqMkncw/SsmJZV8K2MrrIypei4OASwjM7MGx1+6QfpTJrhP7N1a2htb3deSOIUitmJUNEAGOBwCQTz60WA6OS9gVIJJZ0jFxjyt7YLEjOB71WLaZqwkti1vdiBx5i5z5bYOPoetZmo6hY/wBkQLeRz200WHg+0QbWLQhWJGemeAPUnFTXs9xovhK6vrayS6vYYHuDBvCCSVvmILHpyTSA17WGG1i8uCJI064UVBd6ja2s4hlWcyGPzAEhZsjOOCB19utGjXcmoaPZX81s1rLcW6SvAxyY2ZQSv4dKr65YyXrWTR+X+5n3SbyR8nBOPU5VfwzQAs+qbfss0ar9nkuXt5vMUhgVDcqO/KEe9S/2pZlIzGZZS5cBEiYuNpw2VxkYPFVIrC6XTtLRkge4t7hZpwHIUsVcMQSOeWyOn4VVOn6oupTahHa2TSBnVI5bhtrqxBDZCZUgjpg8HrQBcudetYp7OFILucXkZe3eKEsHI/g/3sZOPQGr9jcx3llHdQ7wkgOAy4Yc4II7EEGs2Gx1CGbRmQWcn2RpGuHOU5dSDsUD1Y9SOnvU/h+1vrOwa3vpLWQiV2jMCsBtY7sHd1OSentQAXdzfNfvY6eLYPFAJpHmUlWJJCoMEYzg8849KowapqXnWMklpM1xdWBlewUKoSRSu47mxjG7HJ54q/fW97Hfm/09baWR4hFJFM5QHBJVgQD0yeMc56im2mnXNv8AZH+3B5YIHjdnjzvLEHPXjBHT0oAo6rf3k1zostn9ot7C4khkM6MmJd+QIXRucYIbI7ir17qwt57lUiV0tQpny5DZIyAoAO44I7jqBVW40S+fSLCwh1YRGzdXWT7Krbtg+QYJwMfrVj+x3ktisuo3IlmhWO8eIBPPwMZ77TjIypBx9BQMpat/bV9qxsredbJPszy2skd0ysx+UB3ULzgn7ucd/auii8xYYxKytJtXeQMAtjkisyfSJpdYi1BNWuYhEAscKxxlQnG5clS2Dt9e/FaoNAjHvdQv1k1GSzW1aHT8ebG6MXlITewBBwvBGODk1Tls7vUdeuI5r1IbiCKGa3kihYeXGZXIAy+CSEKtxz2xWxdaZa3FwZn80FwFlVJWVZQOm4Dhvxoi0m2TVm1RZ73z24ZTct5ZUZwuzOMAsSB70DL4657VzlpGLLxTfSXWrznzjbnyjHGqyby8aLgLk4yBnP1rpBUM1nZz3MN1NawyTwf6qRlBZPoaAMXSWa1iSSK4jhhXUprc242hApmcD3DZINGq3kkc15J/aDWtzbSKIo3mbaynBGIwP3m7JH+GK2vsdntcNawESP5jgoPmf+8ff3qV4oZJUlkhjeRPuOyAsv0PagCUjBIrF1W80+y12xkuLi3hDxzRyBnAzkIRuH/AT1rZBqJ7W1kkMslrbvIcAu0YJwOnNAzjWsoF0yWW2sbl5IIZljKW7sxaOcFSB3JXG32zitPUYbWaXVbKCxR5L+0WREQKjrIysMkEgq2QGz1/SunyfU1BHZWK3jXi2dutyxy0oQbycY6/SgRQsrK8RbeyuoTcLbXLTJd+d94ZJBK5zu5xzx3zTl0x5tYunvNM06WwmWPl3LvujJKnYUx3z14IrXHWlGcUxmFqWn6zN4ottWtf7PEdtbSW8fmu+7EjRliVAwcbOORnNOm0OeYXULahmGe7F1vMWZVIZWCAk42gr6Zwce9bgpegzikOxjtocs1xHc3Gt6k0sZ6xMkO5dwbYdqjK8d62T96gHiikxoUUN0zR2peMVIxq9alTpUXAPHSpE60AcD8UrfytcsbsD/XW+0/VW/8Ar1kwNtww7ciuq+KsG7RbK66mC52n6Mp/qv61x9iTsx/+utYvQyludRq6rdaLeB/utbxzjHqh/wAKs6dGzabbyROJB5YyR+VQaKDeWcduxyJIpbc/ivFVfCDO+m+WeChKsCenFVT3JlsSLuN88TfKsqMhOMckcfrivC/jxBs1fTJyPm8p4yfxB/rXvV2hAR2X+LsckV5D+0RahkhvFB2pMGPH3QwPH8qqqvcZK3PKbA/fXPGM1M24NtbNV7HiQ9ORVmUYAfbgHPSuAo+yMnFKOlJilrqNgLdgMmnjg8UxRUOp3ken6dc30wLJBE0hUdWwOAPr0oYjMtNEeAC0fUJJtOSczpbNGM5L7wrP1KhjkDjtnNQx6BqP2FrY62gMmoG+keOzUZO4OFwSeAwHP0pklzfWmtaRFea7ArXDlrq02oAAVO0J/FjdgHrnrxTovEkks1lNBaJJZ3VysO3D+aELFRJ024yM49Oc9qBHR++a5zUfDl1e6tPftqFsjtMskI+zE7AsbooPz84LBu2cY71Vtdd8RbJJbi00x4odWFixj3hp1MiplOeCpY5J6lT061rQ6ldXBgvLWJXsZpURUMDLJtbI3hicEdDjHTvQBDa6BNbrAY9Xnt3FnHaXAt41CShBhWG7cUIBI4P8qnGjRx3TTW91Nbp9i+xxwoqbY0znIJBOfx7VW1i916GXUo9NhtbloLdJ7ePyTuZjuHln5wCSVBzxgHoai1XUtah+1TQrbxJarF+78szCVyBvRmBGzBO0fn7UCIo/DumWlo+lT+ILsefAsUsbXKRvKoyqHCgHIGFBHUAZzVq68NrcXdndf2tqcdxaW5tw4kUlxnO45U/Pn+IYqv470uyub3RZTYW8l1Nq1tF9oZBvWOMtKQD1/gPHua6Yk7iTQM4KfwbrlxcRaLc6hDdeGYpYpYxKAbgbW3MrMACzOSRnONpPeu7nkjiUyTOkSAhcscAEnAH5kCsLV7dbvVpS1p/aUcFuqmBJtjwMctuUEgEsMYORjbWTq9i1/wCFPDVpDrV01tPNaRlxEhM+CJFdi4JBHl5x6nmgDrLi0jmnjn8yaKWNSgaN9pKnGQfyFVJdJtEtraFLi6toLQHywk5UL1GSfXBIyao2t890LO1stWmnh+zPLNdGMCdgG2q3zKEAJDemccVXujfavoWhym/kiW9lhW4SOKMrIfvknIOOF6DjmgR0F3HY6hp8sFwYp7SRCsnz/KQOvI6Yqvb2ekXVjHHbeXLFDIzK8chLK56ncDnPPNUNQ0mGyhjht5pxFeX4NxEWG1zIVy2McY28AYHJrXsbO1sjM1uuGncSSsT95goXP5AUAMudKs54YIXhYxwHdEqsRg+vHepL2zt7ww/aoBL5TiSPJPysOhrnvFsq2epLdCR989pIpTzGwRFiTIXpnAPPvUtkixxaavmS29retLdzEuRlmwUQk9Bhjx/sCgRqLpGmq1xixiP2hg0wIzvYdCfeq+sSaTp2lpDfW/8Aojvt2JbtIAeucKCR061mibZqlgk97LHZubxYpGnK7o9se3J7nJfaeuBxTdM1OGDwIJ5dS3tLDP5LSzbnblyq5PJYLt460wNmCLS7zQ7do7WOawaJbiGNYsgjG5SF9ec/Wl0s6bcPcXtnbCKYuYpmaAxyFl5w2QD3rIsbvT5dF0iJb2GWxt1SG6kjk+VXWIFVYjsTz+VWvCEtq0N/BbztIyXsrMrklkVnOzr22gY9qQGne3cdkiSyrKVaRY8xxl9pPQnHQe9PSG2gtfIjSKK3VCu1MKqjvjHSoNYwLHnft82PcU643DP4Vi3O2PzLm1B/slryNpAkZYEbCGYL3Xdtz9CaAOg06G3gsre3tCv2eGNY4trbhtUYAz34FSTXEFsitNLHCruFUscZY9B9az/DiRCG5e2glht3uC0YeMIGG0ZZVHQEg9frVvU2SPT5mbydwUlPNOBuoAVru1C7/tUWwP5eS3Ab0+tCXFrcxuUkhmjVgH6EA1mavG91a3fl2M7iWJYFRQuWwxYt14GOM1NJp6xub2yhkSWWWKaaIvgsFXaFAJwCB26ZFIC/LcQxwPPJMixp95ieFqsuqWMlvPNHcFxAwSRQpLBjjA29cnIqGaC8k0+7K2kSzzTKyxSPnIBX7xBIBwCeOnFRy2l80jzxZVxLHLHHNLu3EBgwZhnAIbjrgjNMBuo6xpCCBryCWRTP5Q3WxYxS8bQwxlSSQB6kiqXijUvtPhS9ktdOu7mTd5TRPAMxOMH51cgY6fmKs3NjqU3lym1s2la/inZRKQESPGMtt+ZuD2HUemaV9Lvbu01q1uWtY4r1i0DxszspIAywIH91TgH1oA1dPmnurRJp7KeykYkGGUqWGDgH5SRz161KRg4rlPFml+Kp/BV9baNqiR63PMJRJHlFC5GUTcTt4HGTXQaNHexaPZR6lKst6sCCd16M+Bk/nSAtnpSUUmOaAFpRRR0oAKM0vYGk4/OgB3ekPNIOpp1AwFOptPXBIoAO1P7Uje9KtAxoZWdkGQVxnilP9aU+tHbOaBBSrQF560vagYo6UDpSdBThQAtKBzx1pKcKAFAxTxTfenJQMcOmKP5Uh6Uq9OaAEHfNJTjSUmNCjpSikFGcVIxc0qfeptOXORigDM8b2/2rwlqKDqkYlH1Uhv5A/nXmmnv8q/McV7DPEJ7Wa3I/1sbR8+4IrxrTd0Y2N95GK8+3FaQ2M57nW+GpQJVXdgRzI/4E4P8AOm6TH9k1zV7Mg8Tl1AH4/wBao6TKUnZQeWjPHuORV3Unki8ciZW2x3luj9P9nH8xVR+Il7GvIuV3FR7c9Pwry3432v2jRNRU5LLCki4/vAj/AANeml2EiruBBP5CuL+Ilr5yeRJwJkK9c8YP+Nay2IW584WTjcuPpV9/Tn1rMi3RSeW5IaNip9iDg1os565GPpzXnMux9kr1paavWnCuo1FzVfU7OPUdOuLGZmVJ0KFl6j0I+hqxQPvUhGbZ6ffHU4r7Uru1nMUDxIkVvsGWK/MSSTnC4/Gm2ehxW8lv/wATC+kgtXZ7W3dx5cRII7DLY3HG4nFatFAWMIeGIfsEdo2ranhLo3gdJFRvMLbv4R0ySfxNW7TQ7K1likjNwY4JGkggeYmKEnPKr0HU49M8Vp0dqAsVYLJIbya6FxcyNL1V5SVHpgdOO1QzaPYyzPJIsxDyea0fmt5fmZB3bemcgVfHXNDUCMHV/COgavfPeahbXE0zEHIupFCkJtyADgHBI49a2oY0hhjgjBEcaBFBOTgDA5PWn9uKBQBmX2h2N1dzXbSXkE9wixzPb3LR+YgGApwenX8zVi403T7nTk0+ezie0RVVIsYChR8uMdMVa9qWgCpJpunyPEz2cJMUYjj+XACdQuB29qrTeHtDm8vzNNhYRIEjUEgKvsAeOprT60DkcdKBFS703T7xka7s4piibFLZ4X0qyioiLGihVUBVA7AdKU0lACMkbMd6I/BHzAHg9aRkRwFdEZP7pAI/KlUYx3pSeeKYDJoIZkVJYYpFUgqHQEKR0I9KRbe3RSFt4QC5cgRj7x6n6n1qQHiihgJGiIu1URR6KoAp2cjJppbFKOfpSAA3pSlstnvTFzkk9O1LjmgB3JOetRXdrbXaKl1BHMituAcZAPrUgpTTAbGkccQijRUQDAVRgAUvSjtmjqKAE65opDQemKQWAE5opOwooAGxSZo704UCExQKXt+NJQAHpmkpR1oxzQAvakNLR0FACr+tOpqZPGCacetBQdqUUn5/Wh2VEZ3YKqgkknAAHc0AOAG4tj5iBnmlApBggMGBBGQQeDTh0oAB0pRUU89vbhWuJ4oQxwpkcLk+2adE8csayxurowyrKcgj60APFLTlQ9NpzSLjnv8A0oAQ8inY4HFU9N1BL4zKtvcW7wsoZJlAPIBBGCeOf0NSarex6bp099OkrxwruZYl3MfoO9AFqlArKh1hX1aLTpLG6t2ljkZJJDGUJjKhl+ViQfmB5HTNW7PUrC6dlhvIpGUEsA38IOM+496ALf0oxxxWLYatLPqxjkeE2Uls88L+Q8bYVl5yxww2tnIAqbTry4k1fypZJjbT2pnhWSFU24YdCOvBHB5oA1gaUE5rON9cOqiC1TzJkY22+TCswBIDYGVBA681nWet6tJqVhFJpCC2uJpbaZomZzDJGG+ctgDYSuBxnmgEdGcdqbmgUHOaksUEnrThTVqvfSSJNHGkgiVwfnI7+lJuxUIuTsi1iq97qFnYxebcTKqggHByc+mKzMS3mrtGZSyRDaGHHPrWTdRRTTW+kmAG783fKeegIwc/rWU6jS0O6jgoylab82dtBIskSTRsGVhlT615R4gh+x+KdRg6KJy6j2bDD+derW8YjjWNfuqMV578SIPJ8URT5wLi2U/UrkH+lbwPNqJX0KenvsvIH6fMAfpWh4mLR/2PfqDmN2hY/Q8fyNY1ucruzg4z+Nbuq/6T4OmuAfmtrhZQPQEj/wCKq27NEI1Jc7RIvIUfMAMnmuW8fqT9k9Pm/pXR2dxFNYpcCQKdgBHXnHpWb4ps/t9gu1ghhYvuI65HIre9zPqfL3iu3Fp4o1GHoDMXXtwwz/WmRYYK3bbXtF94U8OTXc+oXdn9uupI1Qu5IVAARwPXnr9K4zVfA8MRL6devEhPCTDdt9s965JUn0LTufTGOje1OFNPpQOoAqjQcaM0Z5paAF70AGk70ooAU0lBpKAAf/qoNIRniloAMcYpspEMbSSssaINzMxwAB3NVNbtZL7Rruxjk8t54jGGDFSuepyORxmuYh0e3jabVrWMLb2Ml+rJJIzeZGsZjC4JII3KTz7+tMR2MUkc0KSwyJJG6hldDkMD0INOxXIW9xqPh3Q7JJpkKJozP5OxRHA8flKgB9PnOcnnGeK29N+2RailrdXjTlrXzJI5HQsGDAB1C9Acn24FAjU7UwyRBzH5iBxjKbhkZ6cfjSyEpFI4BO1S2PXAziuWg0fTJNN0bVLkiHUZrq3uDcBSzzSswYoT3U+nQYz2pDOqx9aAjH+E1yizz3EP9rx6hcJfHUTbx24k+QIs5QxmPocqCxPXnPpWNrc6w+Fr3UZNSu5Ps+nX9yBHd7S22XEYyDnjtTsI9F2Nj7pqjealaWd/ZWVw7ia+dkgAjZgSq7jkgYXj1riNIkjbwzZXA1KYSHSoJdzXR3b3kARiSccAEfzrc16fSrHxpps0l5HbzyeY8++4wNoj2oNpOBkt+JWmBv3F1DbT2sMu/ddSGOMheAQjMcnsMKeadNcwxXMFu5Ikm3bPT5Rk5Nc54wi0aLULS71K2EiSRSh9zHbIVTCR/U7jj1xU2u/YoL6G+uNMWd5LWQKhBJkl+TZHnoCefyoBHRkAdcDPHJpSoAJZgq9yTisDWWh/tef+0GCb7ZRbKUL7vvbwn+1nb+Yp2pFY5LOPUJdtqtoQJJo9w87gZbtnGeD70rAbpAGaY7KoLOwVR1LHAH41U0Rm/suBmEwyCQsy7XALHAI7YGPwxVbW2sf7S09NQUmH96wDAmN2wAFK4wTySM/3TQBqu0cQ3SOiLn7zMAKje5tvMEYuIi5JAXeMkjrWDaGKa2sbaa0kuCqTyfZ5UyAN+0bhg4xnioIrHSray05IrM5F0Z5yts4bcFKtkYyOQgIPUCgZ0guITCJVlQxHPzhvl9Ov1pzSxLB53mp5eM788Y+tZSWEWlCJbdZXgaeaWQBdxV5DkNgDoDkcdM1FLDcf2VDJFaz4W8E7wH/WFAx5A9ejbf60hF+41KySx+1R3cDKx2xMW+Vn9OOaXSbp72yE0giD+Y6N5ZJX5WI4J57VlwC7W+Oprpdy0f2hiI2kUSsDGF8wKxAXkYxnOOauaAbxEuYbywa2xO7q29Ssm9i3GCSMZHXHNMCfW75dN0m4uyGLrG3lgRNJl8HGQvOM1QXWJPtFpIwZbeWF98TWkiytINp+QHkj5umPxrTv45bjT7mCFwkkkLohPQEqQKybCLWTfWl1fWUWIldVQTAmH5UGQcc7iG+gxSA0ZdRt1t7edBLKLgkRRxoS7EAkjHYjBzn0qO91EjRZb6ztrqdtrBY44wJFYZHIYjGD1qrYQatHa2+bSFWimmZoXuMhgxJVtwU4wT0q7ptnJDp01vOUDSySsTHnADknv9aBBol1cXemwyXNrNBIUTJl25c7QSw2kgAkmpNSvFsbUTNFLMzOsaJGBlmY4HJ4A9z0qvoNrqFvDJ/aNzFMxCRosIIRVRduee56n8KsalbzXNuEgkRJFkVx5illYA5wQCKAF0+7F0kn7popIpDHIhYNhgM8EcEcil1O5aysnuhCJVjG6Qb9uFAJJHHPHamaXbT2/nmeWKQyuHxHHsCnABH04+tLq1vNeadLaQzLCZVKs7R7/lIwRj8aAM9tfKTXVrPaCC5hMYQPIfLfeGYZfbwQFJIGcY70XOq6mI1a20+1k2zpDMGmbBL42tGdvI55zgjFX57Nri0gS4nJuIXWRJo12lXGcEDp0JBHcE1n6naXsNk4hS+1O4nnSSSRJI4ygQgjAJUAcdu/WgZLHHHrPn6fq1sBLZzqT5UjKj5XKsOQcYJ4PcVX0iTUU8C2cli0b3cMHScF94QkFc5BycYBq7Bpkj2bMby+tru4dJZpQyeaCB9w4yuAOOKh/sa80+yZNH1O6Mm9Csdy4dNocsyjIO0sCRnnFMCfRry6v764kW4hewjCLGFhKszMivncSem7pj+VT67bzXWj3VvDc/Zi8TBn8tXyuDuXDccjIpPD1gdO0tLdgocu8rhTlVZ2LEAnsM4H0q+OvNIZy2n3k66Tp9pHq0hmuTbFnaJFMETplVXAxztIB561saS10l5fWN1cNdLbyIYpXGH2soO1sdSDnn0IqS10bSbe3uLeGxjWK4I81Tkg46DnoB2A6VZtLS2s4fKtYViTOSBzk+5PWgDO8ZWdtd+Gb5p7WCdoYHkjMkYbaQOoyOKXWrr7LZ3Wm6XCYJ47Bri3ESAKqbtvygdx1HFXNV02y1ayNlqERlgLBmQOy5I6ZweR7VFpWh6Tpd5JdWNosU0iCNpNzM2wcheSeM80AYk0NjNKdPsNSkeynsXldhdt+5kVk8p92cqWLNnnnbUVpZ3F1pj6ta6tJe291ZQrcwJyZJA6tKwweDs3LtA9q6tbWzVZEWytwspzKBEuH+oxzUsSRwgiKNI1PJCKAM/hQBh6beabD4kmhtQVivYYvJMcbbGkTzN4zjC4XZ+PvW5cww3Vu8EyB4nXDKe4qRnONuaTtQMwUSPVW1K08u4inmEzW1y9s6iIPGqEhiAM5zx14qCw0++urqzS80yaH7PbSwXE80+9fmjCYhAboepLAYAx1roLS7S6kkjUFWTgirP40kxuLWjOflttfmjs45LTT18lDbzk3DYlRgFZ1wuQQBnaep4zxk2LbT9YF1ZzTXtjttFaLCwMfOQ7ck5b5Wwo9Rya2NjFgOaeOKLisZ1vp9xA0CLqMpt4Nxjj2DPIIAZu4GeBjsM5qnaxt4ft5pr7WLq9WdyVjeONfnPXbtA6+hrd4I46Vj+LZBDpkdxtU+TPG/zDoAwz+lKbtFs2w9NTqxi+pPo01/dqby6CwQMP3MK9SD3Y1YafzL1rJM42fO6nlajGo7rhIvssql3KoHwGOO+OwrOgvFtZ703TmJ5FbDYJwewz+FZ81jp9i5tu1uyNNpIdOXFxctiR/l3dquOqSIUkUOpFcuiahfC1kktZJRFHtYvkbs9wfpXRabG8enwRyAh1QAgnJH1ojLmFiKSpJPm1Mnw3I9vEq3bL++kKow9cnj9KpvC0l1qOrGTbPA+E2jkAHGDW3NpqvOGWUqgbeFxnBou9KguLnzvMlj3Hc6KeGP8Ak1HI7WOhYqmpufcv2MxmtI52GCy8j3rk/irEDbaZeYxtkeJj9QCP5Gutt444YUhjX5FGAKxviFB53hG4YDJt3SYe2Dg/oTW8Oh5dSzbtscBat+749a6PQF+2aRqVi2D5kJx9Rkf4Vy1lINpXPvXReCplXXGgY8SKePX/ADirlsZR3JPCc+/TkGACpKdOmef61oXbK0EkTLwwK5zWT4YD2+oalYlypimbC49//wBValxtZ2YYyOorVGb3OHk+UOuAQvBrF1L7p+tdFqsflapMoI2sd351z2qDh/rTCO57SPagYpDThgA1gbiA04UijjmsfUtfWykuNml313HbuscrwhflZsYAUkM3UZIHFAGyaBmuZ1DWbnTPE+rALe6hbW9hFcPbIECwff3MGOP4VBxkkk1qzaozssOm2v2ydrdbgI8nlqqN93JweTg4GOxoA0T1oRSzEKCaxNN8RHUlBt9MmBNk1ztaVRh1kKNEfTlT83TiszxTJDqngF9ek+32MkVi93DHDclGDlDtDFfvc4/OgDrj1oKsOuazQ09rYafYxjzrmSNYw0rHHyplmbHPb8zVbwpbtawX0RUqFu2QL5jOBtVRwWJOCQTQK5rzxtNC8ayvCzKQJE+8vuPeqFlo8FrZ3NlJc3d1DchhIszj+LJbGMYySSfrTPF0cc/hfUo5E3j7M5A3FfmAyvI564rNu9W1LRStrdw29x/okPkCINuEpcR7G5JbqDxycGmBqS6Do80sM01kJGhi8lA7sV8vGNpBOCMetWNO07T9ODLZWscJcAMRkkgdBk849qqaPc6m2o3FrfAywiFJopvI8nBJIKFc+wNa0Yy+D60hBzxj1rNs9DsLW6W4hWc+WWMMbys0cJbrsU8DqfzrOn1S/SW3upryGG1a7dSgg3RvCN2Nsg/jIGcH3GKjsr7XbyPTLqMSrHqJ2sjLEqRxspIkQ7txZQAcc554HZgb4tbVbw3a20IuW6yhBuP41AY9HS5j01rayWWSJ3SDyl+aMMNxxjpkjPuawdCl1pU0e6u9VkulubiSDy2iVQ8QEhVzwDvIUE9B7VDrVtbp4wlvLnVtVhW2tYZT5UgwokuABEBjJUmPkUAdUttZhBEtpbCMAAIIlxgdBjFLNaWtw/mzWlvK+ANzxKxwOnJFTHhj9a52/uLny9Yvm1CW2exkKW8SsAmQikbh/FuLfkRQM6E5/rTl6cVzWoQXXn6zONTurdFsluBGkuPLm2NyPQfKPl6E5rorZ2e2icsrFkBJXpnHNIQ29vI7G28+4ZxGZI4vlUsdzsEXge7CkS7i+3y2K7/tCRiQjYcFScZzjB5B4FYfju0sJrG1uL/IjjvIEJaZkRVaVMlsEenBPSqEC6dfQXU0E01vawacBbxGUqcbpNsm7OSOAR+FMDrzzzS5YE8ketc1dXlnK0Z1K7t/s5sUeIyMdkj87mGCMkHbwOa2dGaU6TaNNLJLIYVLPJHsY5HdexpDQX+n2t1MlxM0sckalRJHKYzt64JHUUhkis/s0MMbvFK2zeHBC8E5JJyc4PNQa89sHsVu3KQGYlixxGcKflf1B7D1FQWy2yWaKsf7mO9kwoQ4UYYjj05H50AazPGitI0ihF5LE8Y9aikvLOKH7RLeQJFu2mRnAXPpn1qoUZrfzPKZovtQkVAvPlgDt9cnFR3Fj/aFnqZWAILhQYVkjwTIo4Yqf9oD64pgW01PTGmnjGoWpkt13TKJRmMepHapre5t7uMyWs0c0e4ruQ5GR1FYUEd0+k22rDTG+0z3S3VzAEAm2HIC+5UbTj2Per+gxSCa+uGt7qITSKUa5fLuAgG4r/DzxjrgCgRPqY1TyU/sqSzjl3jebmNnUrg5ACkHPTvVbTNW8zwvZ6zfLtaS3SWVYEZsFgM7V5PeruoTTwQZt7OW7ZiFKROqsAQecsQKzfCZ1Kz0SOzutHktTZWyRxA3KOZyF5+705Hf1oAi0zXJrbwbDrOuhXcZ89rSF9qgMRna3zAADnjjmr8Wt2MkU8n76EQxLM3mxlSY2yAw9QcGsa2t9cuPC2q6VcaK1vI8U32dmukYSmR3O3j7uMjJNWtT07UtQvriNrWG3t7ixWLzhPvaN1bePk2jI3HHUcD3oA07TU4JXmhmhntZoYvOMcyjcY/7w2k5Hb1z2qHStWF/IkYsby38yMzRtKE2uoI7qxwfmHBwaZbWmptNc3FxHZWzG1MECwMWO7ruLFQQM4+Xn6moNF0q+t7y2uLlrWJooWSU25bFyxC/MynhcEE8Z60AbnNHNcr8NrDxbp9lfp4s1BL2SS7Z7YqclI8njPoeCB2rqx1pAHUHNKOtIO+aUevNAxwpy9DzTRS9FoACc0oGFGeuOTSAEioILwSXs9o0LI0OMHPDA96GyowcrtdCyOaXoOaxtZ1C6juDaWbxxyBN7M3Jx2AH4Va0a+a7VoZ4ws6ZViOjEelRzq9jZ4WoqftOhoY4pO1KM4x1pWzjgfSrOcQdKjuZGigaRImlbP3RUrsqfeYKPUnFRS3EMPlKzf61tqY70myoxbeiHxRuy5k+9jnHr6VKqrj5s1n61fSWcMKQgedPJtUnsAMk1VXUbqG5aC5w6tjaV6qfQ/hUOSTsdEcNOcOdCmc23iv7MqkLOmQQOMkf4rV3Ub77HdWsbqpSUnJ75HpWR40f7Ld2N6o+4QD7bWU5rT8TQvNaRSx8bJA3/ATUXaukdPJGTpyezVvmiG6t7ltfWFr6VFf5l2tjAPQY/CptEu55Z57SecXJjyRMB15xinX9iNQSC6jmaGYIPmH09vfNT6TYLYW7KTukdtzsO5ximovmFUq03Ss99hZb+CLUI7JhIZXAOQvyjPTJ/CovENq15od5bJne8eVwM8jmrpjiZ1d41Zl6EjkVJ3rTlummccZqEoyjujOeGe7hsdQt2QTxxg7ZAcHI5Ht3qSyt58yzXqxF5dvyLyqgf/rq8elIelTyFOvJqwJ6U4D86QcVHHcRtdSW4OJYwGIPoehpmaTZL70KSTS0i55piJKh1a3+16TeWuM+bA6gepxx+tSDOamj+V1bsDSEeJWDZCtnJxyPSt7RG8nXLG4HQvsb6Hj+tZl3b/YdevbZeBFO6j/dzx+mKt7vkVoxhlYMPwNbPYyRsXCi08dTFulzEGUfUf4qau3Csv8Aqz1PaqfjBtmraNfr8u4Yz68g4/ImtK8/d57ccH0pwfuinuch4nYLcxOARuyM/T1rmtQXKHrg9K6/xCvmaeGCglWzuB/OuSulIB3HnPStCY7nsgOScUtJ0HFKPeuc3FDEt7VzU+h6hdSSC5NoS92Zxdo7LNGm/IQAAA8ADJ7E10hPPFBODQBh6ppuq3MGuxwtYj+0sJGzlsqnl7G3Y/QD1NSx6XqEV4b22vreCWa2iguF8oso8vdgx88feI5z2rZ7Uh6gdqAOdu9B1CGec6PeW1ulxYras0sZZo8FjvXBxk7jnP1pt9oWs3vh230ltWtbONbZIZhFa7wxVgQRuPAwBx9a6WigLGOumalJb2rXWtSPf28jMLmOBEDK3BTZ0xj+VTaRpj6abn/iYXFzHNIZAkoX92SSWwQOck9/StDPNGaBEF/ZxX1jLZzs4ilG1tpwcZzVabSLaaO4W6luLh59uZHf502nK7SOmDz9a0CeKM8c0AUtM02Oykmm8+4uJ5seZNO+5iBnA9gMnj3NXhwRjrSZpD1oAzbfQdPt2j8vz2iicyJC8xaNXJJLbT3yTRFoemxzF44pVxG0cY81sRBuG2DPy/hWqF4zSHgUAYyeGdHjhsovKuHWxbfb77lyVbPUnPP41autK0661KDUrizjku4BiOQ5yBnPI6HB5GelXSaSgB3eqs+l6fPeJeT2cL3CkFXK85HTPrjtmrUY70rdaAKk2l6dLJcSTWcUj3IAmLAneBjAP5VNa28Nrbpb20SQwxjCIgwFHtUtJQAyeKKeFoLiKOaJxhkdQysPcHrUbWtp3tYD8gTmMfdHRfoPSpWPUdKafWgBI4YFiSKOCJI05RFQBV+g7Urn1NIG59Kw9a1fULWd7ex0S5vJhjaQQFbPQ/Sk5JbmtKlKq+WJuA81h63qmoHUxpWlRp56qrSyOM4zyAB9O5qlYL45vLy3nufsNhbKwMkPDMR6Vta9cW2lQy6stk00w2piPgtnpk+lQ5XjpodcKKpVVF2k30Tvr5jfD11d3EU0V8IxcQOVcoMA1rYxXK+CL2S5vb3z4WhmmkaXYTkEH0+mK6r86KUuaJnjqPsqzjawm6k79KdxTAMM2WLZ557VocbFCksSOwozQp60lACjpTuNo+lN6ig8mgA7e1Axg0nrQOKABWJOe3albJ9qOAOMfhQx6UAHc/Sl9vSkDKc80ZoAUfpVLVbi4gjDxmJIx96R+inPFXKg1FfM0+deD8hIz6jmlLY0o251fYrR3d5azxR37RyxSttSZFwOnFLqZMGtafPwEkZopD656VTuZo5/CnmMzIFI2nqchuKl8QPv8OJdNH88Qjl69Mdayb0O9U0pp2tduJneJZEt/FVo0jKgljxljxwf8/nVzwyTNrF3cKyMjMx+U5xzxWf8RdpstM1JNrhZQD3BVhnp+FWpo/7JMGo2KkQSKu5M8KTj9DzWTuptndFRnhYxvq019zNpdREi3vlJg24IBPRiM/4VWlvZLu0s2WUweYSW59PX2qHTrS6axaSK5jxdkvJxk89hVu20uKMwrJIJY4wQUZeGrX3mefahTb12/r8yqDNqdvJLkzNEAEVeMk45qeHTbmS3Bkk2OhGxG5CgdsVp2sNvaxeXbxLGgOcCpFbknpVKHcylintBWRm/2XNcgPqVwJXXODGNuPp+tX7axhtcspLswAyxyaHnCleC249B/M0vmBmBz2zTUUZSrzkuW+hT8S2v2rSZMLuaP5wPX1H61Y0OZrnRrZplDHywj5HBI4/pU+89OOajF3Cs/wBnB+fHQdKXLaVylUcqXs7bO5ZHXAAA9BQ3LDNRbyOlBkzVIwJj1oz0qAyAdc0gk+bjrVCLBYZ4OaUn3quZOKa8v3eRk1LGi2MVi3Ewi8a2q7gEntXAx3Yf/qrR8we9c74mn8nxFoE3Ck3DIDnrkdKzntc68Guabj3T/I6reuQCwBJwMnrS7hiuT+IN21tpsE8bshiuA+4HBHb+tb0U/mW8Ug6MgOfXiqUryaInQcaUal97/gX93PrUqsNuQazxJk1KsnHWmzA8+8dQ+T4vnkUACaNJR7nGD/KqVuwbcrHAIra+JUebjT7rGMq8RP05H8zXOQuODWqehi9zpPEitc+C7K7B+e3kjJPoD8v9RVqK4WSxhdsnfGCc9yRVGyZbzwXqdkw5jBZfw+YfqKq6BMsugIMYCMQOc+/9aKfUJkuofNazLtJBUgVxtwPmx+ddg8jDK5JB7ZrkLttszbuRnitSY7nsJ60UUvesDYUYXnvTTz1pelIeTQA49APSlBppFFAC9KCeKa7BVLNnH0zSigBQabil5BoC5NABilPTjpSHcGGNu3ndxzSFu1AgpVXLe1MPWnA44oAk3HBpjdMdaaW61na7NIsFtDHKIftNwsTyZAKpgsxGfZT9M5oAvvLEk0cEkiJLIGMaMcMwXrgd8ZGaeK5Dwai3OvXmqCORbWSACwR3LGOIuwLDOceYUDfQCurdlWMl2Cr3JOKAsTqQDikbIOe1clpVi8+uaraz6rq0sNm0cSK10ed8QZs4HXnj0qLRJPMfR7i3fUGudp+27/M8po9pzkkbSc7cY5/DNAHVw3ltLcz2schaaDb5owcLuGQM+uO1Oa4gVtpmiV842lhnNYng0D+wILxpBJLelrqV/wC8znP5AYA+lY4t/s08l9qug2Mwl1X5ZXIM6q0gWNwcY4+U4zn+VMDrZLu3S5WB54VmbkRlwGI9h1qvLqtqusxaQ/mLcTwNNESvyOFIDAN/eGQcelc3crDceD76+mCC7aSRxKR86SrIVTB7EEKBVrxWq/bvD9wpxLBqihSBn5XjdXH5fyoA2tQ1WzsXK3BlLKm9/LiZxGmfvNgcDr19DT73VtPsRGLy+gg84Zj3yAbgO49eorEvFlvm1fy5VtVjiEDlhkSLs3Zb0GGI496dEL+6ns9StXhtENgq7WTeyFiG2gdMcDJ9qBo6GC5huIUmglWSJhlXU5BHtWN4j8RWuk3cdvdQyPFKhYtGNxHPTFT6PftfaVbXUiLG0iZZV6ZyRx7HGR9aqajFZ3V+4umVhBb7tjHABJOGz1PQipkm1oa0ZQjNOorop+GLo6hrRu7eyuLa1jj8uNpm+eTGTkjOe9dVPOIY2dlkfH8KLuY/QCsCSON5dPCuYkaNvNVGIDjaMD8+9VrG6jmaOKa5/dIJlVTIRuIkwMn1C4/PNTThyo0xWIVad0rJHRWl/DdWyXEO7Y+cblKngkEEHpyKZdX0NrE0828RrgHahY5JwOBk96xvD13DJpMa29xHP5RZXKtkqdxOD6HBFPutXFrqun2RhkY3RkJkBAWIIM5bP5fjWhykknirTktXuY4NQniQhWKWcgxnPPzAccY4qSfxBAkF4fIuIri1hEjQTJtZt2QpGDggkY4PWuauLqO3+HKm4uVgZkAjaRwMnzMjr14Gal8RqZNCvdUF6t6SkTB1UBPKSQOQu3r/ABc0AdG99c6foJubzF1cww7pAvyB39B6DPFMOq3ltZXN1f2duixhViW3uTIZHY4C8qMckD8agv8A7PqFhJb3BPkTJhtrbcqeetYM0UdzdXraIsQSKBFITiOSdJA6j0yAME/7QzQB09lqF2Lz7DqUUEUskZkjeByVYAgMvPIIyPrntUHhu8uza3Wn6jKZ7qxuDCZuhljIDI59ypwfcGs61uLnUdaivWtJ7S3t4HQpOAHaRyuQME5AC9e+aTRp1n1rWp42ygmigznjeifN+W7FAHSTXaw20s2N3lozbfXAzWXBqt7CtpNfTQyRXaFgscePLOzeADn5hgEZqbcPrnrXOWP9n3+qwjTUkNnbbzLJ8wTcQVEabvTJJxwOKANy0v75Esr26uEaK8KqYAgAjLj5NrdT2Bz1zWjeahBaIDOxGegAzXO2VnqixWFldSWrWtowbzULb5dn3Btxhe2Tk9K2iUc7WCt9Rmkyo2v7xXi1y4uLkJZ2UhXIyXHUHvWxdXUcVvI8hwgU5I5wKpqyqoUYA9BxSlweDggjkUkmaTnFtcsbHORP9tmj0a3LPbxy+a7pnaT9fxrqNSVZNMnt1J/1RVfwHFV4lht8LFEE3H+FamDkgdOoqIwsmbVsTzyjZbfmU9IWDVPDsNteRbggCOOeCvTFa8XkxwCBVBjVdoU88VThVYYxHDHtUdcCn79o9PrVRjZGVSq5t22vexbSRVXYihUAwABgClEvPXrVGWeNSFeREJ6BmAps1zDDAZpriKOIY+dnAGT71RiaCzdsYpTMxUgVUWQMgZcMCMgg8GlEnHXFAFkSA4xzimSTLEjyuwVVG4k9BUAbnrWZ4pm8nSJG5+ZgMevtUydlc0ow55qPc2LTUIbtT5EySYx0rL1e5NrqlvKGUAsu/ntUtnHZWEEchdEZYwrsW5P1rJ8bfu4ILnkEMMZ47g4/Ss5v3bnZhqcXX5Vs9Dfv9U+yzpE0TEMVGQfWmSXky6slurBo2IBAHIOO9ZHi0v8A6PKrBQyH5s9D1pouL6xk+3Txi4jdd4YA8Aj2FJzd7Fww0fZqXV3+86ZnRRuZtq+pPFIby2jQzvOojU8tnIFc3qur2tzZQSRuyxl8Sg54ycf41A9kbjT7y40tnbypNvlHkSLgEjnvTdXWyJp4H3U6jtqdFq2qNbvDDFs3yjKluQf8isvXdauIbayNjGnnXJ/iPC84plx4ehuraKSG5uInCh0SQ5Azzg00aZbx4/tu8jdyP3cUXGznqO//AOuok5s6KUMLGz3a6WJdE1cwXN7aaheI7xsGRl6MMcgfSqXi66a5OiX0Ssix6gu3cPvcc1uw6VpaxpstI2VeVJ5JrL+Icf8AxJInVcCG6jbAHalJNR1ChUpSxMXFWvp+FhvxRhuJtEiEO4gT/MoHXuP5Vt2F9ZLBa2puoVnMS4jLjd09Ksho54FyFkjZVPPIPFUtQ0fT766truSIJPbnKOoGSPQ+tXytS5kc3toSpRoz0s3qaZPzU9WOKgLfPUnfitDhMTx7D53h/wAwDJhmR/oDkH+dcPEwCV6TrsJudDvoF5ZoGI+oGR/KvMbdvl7ngVcdjKW50vgaRTe3dtJkrIvINZ3h9vJW9sHPzxSnA+hwaf4ZlaHXImHG/wCX6nFS36fZfGGowhcedl1Hc7gD/MGnH4ga90WVsNuP5Zrm9TX96+B3wMfWuidNw2tznjisPWIwJnAPXBznpWpMdz1ggspCttJHBx0oj3BF3HLAYJ9T60KMZ5zz+VKeO9YmotM8z9/5e3J2lifSnGmrwSe9ADs5b0FL2pKBQAuOOaOoxQTxmgk8YFAC5pu4UNyKiDBgGUqynoR0NAEm6ms1ITzx0pnc5oESd6RjtU46+9NJ6U05Y89MUAPB+UHviua8ZWr65Nb+HYWaHd/pVzcL1ijGQAPd8kfTNbd7e2ljazXF1PHFFChkfLAHH0rC0y+07TLKTWNa1K0tbjUmMsheZcKi8LGvPO0dcdyaaBGtpNtHZyyq10J7t1UyHAXCDhAFHRRzj8ab4k03+2NKNnvjU+akuJASj7WB2sAQcGsrwNdWmr2954jimgmnvZPL/dSB/JiT7kZI74OT7tV7xPNdW+lNc2l39meKRdzGMMGBYLg56dc59qAHWljfQ217I13ANQvJPMeVYsop2hQApOSAqjqak0C1udP06K1ubtbpogFVxEE+UDoQKybPUbi0vbuS61KS+sUtyVP2dVxIJNmAw4OcgVbk1DUIrhrOS1tY7qSB5bc+YShKkblbjIxkcigY3wzHc2NpLpMsLiOzlZbaY42zRMSy4x/dztP0pkNrql9PFPrElokMDiSO3ttxDMOjMzcnHYYqDRNduL64sUmsvKivrZ7iJgGJUKR944wM5OB1qwmpzPc2jCOA2l021GViX5GQx7YI/KkIlk0exe9F48blxJ53l+afL3/39nTP9eaguLW6uvEkM00Xl2dgheF9wPnSuCDx2CrkfVqqXUcv/Cd2M1wIpV+zT+QyllaNfkyG5w2Tjtmn6pfaqVuTp8tlERMLWFZo2ZvMOPmOD05zj0FAy9e6Vp17cedc2++TAViHYBwOgYA4P40l5ZXl3O6PqBismUDyYowHPqN/ofasy5l8Qpf30Ed5abYbNboMYM7W2keWOeQWUnPUDityxmNxYW9yV2mWJJCvpkZxQBJ+6hiVcpHGoCqMgAegFQ3SWgK3F0sIMfCySAfL+JrKuLSz1bxFd2+oQpcRWtvEI4nGVHmb9zY9eAM9sVm2S3TjREkubh182WOPAB2iMOFcn3GBTC50b/Y5ES6ZoCiL8shI2gexqKQaZZ6dJcGK2W1Qea5WMEcd8CqosFtLi0hhlmELO7bM5CtgsTn6k1Hr1hbx6DMRNNELdZJlKylSWIY8nuMnpQI1LfyWiEluiBZQHyqY3ZHBNR3lra3kflXlvFOgOcSLkA+vtWTdym5t9IsZLp0iuUPnyRSbWYhAdoYcgnP6VkzLcf2baWMmqRXcKajJDcSTM4QrglI3bIJxwM55NAI7RoYvKjUxR7UHyDaCF+lRztGIiJAgj6EN0IPrWT4ZKLHfR28wltkuSsQXJRPlXcFYk5GT+ByK0buGC5ga3uYkmifh0YZBHuKQzB8PDS9R8PR2Sxebaqzr5E8gkKqsjAD6cce1aku+z0/bpljHP5eFjt42WNevODjA9a5nRpbeGynttP0uIXKI5u2ij2smJsbCAMk7SxA9B71s22paRb+dc28saWcKJ5rQRZj3k8fdH3umfqM1Q0XNGvm1DTUu2gMBZnVoy24gqxU8j6VHoa6Zb2n2DS5oZEhyWVJQ7AkkkseuSc8msnSLhbzQLrTbSSVLt1uHjLQyKMNI235iAO4p+nuzajaypDeBLa2ZJnuEMSxDC/KBt+c5XPBwPXmkxGvLq2mQyJHJfQIzSCIZbq390e/FRQ+INJmkiVLw5lfyxuhdcNnADZHyknpuxntUOnoy2GmyXQygAEYVd3LjjJPp64qG0sbfULq6GoaNcRKbxbyN5tgBdMBT8rHnjPPahBc0n1ayS8a0aSTerrGzLExjRzjCs4G0HkcE9xVQ+JLNWkH2e9YxyPG22HOHT7y9euBu+n5VBqFreYvobbTw7TXAmMgdURgCp6Dnfhccj8aWG21Jbmf/AEFfKa7uZFJnAyjpgEjHdqA3OhjdXRZFOVcAg+o7VhX+p6narqETyW6vChlhlWElcKu5lbJ64IwfY1p6QJ49LtI7qNIZkiVXRG3AEDHB79Kw9Utb+/udXhSwmiWRENvLK6bHdVKkYDE4YHHIFIDautQu4JfssNmL2WKJZJ2EnljkkYUYOScHjj61pWc0d1bxXMBLRyoHU47EVkm01PzFurOa3SWSFI51nUsAVz8y4I5G49eDxWP4y0LxNNpei2PhXWFsvslwn2p2bDPGByfQnrx70wRseKLIzBZLe2vprqRTAGgnKCJTyXI3AEjt74qC3FnqmoW8beZPYxaerRJIx3b95Vi3+0NoHsSa0tQu9TS5SCx09Zg6gtcSThUQ57r94+uB+dVbPRY4LCCKK6lhuo97faY1AZmdtz5B4IJ7ewpAUY9O0p7K4vNYsYdSl04ywLLNGHcxoxIXnv2zSaJYRxzaPHcWcaxSwT3QtyoKRzOVOAvT5VJA/GtS40z/AIkFzptrIfMlikAkkPLOwOWY+5NWruyhurWOCZWXYAUaJyrRsBjKt+lMRly3/wDZGnan9lt/NS2uQsMQ+6m9VOPYAk9OmRXOz+NPEUgK2emWquAc5yQa7ixs7eytfs8KEozFnMh3M7HqzE9TU8MMKPuSCJSO4QCsZwlJ6Ox34XE0KUf3lPmZ5pHrfi68vB5hVFChgkcZ6+ldneLqF74UhluLcfbExI0QB7ex710AYqcLgew4oZuetKNJq92a1sfCbjyU1GxzdlDp+p6yskdtIBt3zZB27h6Va8bRmTSNwbaQ+Qa2Y0UMWCKCe4UAmqmuTafFaIupzRwwSyrErP0LscBfbNP2futGSxf72M+iKP2P+2vDunlJCjeSoJJ69M/yrZgjVYEgb5wF2nPeo7S2jtLZbaEMEUnqe5Oam3KqF2YKqjJJOABTUbGVWs5uy2u7EKadYxxyxfZ0aOX7wNWbeKG2hENvEsUY6KtRRXFvJA08dxE8S53OHBVcdcmo9P1HT9RjdrC8huQhAfY2duemRTSsZupKWjZLebms5wpIbY2D6HFcppccU12J9QvFfYu7rlie34cV1r/MhXjkEGuU8P2kF9eXS4ZDEAq479uRWVXVo9DAyUac7m3q2owwaYTbSAMwGwA4IGeTWXbWBukgm1G7Mi3JKsjORn6D24qKe1nhkiW8t3PJUuDuBXPX2PSrE2lalP5MD3a+TGd0Ljg/Qj6YrOV29jqpwp0oq0rX6mnPq1nY6hDpaoQqgKT2X0Farfd45rlW0a+LS3MyiaRwOC3cdD/Kt/TpJvsCfawRIvDEjrWkJO7ucWKo04xUqbu+pBqOsWthIkcqyOxxu2DO0e9acTLKiSxtuQ8gjuK88uNe8vW7qZbN7h9zKse7aMZxk/hXUeCr1rrTNvktGqsRhu3NKNXmlYvE5e6NFTOhj5YBuh4ryiWP7Pdz2/QxSMmD7HFerBsEGvOfF0PkeJbwf89GEg/4EAa6InkzRWsJjDd28wx8sy5/l/WtrxuBDrWl3zKSJbfaxz3Vv8DXNvjyfcEHNdb4vjFz4R02+XkwzbT7Ky/4gU/tIS2ZmyttyvPSsfVI/lRm+XPGcVrxTLNbLIB2xyKoaorBUwMitiD04460hpKUVibAaTFO7UmOaBC0CkPFKDQAuKKTsefakoAG5JB6EYqMKkarGigKowAPSnE1GxbrmgB1J/CaTdxSAHNAC45pQvNJSjpmgDz/AF7wfo3i/wCITXd6s81rp9stvdKsxEcshyypgf3QST7kVZHhfw7NdWnhi00uF9O0lhczeblyjsSyxgn1yWPtj1rsYYIYN4ghSISOZH2DG5j1Y+5pyqis7IiAucsVH3iOOfXFO4rFXTdO0/S4Hg0yxt7KJ3LskKBVLeuB3ql4mivrizitrOxS5Dyo0peYIFVXViMEHOQCK0L+7isrR7mbzDGgy2yMu2PoOaq6XrGn6oQLWV9xQSBZImjYof4gGAyOeopDG/2ZbtpEth5ZtkmJkZUIPluW3cduGqodN1B5pbua/ga7MRihYQ4SNSRuOM8k4/lW1zurJuNYtY7gRtFcmHzRCbkR/ulkJxtJznrxnGAe9AWLGk281np8NrNMs7RLsVlTaNo4AxVS20ueKS2X+0JPstqxaKFFC5GMAMe4Gen0rUPcGsm8uribxDa6XaylFjjN1dsOuzJVE/4Ec59loAZqWjX13rEV/Drc1msa7VjSFG+U7dwyeedtV1hvAjrFp1xHfGdpPPzGYsljznOduO2M9qta/qOoWt5Z2em29pNNcJJIftEhRQqbe47nNMTUNY2QWUlnZRapIHkkXzWeGOINgNnAJJ449c0CLF3pfn3l3P8AbbiP7VAICkeAFUdxx15P51NYWwsbKGzWeacQqF3ytlj9TWfO11rnh+9tY5X07UAXgZ4X5ilXkFT3B+U/Q1J4av5NU0CxvpVCyyxAyr6OOGH5g0ALqOkR3l8l5HeXNpOE8qRoHA8yPOdrZ9ycHqMmop9DsZpIn/0lPJULGqTsqqACOAD155Permq3P2TTLu6XG6GF5Onopxn16Vk6HfXk32uWbXNNv44YNxit4grRNjOWIJ44NAGncWNvNKJpBIXAABEjDH4Zp91bQ3kJhuYVliyCVYZHHSsnw/fyXd4ok16C7fyA72ywBeoHzA9wM9s1ugnBUYwaBmemkaXHavax2ECwyNvZNvBbGAfrU4tbZbX7ILaIQYwYtgK4+nSrB69M1z1zJrZ8RpZrqkEcLo06qLQE7VdQVJJ64PWgDbCpGqxxoqIowFUYA+gpsnJJqRsbiQOK565WeL+0d+tXCSwANFuZcFmBYLtxz6YoGdBH05OaZPcQxTwxSPiSckRqAcnAyf0qSBSIVZuGKgkdMcVlWr+d4ovizbjbW8KID0XeWZiPrhfyp2A0mbH3mUDtk1DPJFEoeaWNEzgMzAA1la/ZNeanCP7Kh1GNbdvlnfYituHfB5IqLSJNP1KWzWO1RbaOy3RW74ZYzvKMMdCRjH/66YmyfUDpOhwRX8tqyxCZYw6EssW8434JwF6cjpmtgkhucEj1rFsrOC70HUtLb57USTWwBOQEx0/DJHtip/Ck0lx4X0ueYlpGtU3MTkkgYz+lJgXry6hs4RJNvO5lRVRcszE4AAqu2r2EenXF/cSm2htSVuPNXDRHjggZ9R0z1pmtK0i2sKMqNJcoA5/gIBbI9/lx+NUri1muE1jSo2ia4k8qdZHGByRgMB6CP8qQF/SNc0nVpp4dOvFuJIMeYAjLtz06gZ6HpWkF7Dk1k2Fzeprs2l311Hdf6OtxHIkQQoNxUqQOO2R+NTeJSw0S72TTQsUVQ8RAZSWA4J6fXtQBqINuaXB+969643ULGNrLV7TeEWK1S4jSKZ28qZdxDbievTI6e3NXbN7TT71bGzuVE1zp+9FefcZJQT8wyeSc9vSgVzZt9QaTVJbB7O4iKqzJK5TZIAVBxhif4h1Aq6u49Ovb3rm7a80G31CyuYZ4omkgeFiD/ExTAb/byO/PBrpR8rHAJ9hQMybrXvI1EWKaLqs0hJCsiR7XAIywJfOBkdq2drCTHvzXJaTqkmqavoU0yQ297tuvPtY5Q7RpgBS3cdB178Vo6j4s06x8X2HhmeG5+1Xqbo5Qv7sHnAJ99poAti81BpJc6dGBByy/askr1BHy4zgdM1qxENGrKcqwDA+xrBlmhu9en095r5VZEUtCjqrMN2VZ9uBxjuOtVfHfiz/hFpdFto9Mluv7QuhbfuwT5S8DOB9f0oA2J2M3iW2t23eXb2z3OOxckIv5At+dUPFFy66pa239pahZpJbu4Wyh8yR2Vh2Ck4ANWNT/ANC8SafqEjlbeaN7KU9gxIZCfTkEZ9xVjVdVtNNmiWS3ubi6kU+THBbs7MM8jcBhe3UigClaMmpNp1p9turizFkZjLvMbzuCE+YjBBHJI45I9KtR2kOpaXfaLqH+lRI5gYycllIDISfUZHPtVax0i6hsoLiOZLfUvNmmbcN8Y8597R4GMgcc+oq1bKNE0u6vdQuPOcb7u7lVMA4H8I9AAABQAng+8uLzw1aSXg/0uPfBMT/E8bFC347c/jUmvwzT6O6pbi4ZWjkaDtKquCyc+oB61X8GxXEXh21kulZJ7lnupEYYKmRi+COxAIH4Vrvnadqgtg4BOATQM5bVWiddQ+y6fLDDNarJOHhMPmFJFydvX7hxnvjFbt/9nTxDpdxGQJbkSw/L/HGIywz6gEDH196fY29xvkutR8lriVBH5cYykaf3Rnk5J5NJY6Tp9jN51rCyuFKpucsI1P8ACoP3R06elIC93JqlZXOky3rG0kj+0OuDt/iGatTQmaJ4xIUDIVOPcVhX9nFptpZM3l+es5AcDr6Cspto7cPCM7pvVmrrmptpdok32aS43OE2qenvVCx1xdQuRA1jPAwJ8skghjT/ABlDfT6fE9mCSpO9R6EdaNG1N5ZRY3lr5UhQeVJtA3cVm5Pmt0OulRpvD81rvXrt8i2LuY+IXt9+IViBZe2SDzWlGdycfMCfzrjrlXufEMkMszRoZAr9uB059K2dCkjh1GS1tJpJrUDqxzhu+DRGd3YmvhUoKS7Gb4biRbzU/NUO67yCw5XHpWn4LDf2U24nO45BHfJ/+tWutvbrO0yxKsjfeI7/AFpYIYLcMIYwgY7iB61UKdncyr4xVYtW3t+BKOlcb8Q4At/ZXQ/5aRMjH3U8fzrsu1c78QIS+iwzhc+TcDJ9AwxW0dzzpbHGNzGVFdYki3Pw1uUbJaJVbHurD/CuTQcV1ngby7q0vdMkxsmVlOe2RTl3JiYGkMz2DIgDFW9egNO1Bf3fy8KB1JqvoW6G6ntWyCBgjPdTir2oBTFhsgcVsQzvznNKDSDrRWRoB5p1IegooASRggLN0AzQjBlDDOD60jelKvSgY4/Sm5qK5h84xfvZE8tw/wAhxuxng+3NPPWgQGmY3SbV605umKfEqrzzn1oAFRVXHWkAzStz9KQGgBGX3pAvfvSnk4pMjdigDn/iPc6tZeDL+60OOeTUVCeSsC7nyWHQd+K4D4K6h4uv9WLaxb6hFpbW8s26dAFedpecH88D2r15iRzUUUccEQhhjWONeiKMAU76AVtXcx6RfSAgFbeQrn12ms4BW1HRbaFk82CFmkVT92PZt/LOPyrUvrS1voDb3cKzREhtrZwSPpTLKxs7Et9jtIoNwAJRcE/U96QGB4U8baV4h8S6vodlHOJ9Mfa8jYMcgBwSD9e1VYbvz/B8WnrMjaizm3aFjlxKJOcjrxyc+ldFpmj6Xpc11Np9hBay3UnmTvGuDI3qasLBbrO0628SzMMNIEAYj3PWgZkX/iLSbTxTaeHLiSZb+8jMkQEZ2Ec9W7Hg1Dp8bReONW3Ko82ztmiPdlXeD+R/nWjdaPptzrdrrM9qsl9aoUhlPVQf8/rT7uxE+oWd8kzQy2xYfKP9YjDlD7ZAP1FAitrFppDMmo6usTR20briU5QKcE/Kep44rnNBjutDS11G6s72S2ngkiCRo0r26mZnjDL97G0ge2BXVT6Vpc+oC/nsYZboKFEjjdgDpweOPWrb5P8AFimFjJ0kta6dcajfL9n86aS6kV+PKTAwD77VGfeovCMTw+HbQyRlHkDTFT/CHYvj8mrQ1Swi1Kxazut/kMyllVsbwDnafUHHIrn9QvriLX4tKg18Qu8okdJIkCxR9owT1J6D2oFY29TaxWyl/tGSFLR1KSGZtqEHjBNZCz2E+pya0Hhi0u3sWt3nYYSUFgePVRjr05rclks5V8t5LaRWIG0upBPpipWUEbSo24xjHGKQ7HN2Nxbar4js5NOGbHToZF81VwrswUBU9VAGc9OlXtHvNSn1HVLe+tYooYJtts8ZzvQ5689fypdZ/wBDng1CMfdIRx2wTV+3hhhRlgjRFZi52jqTyT+NJPoazglFSXUZfRzyWVxFay+VO8TrFJj7rkcH86xNCtdQ+12k19HcBrSxNu8s0is07swJb5e3HXjr0roT0xTR0pmRzcd14pHj97SS0iPh37NuWYKMh8DjOc9c8Vo6ZDqUeq3d1cRWaxTlQNjszfKCB1HfitLr9KKYHM+J4/F03inQ5NDuIU0pC/8AaCyY+YZHbqeM4x3rRuhJa+IorlYpHt7yMW8jIuRG6klGb2OWGfpWn3o6UrgZmqPrDSvbafawIjJgXksvCE5zhAMkj6gVFHoNnHZWVvHPdQyWalUnifa53fez65PP1rWJoHXr+NAGVqcU9h4eks9FtWknK+XEC3Rm43uT1xnJ71e0+2Fnp1rZI25YIljB9cDFTig0AQ3tpb3lu1vdR+ZGSDjJBBHQgjkH3FY8SFI7zTdClWyv9wbz7kGbd6k5OTx71vj865/xCTZ6taXyfLuYK5PTjt+IP6VMm0jow9NVJOL36Gno+mfYTNNPdS3l5PjzbiRQCQBwoA4Cjnj3NX2VGjKSIsisMMrDII9xQOTnt2p4xnnpVHOQmysmhMLWkHllSpQIApHpj0p0dnYxFZFs7WJoxhXESqUHoDjgVIu4gswxycc9qcACKAFKIp+VVGeTgdfenL94GmjHQdO1LkCgAWOGOR5I4Y1kfG91QBm+p70x7Wzlu4ryW1he4iBEcpQFlHsakFOA/OgB4Y+poOGI3KpwcgkZxSClPSgCO6hhuYXguI1licYZHGQRWQuo3NnrDWFyxe3fHlOByPatv0rnvFqSRCDUE6QyASHH8OazqXSujrwijOfJJbnRLnvS9eOtV9Lm8+yjkJycYJ9SO9WTV3ujmlFxk4sQ0opKeuMc80riHDkjNHek4NB6U7jSHDrXJa5fXV/fR2sEEQWGYgbsk7h0OPTNdXzj5cZ7ZqD+zLV7v7Uq4k6k9mrKonJaHZg6sKUnKS9CmH8RCKRvLtVmUjYpHysvp7GqXka5f6hDJe2yQiFvlMfSun/3sE04MMjNJ079S443lvaCM3UNFs9QlMkmUfIDFf4qs6bp9vp9uIoecdz1q0o5J9aM81Sik7mEq9SUeRvQSkHWg9aQVRzkic1R8UwfaPDd/HjlYvMH1U5/pV1aeyLNE8LdJEKH8RigTPJ4TlR16V0Hgq48nVSCcbl5rnolaPdG33kYqfwq/o8hW/j6DmqexC3F1QCz8Z3XH7s3BIyOocZ/maTUj5kgUE461P45Dx67bXSrkSwI2fUqaq3ztJMCcBQOMVpHYT3PShzSgBVAFBoqDRhnNApR+lHTOKAEOM0UgBxiigYopDSk4HvTaBMVQM5NBPFKKQ9eaBCfjRu5xQBzQMZz3oAOlJSmkoAaetIRTqaeO9ADWptO756U3vQA0jFGeOKDTc4OKAGnJPeilzVfUb210+1NzduyRblTKoWOWOAMDnrQBNzg9qhuoVubSa3kZwssbRsVOGAIxkHsazofFGkSzSxbrqNoojLmW2dA4BCnbkcnJAwKk0zWrfUFuPLtbyGe3GXtpotkhB6EA8EH1zQBz2mfDzSdNvLW8j1fXJmtZFlVJ7xnQ7fUd6uanfWPiS1OnaW6XqTyJ58yKTHEisCSW6FuMAe9XYfECs8LtpeoRQyTeT5rBCEbcV+YBiQMjGa18gDaMKPQCncDjLL4X+C7O6tLq302bzrSQSRu1y7fMDkZBODzXZMTye9ZWq6xLZ/aHh02S5gtR+/kWUKRxk7VPXAIqO51TUF1Ga1i0+32LCssckl0FDgnGCMccnFArl7VIPtOnzQ4yWU4GM89qh0Ofz9MibcSygI2RjkVm2uvaje2qy2Om27SRRb7qOSc/K/P7tSByeOprO8O6lqc0kUdnFYot5CLpVmLHYSBlePqKhr3jph71KS7anYEUDHc1hLqOpXBtvLktbcOkvmL5Zc74zhtvPIPbvTbi71oWlpBJLBDdyXjwyTC3JUxhWIIUnjIAqjnN44pu4dqwvDdxqsl66312LmCWzjnhIgCbGLEEZHXoK3OKAD+VI1HYUh4HsKAEFLj0oHNK3BoASkUUveloAT6Vm+JrP7VpZVEZ5EcMoHXP+TWoKUcetJq6saUqjpzUl0IrFZRYwecCJdg359anH0pCc0o6U0TJ3bY4dKBSA07sKCQONuaXHbFHpTsfjQALnHtTh70gpw6UXAO9B5oA5pR94mgBuPkGetV9Rt1uLGaDn5kPSrJpVwGqZFwk4tSRjeEZWaylhbduicDDdR/nFbTHauTwPesDw87x6vdQkcFmB9iDW8QGkCnkAZxUU37p1Y2K9s33HjGKVVwKT1pA26MH1qjlsK+QowM56U9VPrk96RUOBu7U8DGcZ560AKq+tSAYUHpTBzTu1AxeaKMmkPWgCReRSMaCwXA7mo1uITdvanIkUbuRwR7UtClFvYVnAIGRk05TUZIkm3dMCl3bTimS1YlFPQkMCKiUkjNSUCZ5v4jgFt4hvogMDzd4+jDP9ar2ny3Mb/3WBrX8fxeXr0U3aa3H5qSP8KxUPy8VZk9ze8ax+do+mXfeKRomI9CMj+VYAYTQqwycDBro9T/ANJ8F3PGTGUm/DIz/OuY0kgxuuM4bIHsadN6BM9VHenA00daXvSKFJo+lJ1NKOKBi4wKTNJnJooAMDO7HPTPtRgkUGlJoEAFJyaUdKBQAjUg56UjUvQUAFNJpSaaaADtTX9aWkagBoNNPWlozzQA00xutPzTc9eOe1ADPWoby1jukhWTOI5klGD1Knj8KlY4rI8T3c0UMUC6Jd6nDMCJBBIEKYwRk5B59qAMaW1h+xaDqlyxAjviJDu+UK8jEE/8CCVtuY28T/aFkUCCyKzMTwMuCMn6AmuWtL/Vbe3ubO2+HE0drKuXjkulYSHgY5J7Zpft3ii30+S0sPANnHE+P3T3ilT6hvXimI2NCha8tCBqKvCt5M7xIAWJ85iMnsK3mJ3Vx0Nz41WFfsPg/RrKSX/WMbkYH1CjmrBk+IEkJ22OgQvjHMrsM/lRYA1O8sPO1XOoPY3sbFFjV+JztG35GGHJ+7xVXWLrSZtb/wBNvUtZbe2gLgFgocSb2QgdenSrIg8eTRKZrjw9buvK7YHfH5mkGn+OmiQSeJNKRh97ZYZB/M0wH6PqscQuLu6jkVb7bcWwjhY7xtxtAxw3AODjrVDVPM/t3RftyXENxJbskvkh1jVyBgbhx68Z7VZGheMpIyJfG4U7sqYrBBx6c1DrXh7XmsZZpfF15O0eHCi3jUKR17VEtjag/fS76Fqxm8w6eYtI1BFtYXjIWADa5wMruPqDzWvbz3rabPPNY3Pm+Y4SD5d+3dgHrjpz1rnLTwtqV/bR3cvjTWwssY+WJlUD8hUqeBVLgy+KPEUihNu37WQOuc8U9yJLldjb8Mm6TRoLe7tHtpYUEeGcNuwOvFaWO3asPw/4V0/Q76a8tbi/nnmTy3a5uDJxnPAPStw0EiYpgOfpT6b2oAKAPegHtRQAv86BR1pwHFACgcUhpe1JQBjagdWnuZmtpTawQrlTjhyK0NGumvNNink++RhuMcjg1FrLTx2kn2eF55Jf3YXPA96ztLuLzS2gttQjVYJThSP+WZ9z6Vlflkegoe2oaJXX3nRYp1J6UuPetTzxw6UtIOBSjpQxiZ5p4603vSkioGOTrQSQTSDrSnmncVhCwA5OKUdO/X0pNtOI+QkdR+tItIxE2W/iKbnkuHI92HNbjBVuBnOSMVgakfK8URngGSNdo9Tzz+QroGTzkVlIHQ5qIPVo7cUvdhLuh+3C4pyqMDjgUHrQSe1WcQv1o+tIe1KKBC7sNx0p3vTV60oy0jBsbNvA9+9A7CxsrfdYEU4dagt0SCRwmcZ781OOtJFNIaynzBySPX0rI8RTGzntLtOV37XP+e1bDEda53x1G/8AYTSwvt8t14PTHeonsdWDSdaMX10N26aOFZJmYKF6n2qJ7uE2El3FIjKqkg9s4psTLfaGjsAwltg3B68Vy1pqA/4Ry4g3BQkwQ85PJ5/lSc7F0sL7S/dOxqaVr10JY49VgEKyn5HUfL7V0yNlc5GMcEViTraL4cBu9ixqm5Seu7tipvCc81xph89SuxtqZ7iiMnswxNKEoupBWs7GX8QkSSys7hfmMMzROfqM/wBK5WLGMdq7zxnAJPDdztGDGyyjA7g8/oTXAx9K3i9Dy5KzOp0BRcafPZ8fvbeSP8cHFchoLoZtoJG5O/XIrp/DE3lPHI0gP705X0+tcteKdP126jUbQk7gD2ySP0xVQ3Y5bHrOadupnelwKQxVOadzSClFAxQOc0tJRQISjFGaUUCCikPWmtQA6m9qTmg0AJRR3ppzQAp6U0nnFK3SoyaAFam5oPJpD1oADSGlNJQAhAzSUpPFNPSgAz600nig5Jpe1ADGpAvWlNJQAmKCqkUHrikPWgBpXA68U10DxvG3RlK/pTzSN0oGnYyPC7FbWazbdut5SvIwMH0rXHBrCs99p4quIdzeXcIJB6A/5Fbi8jv1qYbWOjFL3+bvqBpppW6Cmseao5hCR3puacRxSqvA9aAFVBtBJ7Um2ndqTPNAABiloNA60AA4zRmiigCO4nS3haaZ9sajJJrn9W1KDVFitbOGWV1k3MSuMCujkjSSMxyIrqeoNNgt7eDmGFEPqBWc03odWHqQp+81d9CVSdi7uDgZ+tPHWmUvOOKpM5mONKOmKaKWi4Dh1ooxTox8xpDFVTinj09KOhpO9AWF74qCaeO3kKOdocZB96mzSMsTLulQMF55GaC4tJ6lSbSbW7uILqbf5kakcHsf/wBdaCqsYCr90dB7VXs7qO7g86EkruK8jkEVj6xrtxbaoNOtbQPIy5EjHI/KpbjFXOiMKteXs+34HRUCsnSb68a8ksdShSO5UblaP7rj/GtVm+XrimncyqU3CXKxwGRzQeKrPdRR2ktwz7xCPnC9QarNrVuumJfrE7h32qvShySHGhOWyNKMfNnPUU2SREBkZgqD+I8CsWfXJFjjU2/lPKxVN5/WqN5NqUl62ms3mh+SpXA6dqzlUXQ66eBm372h0rzQpbm6eVRCOre1YV9rN011b3NsGjswwDBv4hn71NvluL2xi0qK3ZWiIO5uhIFWbDTrppLeK4jRYYUKsm3IPtUuTbsjanRpUU5T1f6GpJep5MTxNnzW2r71R8axtJ4YuivDLtYce9TWWix214sq3DGIAgRntVzUbf7XYT2oIBkQgE9Ae1XZtO5zQlTp1Yyi9LlPwi4m8N2JOSBFs+uCRVWx0EQyXUMoDW9wxb/d9MVf8O2ktjpgtpuqOQPpWiaSjdK4Va7hUn7N6NnPf8IrbSXCSTXc8qRsSkbN8qj0xXQxJHDGsca4RRgUnfinVaik9DCpXqVUlJ7Ed7F59jcW+M+ZEy/mK8uiPyj1HBr1dDhgfevMdRh+zandW5/gmYfhniric00S6LIUuZVz1ww/A/8A16reN02eJJJV6TRRyDjHUYP8qk0441FfRlI/SpPHQDx6ZeDP+raFz7g5H8zVL4hdD0TvThTKdkYoGAJyfSlJwR15pKAaBj6A2Kbmg9KAFJpR0zTCeKXnFAgJ6mk5obnpSA0ABNL2phozxQArHimseOaM+tMPc9qABjSZopM0AA60maD0pvegB27mm5oJ5pDxQAlHGetBpMUCFoNApaAGNTTTmwKaelACZ5oPSkNI1AAaB1pKKAMPxUHga0v41BaOQB/dfSttWVo1YZ+YZGabNFHMmyVQy5zg+tOfgVKjZtm06qlTjG2qGnrSUDPelqjEAPWnUzk9KWgBSeKaaU01hlcZI+lADiaU01eDS5oGL2pKQnjijNJsLCjrml60lOqSkAp44plOoCwo5pRSKOaeBQFhRT1popc8elACnjmlU5amilHHIoA5eHU9elu71IIradLZ+UPDFT05/A10GnXkOoWQmRWQnKujdVPcGsbTJDb+Nry3PCzxF/qRjH86taTiLxNqMaf6twGI/wBod/1rKMmj1MRTg17sbWSZV8FXDST6paHpDMGH49f6VDrEwtvHOnr/AM9cD8+P6UzwkfL8Warb7h9zIGP9qk8WkReLNKuP4g6hRjjrWbb9n8zqjBfW2u8f0NaGb7d4g863VljgG1nI69a0b+YW9o7kFiRhRjqazZHl0nUZm+zvLbTY+4Oh5q/pt5BqkTOkLiNWwPMGM/hWsXv3OCtDWM0vdVjnbKe3tdD1C3u5yk8pIC7fm/Kk0u2vXsLOzlt2Zd2/eB0HGP5V1M9hZTT+dJCpf1q2hVVAXAAHaoVN9WbSzCNnyrV6mAuk3d1q63N9tKRt8o4wFB7D3roCE3bto3euOaC2RQGwK0jFROOriJVbX6Djzz3pAaQHikFUYC5pwPFUpdSs0k8sSb2zg7RnBqO/1JLdVWGM3Ez52KpqeZGqozbSSNA896BWVperGWT7PeQmC4zwtappp32FUpSpO0kPHFLmmLS5qjIcG5555rgfGEfl+I527Sosg/LH9K7vPNcn4/h/0iyuF/iRkP4HP9acdyZbHOQsVu4n7BhmtXxKnmeGCwALW9wCMj1GKyW4XNdRpkKalaTWjEZmjVuenBBpvdMlHTUU3NJvXzNm4bsZx3xTKJKBTTwKF6UAPozTc0GgBR1p2e1MSl780AKD6UhprMEHSm780AOozzTN3NIWoAUn1ppP5UE8U0mgBaD0po5NDHHSgQGmmjvS0AIOlI1DHaPekzwKTYwpabS5oTExelJkUh9aTPHNMQjUnahj2ptAC9qQ+nag9OtJnigAbtR2pvJooGKO9YniPWvsDpaW0ZnvZR8iAZxW1njHasTWNOnOpDVLRQ0yhRtPoKio2lodOEjTdT95sVj/AG9btay3t0p3yAeXGOg9DXRtwaxIr0alrVpEV2vArNMnv2rbbk0qfXUvF391NWfkNoJPFIelArQ5BRQaSlPSgQo9aKF9KSgYdqKWkFQMUHmnD9KbjinUALTh0pgyXAFPjQKANxPuaAHpwBTjScKKWgApwpopwoAWgUUUAYesWqW+u2msMkjiMbSEXJ9AKs+HYLhpLrULxGSSdvlU/wAIrVXjFP7dajk1udTxLdPkt5X8jnrPT54PGU94sJWCaMgt75rcmtLadkeaJXZDlT3FTAnp2opqKQqmIlNp7NKwE/j7UiKqjCqF9gMUoHNA5NMwuyve3ltZxNLczKgUZxnk/QUmm3hvIjL5DxJn5d/U1zOm29lceJr2C6ZiqZc724zkYx+ddPLeWsFqZg6sijChe/tWcZXOytho0koxV2x63tv9u+xhiZcZxjj6USw3L3SyJdGOIfejC9fxrB8KpJPqd3qV1GPMBJAz93PQflWpo+rx6lZXF2IjGsJYFSeuKIzT3HVw7pv3dbWv6s1BUd1D59tJFkgsMAisTTtfNxdw+dEYopCQGzwT0Fb4+9VJqS0MKlKdGS5kc3czRWFkLdYh9rkJVuBnHrVq00qW30yKXOblRuC9hn+dVddSSPxLDcLtwY8jPQla2J7ozaLNeWoLMYiUHQg1lFau56NSclCDj9rf/Iyba4k1bXUk2KiWwAkI6lhXRdea5zTVjsLGG5t23F5P3vqPrXSg7gGXoeRVUnoc+YL3lbZaAOlM5qTFNxmtjzhnc1i+OY92iJLj/UzKc+x4/wAK2l461T8SQ+foN3GBk+XuH1HNC3B7HnjtgL3zXSeGbkr5EoxnaVNc6ke4Bjj6Vq6TIPs5ZeAshAxVS2JhudtmkIXcGwN2MZxzimg4FOHIpjHZpVbNN4oAouA+kLcU0n8qTNFwJEPFIW/OkzgVGxqWxiscnk0nYYpvalB4poQuaSkNDHgUwFBpuaO1JQA6mnrSGgnigBTxTcnFB60hOKCQNIc0dqRj0paDDn8KM0hPIpvIP9KaAfSMce9IPelLL680AMakzTSeaCaAHdqQmm7qC3tQAuaM0lIeKBjicdqUNzTCaKAOWu9y6reahAQJIZhuXGDt6V01tMJ7WOYDG9ckelUr7SLe6uftHmSxM33whxv+tXkRY4ViQYVRgCsYpps7cTWhUhG26HetIKO1LmtLnGFFJQKaYhaKKSkxoUnmgUh4NAzkdh/OkA8DmlFNFPFACrwKetNXrT6AFxR1NIOBS54oAUUtNp6UDFFLigUooAUUtJ3pRQMeKDwM0LSnmgBvUUhpaWgDi9Ns4rvxxeRz5CmNnODjuMVrxW9vNdXsFw6xMvEO7jgd6h0yB4fGs8z7iJI2AwOAK3L7T7W9x58eTjBI4Nc8Y6M9bEV0pxTenKjnodUS0luJGj/czx7A6jjzAKZYwX0ej/YYrdi1wRubGOK6mG3t4bdLdYVMa9AwzUxbpT9m+5lLHRV+WP8AS2OaOl6ssMNgiwmCOUOJCfmX1rpkG1FBbcQACfWmDg04dOKuMVE5a2JlWS5iG/s4L2Ly5l6Zww6g1Dplk2n2rQLJ5wJBG4/nV0dPekI4oaV7kKrPk5L6FS40mzmZztZC3J2sQKuxII0VASQoAFN709elNJIUqkpKzYpPFR1IeRTMVSM2Mol/eKY26OCp/Gl70MvAIOCDTEeYjcrsnZGKn8DV7S2XdNH9GxS63D5Gs3kQ4Hmbh9Dz/Wo9OCpeBm7qV/rVy2Ijud31NDMwZVC/Lzk0maOSQc45/OgoeD607NMNBJ24HWpY0ONBptJnmkA4mmMfmpT70nemgENGaDSZFUhC9qSk7UZoACaF6UhNIDQA4mkNDGmg80AO3UhNIWAOKQ0CFzzTWPNJmik2NAaQmgc0ntSAXPFMPWlJ9qaW5qkIay/NuyfpS96RuaQk0mNClqRTSr15pWPNAAD3pvOaCaTPPWgB1FNJ5ozSuOw/NNyd3fFAPNBpAKTSNnHFAooAKB1yKBS9qADPFJnmjvRQAEUoopRQAop1NBwaeBmgBy08dPemBcU4UDF5pRRR/KgA605eBSCnL0oCwvSnA02loGKKcDTaUUAPozTc0tADqKbThSAXK5yQM+uKUtxTKDSEO680GkB4o70EjutLTc0oNAx4+6cdcUwMwUBsE45NMmUvE6KxRmUgMOx9aWMMsSK7F2CgFsdT60DQ4E809D71GeBzSpyM0AyTtzSCkwxpVUg00K4d6SThc04KaQpnvTA4fx0JINcWRY9wmgVifccViie4zuAWMj2rq/H8OEsJu+5kP6GuYlxsOBmrWxD0Z6CetOHSm04UMoXNGeaSkqWMUnmikNJSAXrgUmeaMkdKTpQAGkpC3NNdm8ttmN+OM9M1SBj6Q0mWwM4zjtRnPakAveko9abuo2AUfePvQ3FFBNADfrRSnkUlPoIKRj0A/GkY0g5oEKKQ9aXGKPrTsAhIxTM80485pg6UhgetCj5snNCgk0tSMD60hpTwKYetO4CNTcmnNTaQASaVaaTzSjrQA8UUCloAKKKSgBSKBxRRQAp6UD7tFHagA7Up4ptKBk0DFXJqVTTF9Keo4oEO7U44popxFIYYpx6YHAppznFKKYBThQKXtxQMR2CqGY4GQPxp/ekOcUoViaAF6ijOBS7SKUI3pQAgpQcU8IewNOSFmYcY9zQBGD7UAkngcVbEW37xX86QhV/ijH/AhSArBWJ+6aXy2+lTl4V6zRD6uKaLi0BO+6tx/wBtBQS1qMWMnNOEfvTftunL/wAxC1+vmCmNqmkr11K2/wC+s0gsSiPnvThGKqPrejKcf2lEfoDUZ8RaGP8Al8J/3YyaBpF8RrTsVlN4l0cdJZ2HtCaaPE+kf9PZPtCaANUxrj3p64xxisU+JtM/hhvW/wC2JpreKrNQdum37D/cxQJo3TTSK5e/8c21qgb+xrx8nHJArPm+I2P9XoMpHvIBVJEOSjudxSkc157N8SrpEZ49AUAEYLS1Vk+JesM7CLSbWPHXLE0+VjU0zqvH4B0qBv7k4x+Irj+o5q5quuXurwxx3CxogO8BB3qOzg88EdxVLYTd2dxnFCHHJpo5paTLQrNSA0UgBqQHUGmk4FLQAuRioyxzzSsecYNIRQAdRSE0oBzQUb0NNAxN1LnmhY29D+VOER64NDBDTQBzTzGwB6UgAxksoHuaAGNSUHZnJlj/AO+hTWmth966hH/AxSAB1+tGaia8sl63kH/fdQzanpcakteofZQTTEWwCx4qTG0dKp/2vo8aj/TQTj+6aibxBpHOLiRj7RGgLF5utNPf3rPbxBpoHEV259oTSf25atjZp1+//bPFCYWL5PFJjFUDq5Y/JpF831AFB1O6I+XRJz/vSAU7oC+vFANZx1DUSPl0Xn1MwxTW1DWNu2PSrVPdpSakZfdqaC1UPO10/wDLLT1/M0m7XCOZrKP6Rk0BdGgzdqTDdgazxHrTDLahbqT/AHYKettqe3EmsSe+yNRTsFy6Fb0pVVs9DVP7HMc79Su39fmA/lT0sYuS01y31lNFguXlR/7vFO8tu+B9SKrJZ22PmV2/3nNO+yWoP+pU+5osK5IxUceYg/4EKYHh3YM0Q/4EKBbwZGIYx/wGneVGAcRr+AosFxolt8/8fEX50NcWgHNyufZTUgCheEX8qOM8KPyp2C5A15br91Z5T/sRnFOF3Gw/1NwPYx1MrU7NFguV1uOOLadvfbinrKzcizmI+oFTD60vaiwXIhNKo/482P8AwMUqy3Sg/wCiKev/AC0xTj1p4J4FKwXIxNeH/lziH1l/+tTt99j/AFFqD7uakJpy0WC5GpvQvzfZhn0BNPC3jDcJLYD02H/GnjOKctOwXGIt1n5p4hx2ip6iXn98PwQUq4PIpR1pWC4x1kJH+kP+CijZJn/j4l/MU49aX86GAxlbIzNKf+BYpDEG/wCWkxP++alxnFIODTQrjPIjx8xkP/bQ0C1t5PvK5Pu5qTFOTjNAyu1hZnrAD/wI04abp+M/ZY/xqelBo0C7IF03TwCRZw5/3aX7BYkf8ecH/fAqfdzxSjpSaBEKWlmowLWD/vgU77Naqwxaw/8AfAp4HNKfWlYY3ybcf8u8P/fApVSHOPJiB/3BS5pEzk5osMXy4sjEUY/4CKfiPH+qj/75FM706gQDbn7i/lQ+1gQVU59qQUUWAyfElvbtp+/yUyJFzxXNywW4APkpge1dfrC+ZpVyPRMj8K5Ft23HatILQ4sR8ZSvrGGW0mVEVSVJGPWs6XSvNuiYcSZiXds7H0+tbqx7gV9RUuhyD90qKAWDBj7g1Vgos52OR45BB5b7gdrEj7taenTspZcjpVPxxqFjoupb7qcIJ0DqMck9DiuJu/HLwu39m2YkP/PSY8fgKxnUjDRs7qdGU/hR72nWpP4RRRVskdGBnoKABnoKKKS2AXA2jgUjAebjAxiiihANH3j9KhmJHQkc0UUPcCKR3CnDMPxqo0snP7x/++qKKYEUssu0fvH/AO+jUXmSbh87fnRRTJIyxy3JojVWT5lB+ooopPcBxhh8v/VJ0/uipbe3typzBEeP7gooqWUTJbwbj+4j/wC+BUkcUQJxGg+iiiihCHCOPP8Aq1/KnGOPP+rX8qKKAFIGOlIOlFFNCGt0phJ9TRRT6DGtTT0oopITA9aaelFFMQDqKXvRRQMXvSp2oopICQdKUfdoooQDe9OPSiimAUDpRRQAq9KU0UUAKKD0H1oooAF+9SjrRRQBL2pRRRUoY+P7tOHSiijqAq9KcvU0UVQhrdaUdaKKhlCn7ppBRRVITHDpTh0FFFDBC0id6KKTGKtPHWiimACg9BRRSQCDpQPv/hRRSGOoFFFACGjtRRQIhvP+PGf/AK5t/KuQ/gX8KKK0jscuJ3QR/fFRaH99f+u7f1ooqiKPU4n48Kv23Rm2jPlSDOPcV5z/AAGiivLxX8Vn0GF/hI//2Q=="/>
          <p:cNvSpPr>
            <a:spLocks noChangeAspect="1" noChangeArrowheads="1"/>
          </p:cNvSpPr>
          <p:nvPr/>
        </p:nvSpPr>
        <p:spPr bwMode="auto">
          <a:xfrm>
            <a:off x="365124" y="7937"/>
            <a:ext cx="5212715" cy="52127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9395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A8DD7-B01F-4587-872D-D9D1EB1AEAAE}"/>
              </a:ext>
            </a:extLst>
          </p:cNvPr>
          <p:cNvSpPr>
            <a:spLocks noGrp="1"/>
          </p:cNvSpPr>
          <p:nvPr>
            <p:ph type="title"/>
          </p:nvPr>
        </p:nvSpPr>
        <p:spPr>
          <a:xfrm>
            <a:off x="720000" y="360000"/>
            <a:ext cx="3856630" cy="3619595"/>
          </a:xfrm>
        </p:spPr>
        <p:txBody>
          <a:bodyPr>
            <a:normAutofit fontScale="90000"/>
          </a:bodyPr>
          <a:lstStyle/>
          <a:p>
            <a:pPr>
              <a:spcBef>
                <a:spcPts val="1000"/>
              </a:spcBef>
            </a:pPr>
            <a:r>
              <a:rPr lang="en-GB" b="1" dirty="0"/>
              <a:t>Document 4 </a:t>
            </a:r>
            <a:br>
              <a:rPr lang="en-GB" b="1" dirty="0"/>
            </a:br>
            <a:r>
              <a:rPr lang="en-GB" b="0" dirty="0"/>
              <a:t>FO 371/81655 Oliver Franks’ letter </a:t>
            </a:r>
            <a:br>
              <a:rPr lang="en-GB" b="0" dirty="0"/>
            </a:br>
            <a:r>
              <a:rPr lang="en-GB" b="0" dirty="0"/>
              <a:t>23/07/50 </a:t>
            </a:r>
            <a:br>
              <a:rPr lang="en-GB" sz="4000" dirty="0">
                <a:latin typeface="Calibri" panose="020F0502020204030204" pitchFamily="34" charset="0"/>
                <a:ea typeface="Calibri" panose="020F0502020204030204" pitchFamily="34" charset="0"/>
                <a:cs typeface="Times New Roman" panose="02020603050405020304" pitchFamily="18" charset="0"/>
              </a:rPr>
            </a:br>
            <a:br>
              <a:rPr lang="en-GB" dirty="0"/>
            </a:br>
            <a:endParaRPr lang="en-GB" dirty="0"/>
          </a:p>
        </p:txBody>
      </p:sp>
      <p:sp>
        <p:nvSpPr>
          <p:cNvPr id="2" name="Slide Number Placeholder 1">
            <a:extLst>
              <a:ext uri="{FF2B5EF4-FFF2-40B4-BE49-F238E27FC236}">
                <a16:creationId xmlns:a16="http://schemas.microsoft.com/office/drawing/2014/main" id="{04CF7FE7-FCD3-C44E-B08A-C4230A11E805}"/>
              </a:ext>
            </a:extLst>
          </p:cNvPr>
          <p:cNvSpPr>
            <a:spLocks noGrp="1"/>
          </p:cNvSpPr>
          <p:nvPr>
            <p:ph type="sldNum" sz="quarter" idx="12"/>
          </p:nvPr>
        </p:nvSpPr>
        <p:spPr/>
        <p:txBody>
          <a:bodyPr/>
          <a:lstStyle/>
          <a:p>
            <a:fld id="{91DB7F08-A76A-C04F-AC2D-B8A23795015F}" type="slidenum">
              <a:rPr lang="en-US" smtClean="0"/>
              <a:pPr/>
              <a:t>9</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39566" y="362740"/>
            <a:ext cx="4394658" cy="5869703"/>
          </a:xfrm>
        </p:spPr>
      </p:pic>
    </p:spTree>
    <p:extLst>
      <p:ext uri="{BB962C8B-B14F-4D97-AF65-F5344CB8AC3E}">
        <p14:creationId xmlns:p14="http://schemas.microsoft.com/office/powerpoint/2010/main" val="3034342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2944</TotalTime>
  <Words>1093</Words>
  <Application>Microsoft Office PowerPoint</Application>
  <PresentationFormat>Widescreen</PresentationFormat>
  <Paragraphs>126</Paragraphs>
  <Slides>16</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Rounded MT</vt:lpstr>
      <vt:lpstr>Calibri</vt:lpstr>
      <vt:lpstr>Times New Roman</vt:lpstr>
      <vt:lpstr>Office Theme</vt:lpstr>
      <vt:lpstr>Enquiry 8 overview:  How did Britain respond to the Korean War? An evidential and historiographical approach</vt:lpstr>
      <vt:lpstr>Lesson 8.2</vt:lpstr>
      <vt:lpstr>Lesson 8.2 Overview</vt:lpstr>
      <vt:lpstr>The influence of the Civil Service, as represented in a British comedy series from the 1980s</vt:lpstr>
      <vt:lpstr>What was the response of the Civil Service and the military to the outbreak of the Korean War?</vt:lpstr>
      <vt:lpstr>PowerPoint Presentation</vt:lpstr>
      <vt:lpstr>Document 2  DEFE 11/292  Joint Chiefs of Staff discussion 03/07/50  </vt:lpstr>
      <vt:lpstr>Document 3  DEFE 11/292 Defence Committee discussion 13/07/50  </vt:lpstr>
      <vt:lpstr>Document 4  FO 371/81655 Oliver Franks’ letter  23/07/50   </vt:lpstr>
      <vt:lpstr>Document 5  CAB 128/18/50 Labour cabinet minutes 25/07/50   </vt:lpstr>
      <vt:lpstr>Document 6  FO 371/84091 Oliver Franks’ letter  21/08/50   </vt:lpstr>
      <vt:lpstr>PowerPoint Presentation</vt:lpstr>
      <vt:lpstr>PowerPoint Presentation</vt:lpstr>
      <vt:lpstr>An historian’s interpretation of British civil servants and politicians</vt:lpstr>
      <vt:lpstr>Why is there commonality across elite power bases?</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Harvey Edser</cp:lastModifiedBy>
  <cp:revision>313</cp:revision>
  <dcterms:created xsi:type="dcterms:W3CDTF">2020-03-11T22:57:07Z</dcterms:created>
  <dcterms:modified xsi:type="dcterms:W3CDTF">2020-06-26T15:58:50Z</dcterms:modified>
</cp:coreProperties>
</file>