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5" r:id="rId2"/>
    <p:sldId id="282"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1" clrIdx="0"/>
  <p:cmAuthor id="1" name="Microsoft account" initials="Ma" lastIdx="1" clrIdx="1">
    <p:extLst>
      <p:ext uri="{19B8F6BF-5375-455C-9EA6-DF929625EA0E}">
        <p15:presenceInfo xmlns:p15="http://schemas.microsoft.com/office/powerpoint/2012/main" userId="d0ef0f6f25eef9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p:restoredTop sz="92011" autoAdjust="0"/>
  </p:normalViewPr>
  <p:slideViewPr>
    <p:cSldViewPr snapToGrid="0" snapToObjects="1">
      <p:cViewPr varScale="1">
        <p:scale>
          <a:sx n="61" d="100"/>
          <a:sy n="61" d="100"/>
        </p:scale>
        <p:origin x="8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65815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Answers – F, C, A, D, B, E</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11211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Chinese government, https://en.wikipedia.org/wiki/File:1950s_Chinese_propaganda_poster_against_American_biowarfare.jpg</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141904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Image: Chinese government, https://commons.wikimedia.org/wiki/File:1952-03_%E6%9C%9D%E9%B2%9C%E6%88%98%E4%BA%89%E7%BE%8E%E5%86%9B%E6%8A%95%E6%94%BE%E5%B8%A6%E6%9C%89%E7%BB%86%E8%8F%8C%E7%9A%84%E8%B7%B3%E8%9A%A4.png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120631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Citation from </a:t>
            </a:r>
            <a:r>
              <a:rPr lang="en-GB" dirty="0" err="1"/>
              <a:t>Rogaski</a:t>
            </a:r>
            <a:r>
              <a:rPr lang="en-GB" dirty="0"/>
              <a:t>, R. (2002) ‘Nature, annihilation and modernity’ in </a:t>
            </a:r>
            <a:r>
              <a:rPr lang="en-GB" i="1" dirty="0"/>
              <a:t>Journal of Asian Studies, 61</a:t>
            </a:r>
            <a:r>
              <a:rPr lang="en-GB" i="0" dirty="0"/>
              <a:t>, no. </a:t>
            </a:r>
            <a:r>
              <a:rPr lang="en-GB" dirty="0"/>
              <a:t>2</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214248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digitalarchive.wilsoncenter.org</a:t>
            </a:r>
            <a:r>
              <a:rPr lang="en-GB" dirty="0"/>
              <a:t>/document/113748</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50966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https://kcnawatch.org/newstream/1553763709-928320382/us-troops%E2%80%99-biochemical-warfare-plan-exposed</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18</a:t>
            </a:fld>
            <a:endParaRPr lang="en-US"/>
          </a:p>
        </p:txBody>
      </p:sp>
    </p:spTree>
    <p:extLst>
      <p:ext uri="{BB962C8B-B14F-4D97-AF65-F5344CB8AC3E}">
        <p14:creationId xmlns:p14="http://schemas.microsoft.com/office/powerpoint/2010/main" val="88564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49148" y="6356350"/>
            <a:ext cx="466807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6.2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907FEE09-740E-A34F-887A-F15CCB91DA14}"/>
              </a:ext>
            </a:extLst>
          </p:cNvPr>
          <p:cNvSpPr>
            <a:spLocks noGrp="1"/>
          </p:cNvSpPr>
          <p:nvPr>
            <p:ph type="sldNum" sz="quarter" idx="4"/>
          </p:nvPr>
        </p:nvSpPr>
        <p:spPr>
          <a:xfrm>
            <a:off x="3949148" y="6356350"/>
            <a:ext cx="466807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0000" y="360000"/>
            <a:ext cx="10515600" cy="1325563"/>
          </a:xfrm>
        </p:spPr>
        <p:txBody>
          <a:bodyPr>
            <a:noAutofit/>
          </a:bodyPr>
          <a:lstStyle/>
          <a:p>
            <a:r>
              <a:rPr lang="en-GB" b="1" dirty="0"/>
              <a:t>Enquiry: Why is the use of biological weapons in the Korean War a controversial subject?</a:t>
            </a:r>
            <a:endParaRPr lang="en-US" b="1" dirty="0"/>
          </a:p>
        </p:txBody>
      </p:sp>
      <p:sp>
        <p:nvSpPr>
          <p:cNvPr id="7" name="Rectangle 6"/>
          <p:cNvSpPr/>
          <p:nvPr/>
        </p:nvSpPr>
        <p:spPr>
          <a:xfrm>
            <a:off x="720000" y="2289573"/>
            <a:ext cx="4985474" cy="3522648"/>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kern="1200" dirty="0">
                <a:solidFill>
                  <a:schemeClr val="bg1"/>
                </a:solidFill>
                <a:latin typeface="Arial"/>
                <a:ea typeface="Arial" charset="0"/>
                <a:cs typeface="Arial"/>
              </a:rPr>
              <a:t>Lesson 6.1</a:t>
            </a:r>
          </a:p>
          <a:p>
            <a:pPr lvl="0" algn="ctr"/>
            <a:r>
              <a:rPr lang="en-GB" sz="3200" dirty="0">
                <a:latin typeface="Arial" charset="0"/>
                <a:ea typeface="Arial" charset="0"/>
                <a:cs typeface="Arial" charset="0"/>
              </a:rPr>
              <a:t>Why and how did allegations of biological warfare by the USA develop during the Korean War?</a:t>
            </a:r>
          </a:p>
        </p:txBody>
      </p:sp>
      <p:sp>
        <p:nvSpPr>
          <p:cNvPr id="10" name="Rectangle 9"/>
          <p:cNvSpPr/>
          <p:nvPr/>
        </p:nvSpPr>
        <p:spPr>
          <a:xfrm>
            <a:off x="6093740" y="2274643"/>
            <a:ext cx="5026744" cy="3537577"/>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200" b="1" kern="1200" dirty="0">
                <a:solidFill>
                  <a:schemeClr val="accent6">
                    <a:lumMod val="60000"/>
                    <a:lumOff val="40000"/>
                  </a:schemeClr>
                </a:solidFill>
                <a:latin typeface="Arial" panose="020B0604020202020204" pitchFamily="34" charset="0"/>
                <a:ea typeface="Arial" charset="0"/>
                <a:cs typeface="Arial" panose="020B0604020202020204" pitchFamily="34" charset="0"/>
              </a:rPr>
              <a:t>Lesson 6.2</a:t>
            </a:r>
          </a:p>
          <a:p>
            <a:pPr lvl="0" algn="ctr" defTabSz="1689100">
              <a:lnSpc>
                <a:spcPct val="90000"/>
              </a:lnSpc>
              <a:spcBef>
                <a:spcPct val="0"/>
              </a:spcBef>
              <a:spcAft>
                <a:spcPct val="35000"/>
              </a:spcAft>
            </a:pPr>
            <a:r>
              <a:rPr lang="en-GB" sz="3200" b="1" dirty="0">
                <a:latin typeface="Arial" panose="020B0604020202020204" pitchFamily="34" charset="0"/>
                <a:cs typeface="Arial" panose="020B0604020202020204" pitchFamily="34" charset="0"/>
              </a:rPr>
              <a:t>How convincing is the evidence about US biological warfare?</a:t>
            </a:r>
          </a:p>
        </p:txBody>
      </p:sp>
      <p:sp>
        <p:nvSpPr>
          <p:cNvPr id="2" name="Slide Number Placeholder 1">
            <a:extLst>
              <a:ext uri="{FF2B5EF4-FFF2-40B4-BE49-F238E27FC236}">
                <a16:creationId xmlns:a16="http://schemas.microsoft.com/office/drawing/2014/main" id="{E322068C-58BF-2843-AB43-272F4A80A6C1}"/>
              </a:ext>
            </a:extLst>
          </p:cNvPr>
          <p:cNvSpPr>
            <a:spLocks noGrp="1"/>
          </p:cNvSpPr>
          <p:nvPr>
            <p:ph type="sldNum" sz="quarter" idx="12"/>
          </p:nvPr>
        </p:nvSpPr>
        <p:spPr/>
        <p:txBody>
          <a:bodyPr/>
          <a:lstStyle/>
          <a:p>
            <a:fld id="{91DB7F08-A76A-C04F-AC2D-B8A23795015F}" type="slidenum">
              <a:rPr lang="en-US" smtClean="0"/>
              <a:pPr/>
              <a:t>1</a:t>
            </a:fld>
            <a:endParaRPr lang="en-US"/>
          </a:p>
        </p:txBody>
      </p:sp>
    </p:spTree>
    <p:extLst>
      <p:ext uri="{BB962C8B-B14F-4D97-AF65-F5344CB8AC3E}">
        <p14:creationId xmlns:p14="http://schemas.microsoft.com/office/powerpoint/2010/main" val="186785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E</a:t>
            </a:r>
            <a:endParaRPr lang="en-US" b="1" dirty="0"/>
          </a:p>
        </p:txBody>
      </p:sp>
      <p:sp>
        <p:nvSpPr>
          <p:cNvPr id="9" name="Content Placeholder 2"/>
          <p:cNvSpPr>
            <a:spLocks noGrp="1"/>
          </p:cNvSpPr>
          <p:nvPr>
            <p:ph idx="1"/>
          </p:nvPr>
        </p:nvSpPr>
        <p:spPr>
          <a:xfrm>
            <a:off x="720000" y="1620000"/>
            <a:ext cx="6943543" cy="4351338"/>
          </a:xfrm>
        </p:spPr>
        <p:txBody>
          <a:bodyPr>
            <a:normAutofit/>
          </a:bodyPr>
          <a:lstStyle/>
          <a:p>
            <a:pPr marL="0" indent="0">
              <a:buNone/>
            </a:pPr>
            <a:r>
              <a:rPr lang="en-GB" sz="2000" i="1" dirty="0"/>
              <a:t>‘… There was no biological warfare carried out by any agency of the US government during the Korean War, or for that matter by anyone else.</a:t>
            </a:r>
          </a:p>
          <a:p>
            <a:pPr marL="0" indent="0">
              <a:buNone/>
            </a:pPr>
            <a:r>
              <a:rPr lang="en-GB" sz="2000" i="1" dirty="0"/>
              <a:t>The false allegation was disproved as long ago as 1998 when documents from the Soviet Central Committee Archives that had been sent to Mao Zedong and to Kim Il Sung in the month following Stalin’s death in 1953 were obtained from the Soviet Presidential Archive. They were published in 1998 in the Bulletin of the Cold War International History Project at the Woodrow Wilson </a:t>
            </a:r>
            <a:r>
              <a:rPr lang="en-GB" sz="2000" i="1" dirty="0" err="1"/>
              <a:t>Center</a:t>
            </a:r>
            <a:r>
              <a:rPr lang="en-GB" sz="2000" i="1" dirty="0"/>
              <a:t> in Washington, D.C.’</a:t>
            </a:r>
          </a:p>
        </p:txBody>
      </p:sp>
      <p:sp>
        <p:nvSpPr>
          <p:cNvPr id="10" name="Content Placeholder 2">
            <a:extLst>
              <a:ext uri="{FF2B5EF4-FFF2-40B4-BE49-F238E27FC236}">
                <a16:creationId xmlns:a16="http://schemas.microsoft.com/office/drawing/2014/main" id="{6E454518-FA74-4375-9FED-0D7DAD70551F}"/>
              </a:ext>
            </a:extLst>
          </p:cNvPr>
          <p:cNvSpPr txBox="1">
            <a:spLocks/>
          </p:cNvSpPr>
          <p:nvPr/>
        </p:nvSpPr>
        <p:spPr>
          <a:xfrm>
            <a:off x="8295861" y="1620000"/>
            <a:ext cx="3798481" cy="464187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a:latin typeface="Arial" charset="0"/>
                <a:ea typeface="Arial" charset="0"/>
                <a:cs typeface="Arial" charset="0"/>
              </a:rPr>
              <a:t>Information about the origins of the source</a:t>
            </a:r>
          </a:p>
          <a:p>
            <a:pPr marL="0" indent="0">
              <a:lnSpc>
                <a:spcPct val="100000"/>
              </a:lnSpc>
              <a:buNone/>
            </a:pPr>
            <a:r>
              <a:rPr lang="en-GB" sz="2000" dirty="0">
                <a:latin typeface="Arial" charset="0"/>
                <a:ea typeface="Arial" charset="0"/>
                <a:cs typeface="Arial" charset="0"/>
              </a:rPr>
              <a:t>Written by historian Milton </a:t>
            </a:r>
            <a:r>
              <a:rPr lang="en-GB" sz="2000" dirty="0" err="1">
                <a:latin typeface="Arial" charset="0"/>
                <a:ea typeface="Arial" charset="0"/>
                <a:cs typeface="Arial" charset="0"/>
              </a:rPr>
              <a:t>Leitenberg</a:t>
            </a:r>
            <a:r>
              <a:rPr lang="en-GB" sz="2000" dirty="0">
                <a:latin typeface="Arial" charset="0"/>
                <a:ea typeface="Arial" charset="0"/>
                <a:cs typeface="Arial" charset="0"/>
              </a:rPr>
              <a:t> to the </a:t>
            </a:r>
            <a:r>
              <a:rPr lang="en-GB" sz="2000" i="1" dirty="0">
                <a:latin typeface="Arial" charset="0"/>
                <a:ea typeface="Arial" charset="0"/>
                <a:cs typeface="Arial" charset="0"/>
              </a:rPr>
              <a:t>New York Review of Books </a:t>
            </a:r>
            <a:r>
              <a:rPr lang="en-GB" sz="2000" dirty="0">
                <a:latin typeface="Arial" charset="0"/>
                <a:ea typeface="Arial" charset="0"/>
                <a:cs typeface="Arial" charset="0"/>
              </a:rPr>
              <a:t>in 2018.  </a:t>
            </a:r>
            <a:r>
              <a:rPr lang="en-GB" sz="2000" dirty="0" err="1">
                <a:latin typeface="Arial" charset="0"/>
                <a:ea typeface="Arial" charset="0"/>
                <a:cs typeface="Arial" charset="0"/>
              </a:rPr>
              <a:t>Leitenberg</a:t>
            </a:r>
            <a:r>
              <a:rPr lang="en-GB" sz="2000" dirty="0">
                <a:latin typeface="Arial" charset="0"/>
                <a:ea typeface="Arial" charset="0"/>
                <a:cs typeface="Arial" charset="0"/>
              </a:rPr>
              <a:t> is a senior research scholar at the University of Maryland.</a:t>
            </a:r>
          </a:p>
        </p:txBody>
      </p:sp>
      <p:sp>
        <p:nvSpPr>
          <p:cNvPr id="2" name="Slide Number Placeholder 1">
            <a:extLst>
              <a:ext uri="{FF2B5EF4-FFF2-40B4-BE49-F238E27FC236}">
                <a16:creationId xmlns:a16="http://schemas.microsoft.com/office/drawing/2014/main" id="{DD9D8E88-93D2-D548-B14D-11E184867B76}"/>
              </a:ext>
            </a:extLst>
          </p:cNvPr>
          <p:cNvSpPr>
            <a:spLocks noGrp="1"/>
          </p:cNvSpPr>
          <p:nvPr>
            <p:ph type="sldNum" sz="quarter" idx="12"/>
          </p:nvPr>
        </p:nvSpPr>
        <p:spPr/>
        <p:txBody>
          <a:bodyPr/>
          <a:lstStyle/>
          <a:p>
            <a:fld id="{91DB7F08-A76A-C04F-AC2D-B8A23795015F}" type="slidenum">
              <a:rPr lang="en-US" smtClean="0"/>
              <a:pPr/>
              <a:t>10</a:t>
            </a:fld>
            <a:endParaRPr lang="en-US"/>
          </a:p>
        </p:txBody>
      </p:sp>
      <p:sp>
        <p:nvSpPr>
          <p:cNvPr id="8" name="TextBox 7">
            <a:extLst>
              <a:ext uri="{FF2B5EF4-FFF2-40B4-BE49-F238E27FC236}">
                <a16:creationId xmlns:a16="http://schemas.microsoft.com/office/drawing/2014/main" id="{2CF396F4-940E-9346-94DA-5DEF9A132CF1}"/>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132056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F</a:t>
            </a:r>
            <a:endParaRPr lang="en-US" b="1" dirty="0"/>
          </a:p>
        </p:txBody>
      </p:sp>
      <p:sp>
        <p:nvSpPr>
          <p:cNvPr id="7" name="Content Placeholder 2"/>
          <p:cNvSpPr>
            <a:spLocks noGrp="1"/>
          </p:cNvSpPr>
          <p:nvPr>
            <p:ph idx="1"/>
          </p:nvPr>
        </p:nvSpPr>
        <p:spPr>
          <a:xfrm>
            <a:off x="4883469" y="1620000"/>
            <a:ext cx="6943543" cy="4351338"/>
          </a:xfrm>
        </p:spPr>
        <p:txBody>
          <a:bodyPr>
            <a:normAutofit/>
          </a:bodyPr>
          <a:lstStyle/>
          <a:p>
            <a:pPr marL="0" indent="0">
              <a:buNone/>
            </a:pPr>
            <a:r>
              <a:rPr lang="en-GB" sz="2000" i="1" dirty="0"/>
              <a:t>‘The claim that two places were concocted to fool foreign visitors does not  prove that all the sites of alleged biological warfare were also contrived. Our research in Chinese archives shows that the Chinese army in Korea and the Korean medical service serving with it identified occurrences of plague in 13 places during February and March 1952 as well as outbreaks of anthrax, encephalitis and other abnormal diseases. The Soviet documents, if they are genuine, add a twist to the main documentation which, so far, is to be found in the Chinese and United States archives. Questions raised by the documents about their source, who ordered the falsification of evidence, and motive would need to be resolved.’</a:t>
            </a:r>
          </a:p>
        </p:txBody>
      </p:sp>
      <p:sp>
        <p:nvSpPr>
          <p:cNvPr id="8" name="Content Placeholder 2">
            <a:extLst>
              <a:ext uri="{FF2B5EF4-FFF2-40B4-BE49-F238E27FC236}">
                <a16:creationId xmlns:a16="http://schemas.microsoft.com/office/drawing/2014/main" id="{6E454518-FA74-4375-9FED-0D7DAD70551F}"/>
              </a:ext>
            </a:extLst>
          </p:cNvPr>
          <p:cNvSpPr txBox="1">
            <a:spLocks/>
          </p:cNvSpPr>
          <p:nvPr/>
        </p:nvSpPr>
        <p:spPr>
          <a:xfrm>
            <a:off x="720000" y="1620206"/>
            <a:ext cx="3798481" cy="464187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a:latin typeface="Arial" charset="0"/>
                <a:ea typeface="Arial" charset="0"/>
                <a:cs typeface="Arial" charset="0"/>
              </a:rPr>
              <a:t>Information about the origins of the source</a:t>
            </a:r>
          </a:p>
          <a:p>
            <a:pPr marL="0" indent="0">
              <a:buNone/>
            </a:pPr>
            <a:r>
              <a:rPr lang="en-GB" sz="2000" dirty="0">
                <a:latin typeface="Arial" charset="0"/>
                <a:ea typeface="Arial" charset="0"/>
                <a:cs typeface="Arial" charset="0"/>
              </a:rPr>
              <a:t>The evidence used by historians like Milton </a:t>
            </a:r>
            <a:r>
              <a:rPr lang="en-GB" sz="2000" dirty="0" err="1">
                <a:latin typeface="Arial" charset="0"/>
                <a:ea typeface="Arial" charset="0"/>
                <a:cs typeface="Arial" charset="0"/>
              </a:rPr>
              <a:t>Leitenberg</a:t>
            </a:r>
            <a:r>
              <a:rPr lang="en-GB" sz="2000" dirty="0">
                <a:latin typeface="Arial" charset="0"/>
                <a:ea typeface="Arial" charset="0"/>
                <a:cs typeface="Arial" charset="0"/>
              </a:rPr>
              <a:t> to refute the Chinese and North Korean allegations has itself been challenged by other historians.</a:t>
            </a:r>
          </a:p>
          <a:p>
            <a:pPr marL="0" indent="0">
              <a:buNone/>
            </a:pPr>
            <a:r>
              <a:rPr lang="en-GB" sz="2000" dirty="0">
                <a:latin typeface="Arial" charset="0"/>
                <a:ea typeface="Arial" charset="0"/>
                <a:cs typeface="Arial" charset="0"/>
              </a:rPr>
              <a:t>The historians Stephen Endicott and Edward </a:t>
            </a:r>
            <a:r>
              <a:rPr lang="en-GB" sz="2000" dirty="0" err="1">
                <a:latin typeface="Arial" charset="0"/>
                <a:ea typeface="Arial" charset="0"/>
                <a:cs typeface="Arial" charset="0"/>
              </a:rPr>
              <a:t>Hagermann</a:t>
            </a:r>
            <a:r>
              <a:rPr lang="en-GB" sz="2000" dirty="0">
                <a:latin typeface="Arial" charset="0"/>
                <a:ea typeface="Arial" charset="0"/>
                <a:cs typeface="Arial" charset="0"/>
              </a:rPr>
              <a:t> have written extensively on US use of biological weapons and broadly agree that they were used. They say about </a:t>
            </a:r>
            <a:r>
              <a:rPr lang="en-GB" sz="2000" dirty="0" err="1">
                <a:latin typeface="Arial" charset="0"/>
                <a:ea typeface="Arial" charset="0"/>
                <a:cs typeface="Arial" charset="0"/>
              </a:rPr>
              <a:t>Leitenberg’s</a:t>
            </a:r>
            <a:r>
              <a:rPr lang="en-GB" sz="2000" dirty="0">
                <a:latin typeface="Arial" charset="0"/>
                <a:ea typeface="Arial" charset="0"/>
                <a:cs typeface="Arial" charset="0"/>
              </a:rPr>
              <a:t> evidence:</a:t>
            </a:r>
          </a:p>
        </p:txBody>
      </p:sp>
      <p:sp>
        <p:nvSpPr>
          <p:cNvPr id="2" name="Slide Number Placeholder 1">
            <a:extLst>
              <a:ext uri="{FF2B5EF4-FFF2-40B4-BE49-F238E27FC236}">
                <a16:creationId xmlns:a16="http://schemas.microsoft.com/office/drawing/2014/main" id="{DB46EBCF-634E-6549-A555-D8D4B50F12F0}"/>
              </a:ext>
            </a:extLst>
          </p:cNvPr>
          <p:cNvSpPr>
            <a:spLocks noGrp="1"/>
          </p:cNvSpPr>
          <p:nvPr>
            <p:ph type="sldNum" sz="quarter" idx="12"/>
          </p:nvPr>
        </p:nvSpPr>
        <p:spPr/>
        <p:txBody>
          <a:bodyPr/>
          <a:lstStyle/>
          <a:p>
            <a:fld id="{91DB7F08-A76A-C04F-AC2D-B8A23795015F}" type="slidenum">
              <a:rPr lang="en-US" smtClean="0"/>
              <a:pPr/>
              <a:t>11</a:t>
            </a:fld>
            <a:endParaRPr lang="en-US"/>
          </a:p>
        </p:txBody>
      </p:sp>
      <p:sp>
        <p:nvSpPr>
          <p:cNvPr id="9" name="TextBox 8">
            <a:extLst>
              <a:ext uri="{FF2B5EF4-FFF2-40B4-BE49-F238E27FC236}">
                <a16:creationId xmlns:a16="http://schemas.microsoft.com/office/drawing/2014/main" id="{D8AAC27D-0671-3E4B-A57B-0E816AEC973E}"/>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122355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G</a:t>
            </a:r>
            <a:endParaRPr lang="en-US" b="1" dirty="0"/>
          </a:p>
        </p:txBody>
      </p:sp>
      <p:sp>
        <p:nvSpPr>
          <p:cNvPr id="10" name="Content Placeholder 2"/>
          <p:cNvSpPr>
            <a:spLocks noGrp="1"/>
          </p:cNvSpPr>
          <p:nvPr>
            <p:ph idx="1"/>
          </p:nvPr>
        </p:nvSpPr>
        <p:spPr>
          <a:xfrm>
            <a:off x="4883469" y="1620000"/>
            <a:ext cx="6943543" cy="4351338"/>
          </a:xfrm>
        </p:spPr>
        <p:txBody>
          <a:bodyPr>
            <a:normAutofit/>
          </a:bodyPr>
          <a:lstStyle/>
          <a:p>
            <a:pPr marL="0" indent="0">
              <a:buNone/>
            </a:pPr>
            <a:r>
              <a:rPr lang="en-GB" sz="2000" i="1" dirty="0"/>
              <a:t>‘On 6 April 1952, the </a:t>
            </a:r>
            <a:r>
              <a:rPr lang="en-GB" sz="2000" dirty="0"/>
              <a:t>New York Times </a:t>
            </a:r>
            <a:r>
              <a:rPr lang="en-GB" sz="2000" i="1" dirty="0"/>
              <a:t>published an article demonstrating that the photos presented by the </a:t>
            </a:r>
            <a:r>
              <a:rPr lang="en-GB" sz="2000" dirty="0"/>
              <a:t>People’s Daily </a:t>
            </a:r>
            <a:r>
              <a:rPr lang="en-GB" sz="2000" i="1" dirty="0"/>
              <a:t>were fraudulent.</a:t>
            </a:r>
          </a:p>
          <a:p>
            <a:pPr marL="0" indent="0">
              <a:buNone/>
            </a:pPr>
            <a:r>
              <a:rPr lang="en-GB" sz="2000" i="1" dirty="0"/>
              <a:t>It was pointed out by one scientist that infected lice and fleas would not be able to survive the freezing temperatures of North Korea in winter.</a:t>
            </a:r>
          </a:p>
          <a:p>
            <a:pPr marL="0" indent="0">
              <a:buNone/>
            </a:pPr>
            <a:r>
              <a:rPr lang="en-GB" sz="2000" i="1" dirty="0"/>
              <a:t>Li </a:t>
            </a:r>
            <a:r>
              <a:rPr lang="en-GB" sz="2000" i="1" dirty="0" err="1"/>
              <a:t>Shantang</a:t>
            </a:r>
            <a:r>
              <a:rPr lang="en-GB" sz="2000" i="1" dirty="0"/>
              <a:t>, a domestic opponent of the regime, said that “This is all communist propaganda in an attempt to get the world to hate America, don’t listen to all that rubbish!’”</a:t>
            </a:r>
          </a:p>
        </p:txBody>
      </p:sp>
      <p:sp>
        <p:nvSpPr>
          <p:cNvPr id="11" name="Content Placeholder 2">
            <a:extLst>
              <a:ext uri="{FF2B5EF4-FFF2-40B4-BE49-F238E27FC236}">
                <a16:creationId xmlns:a16="http://schemas.microsoft.com/office/drawing/2014/main" id="{6E454518-FA74-4375-9FED-0D7DAD70551F}"/>
              </a:ext>
            </a:extLst>
          </p:cNvPr>
          <p:cNvSpPr txBox="1">
            <a:spLocks/>
          </p:cNvSpPr>
          <p:nvPr/>
        </p:nvSpPr>
        <p:spPr>
          <a:xfrm>
            <a:off x="720000" y="1620206"/>
            <a:ext cx="3798481" cy="464187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a:latin typeface="Arial" charset="0"/>
                <a:ea typeface="Arial" charset="0"/>
                <a:cs typeface="Arial" charset="0"/>
              </a:rPr>
              <a:t>Information about the origins of the source</a:t>
            </a:r>
          </a:p>
          <a:p>
            <a:pPr marL="0" indent="0">
              <a:buNone/>
            </a:pPr>
            <a:r>
              <a:rPr lang="en-GB" sz="2000" dirty="0"/>
              <a:t>The following points come from Frank </a:t>
            </a:r>
            <a:r>
              <a:rPr lang="en-GB" sz="2000" dirty="0" err="1"/>
              <a:t>Dikotter’s</a:t>
            </a:r>
            <a:r>
              <a:rPr lang="en-GB" sz="2000" dirty="0"/>
              <a:t> </a:t>
            </a:r>
            <a:r>
              <a:rPr lang="en-GB" sz="2000" i="1" dirty="0"/>
              <a:t>The Tragedy of Liberation</a:t>
            </a:r>
            <a:r>
              <a:rPr lang="en-GB" sz="2000" dirty="0"/>
              <a:t> (2013). </a:t>
            </a:r>
            <a:r>
              <a:rPr lang="en-GB" sz="2000" dirty="0" err="1"/>
              <a:t>Dikotter</a:t>
            </a:r>
            <a:r>
              <a:rPr lang="en-GB" sz="2000" dirty="0"/>
              <a:t> is a Dutch historian from the University of Hong Kong.</a:t>
            </a:r>
          </a:p>
        </p:txBody>
      </p:sp>
      <p:sp>
        <p:nvSpPr>
          <p:cNvPr id="2" name="Slide Number Placeholder 1">
            <a:extLst>
              <a:ext uri="{FF2B5EF4-FFF2-40B4-BE49-F238E27FC236}">
                <a16:creationId xmlns:a16="http://schemas.microsoft.com/office/drawing/2014/main" id="{79D6CBCD-9198-904E-9935-4A882A9DEFA0}"/>
              </a:ext>
            </a:extLst>
          </p:cNvPr>
          <p:cNvSpPr>
            <a:spLocks noGrp="1"/>
          </p:cNvSpPr>
          <p:nvPr>
            <p:ph type="sldNum" sz="quarter" idx="12"/>
          </p:nvPr>
        </p:nvSpPr>
        <p:spPr/>
        <p:txBody>
          <a:bodyPr/>
          <a:lstStyle/>
          <a:p>
            <a:fld id="{91DB7F08-A76A-C04F-AC2D-B8A23795015F}" type="slidenum">
              <a:rPr lang="en-US" smtClean="0"/>
              <a:pPr/>
              <a:t>12</a:t>
            </a:fld>
            <a:endParaRPr lang="en-US"/>
          </a:p>
        </p:txBody>
      </p:sp>
      <p:sp>
        <p:nvSpPr>
          <p:cNvPr id="8" name="TextBox 7">
            <a:extLst>
              <a:ext uri="{FF2B5EF4-FFF2-40B4-BE49-F238E27FC236}">
                <a16:creationId xmlns:a16="http://schemas.microsoft.com/office/drawing/2014/main" id="{2E77C798-0099-8A45-93A8-69B736668688}"/>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119515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H</a:t>
            </a:r>
            <a:endParaRPr lang="en-US" b="1" dirty="0"/>
          </a:p>
        </p:txBody>
      </p:sp>
      <p:sp>
        <p:nvSpPr>
          <p:cNvPr id="7" name="Content Placeholder 2"/>
          <p:cNvSpPr>
            <a:spLocks noGrp="1"/>
          </p:cNvSpPr>
          <p:nvPr>
            <p:ph idx="1"/>
          </p:nvPr>
        </p:nvSpPr>
        <p:spPr>
          <a:xfrm>
            <a:off x="720000" y="1620000"/>
            <a:ext cx="6943543" cy="4351338"/>
          </a:xfrm>
        </p:spPr>
        <p:txBody>
          <a:bodyPr>
            <a:normAutofit/>
          </a:bodyPr>
          <a:lstStyle/>
          <a:p>
            <a:pPr marL="0" indent="0">
              <a:buNone/>
            </a:pPr>
            <a:r>
              <a:rPr lang="en-GB" sz="2000" b="1" dirty="0"/>
              <a:t>Factual information</a:t>
            </a:r>
          </a:p>
          <a:p>
            <a:r>
              <a:rPr lang="en-GB" sz="2000" dirty="0"/>
              <a:t>The United States gave immunity to Japanese scientists from Unit 731, which was a germ warfare research organisation from Japan during the Second World War.  </a:t>
            </a:r>
          </a:p>
          <a:p>
            <a:r>
              <a:rPr lang="en-GB" sz="2000" dirty="0"/>
              <a:t>This was in exchange for obtaining the research data and information that they had developed.  </a:t>
            </a:r>
          </a:p>
          <a:p>
            <a:r>
              <a:rPr lang="en-GB" sz="2000" dirty="0"/>
              <a:t>This information was withheld from other wartime allies and the grant of immunity was covered up by the USA for many decades.</a:t>
            </a:r>
          </a:p>
        </p:txBody>
      </p:sp>
      <p:sp>
        <p:nvSpPr>
          <p:cNvPr id="2" name="Slide Number Placeholder 1">
            <a:extLst>
              <a:ext uri="{FF2B5EF4-FFF2-40B4-BE49-F238E27FC236}">
                <a16:creationId xmlns:a16="http://schemas.microsoft.com/office/drawing/2014/main" id="{F218CB0A-427C-A545-B781-FE73D2AE2F93}"/>
              </a:ext>
            </a:extLst>
          </p:cNvPr>
          <p:cNvSpPr>
            <a:spLocks noGrp="1"/>
          </p:cNvSpPr>
          <p:nvPr>
            <p:ph type="sldNum" sz="quarter" idx="12"/>
          </p:nvPr>
        </p:nvSpPr>
        <p:spPr/>
        <p:txBody>
          <a:bodyPr/>
          <a:lstStyle/>
          <a:p>
            <a:fld id="{91DB7F08-A76A-C04F-AC2D-B8A23795015F}" type="slidenum">
              <a:rPr lang="en-US" smtClean="0"/>
              <a:pPr/>
              <a:t>13</a:t>
            </a:fld>
            <a:endParaRPr lang="en-US"/>
          </a:p>
        </p:txBody>
      </p:sp>
      <p:sp>
        <p:nvSpPr>
          <p:cNvPr id="8" name="TextBox 7"/>
          <p:cNvSpPr txBox="1"/>
          <p:nvPr/>
        </p:nvSpPr>
        <p:spPr>
          <a:xfrm>
            <a:off x="8941158" y="1503111"/>
            <a:ext cx="2651181" cy="2246769"/>
          </a:xfrm>
          <a:prstGeom prst="rect">
            <a:avLst/>
          </a:prstGeom>
          <a:noFill/>
        </p:spPr>
        <p:txBody>
          <a:bodyPr wrap="square" rtlCol="0">
            <a:spAutoFit/>
          </a:bodyPr>
          <a:lstStyle/>
          <a:p>
            <a:r>
              <a:rPr lang="en-GB" sz="2000" b="1" dirty="0"/>
              <a:t>Information found in </a:t>
            </a:r>
          </a:p>
          <a:p>
            <a:r>
              <a:rPr lang="en-GB" sz="2000" dirty="0" err="1"/>
              <a:t>Rogaski</a:t>
            </a:r>
            <a:r>
              <a:rPr lang="en-GB" sz="2000" dirty="0"/>
              <a:t>, R. (2002) ‘Nature, annihilation and modernity’ in </a:t>
            </a:r>
            <a:r>
              <a:rPr lang="en-GB" sz="2000" i="1" dirty="0"/>
              <a:t>Journal of Asian Studies, 61</a:t>
            </a:r>
            <a:r>
              <a:rPr lang="en-GB" sz="2000" dirty="0"/>
              <a:t>, no. 2</a:t>
            </a:r>
            <a:endParaRPr lang="en-US" sz="2000" dirty="0"/>
          </a:p>
          <a:p>
            <a:endParaRPr lang="en-GB" sz="2000" dirty="0"/>
          </a:p>
        </p:txBody>
      </p:sp>
      <p:sp>
        <p:nvSpPr>
          <p:cNvPr id="9" name="TextBox 8">
            <a:extLst>
              <a:ext uri="{FF2B5EF4-FFF2-40B4-BE49-F238E27FC236}">
                <a16:creationId xmlns:a16="http://schemas.microsoft.com/office/drawing/2014/main" id="{893F0AA6-9A51-F04B-B0EA-29D20273D2EB}"/>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197311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I</a:t>
            </a:r>
            <a:endParaRPr lang="en-US" b="1" dirty="0"/>
          </a:p>
        </p:txBody>
      </p:sp>
      <p:sp>
        <p:nvSpPr>
          <p:cNvPr id="7" name="Content Placeholder 2"/>
          <p:cNvSpPr>
            <a:spLocks noGrp="1"/>
          </p:cNvSpPr>
          <p:nvPr>
            <p:ph idx="1"/>
          </p:nvPr>
        </p:nvSpPr>
        <p:spPr>
          <a:xfrm>
            <a:off x="720000" y="1620000"/>
            <a:ext cx="6943543" cy="4351338"/>
          </a:xfrm>
        </p:spPr>
        <p:txBody>
          <a:bodyPr>
            <a:normAutofit/>
          </a:bodyPr>
          <a:lstStyle/>
          <a:p>
            <a:pPr marL="0" indent="0">
              <a:buNone/>
            </a:pPr>
            <a:r>
              <a:rPr lang="en-GB" sz="2000" b="1" dirty="0"/>
              <a:t>Factual information</a:t>
            </a:r>
          </a:p>
          <a:p>
            <a:r>
              <a:rPr lang="en-GB" sz="2000" dirty="0"/>
              <a:t>Two of the key sources of evidence produced by China and North Korea for allegations of germ warfare were captured US prisoners of war who confessed to being involved in dropping infected insects on Korea and China.</a:t>
            </a:r>
          </a:p>
          <a:p>
            <a:r>
              <a:rPr lang="en-GB" sz="2000" dirty="0"/>
              <a:t>The USA claimed that these confessions were extracted as a result of torture and brainwashing.</a:t>
            </a:r>
          </a:p>
        </p:txBody>
      </p:sp>
      <p:sp>
        <p:nvSpPr>
          <p:cNvPr id="2" name="Slide Number Placeholder 1">
            <a:extLst>
              <a:ext uri="{FF2B5EF4-FFF2-40B4-BE49-F238E27FC236}">
                <a16:creationId xmlns:a16="http://schemas.microsoft.com/office/drawing/2014/main" id="{B2F28546-2ACF-CF4A-9B20-954BCF6F088F}"/>
              </a:ext>
            </a:extLst>
          </p:cNvPr>
          <p:cNvSpPr>
            <a:spLocks noGrp="1"/>
          </p:cNvSpPr>
          <p:nvPr>
            <p:ph type="sldNum" sz="quarter" idx="12"/>
          </p:nvPr>
        </p:nvSpPr>
        <p:spPr/>
        <p:txBody>
          <a:bodyPr/>
          <a:lstStyle/>
          <a:p>
            <a:fld id="{91DB7F08-A76A-C04F-AC2D-B8A23795015F}" type="slidenum">
              <a:rPr lang="en-US" smtClean="0"/>
              <a:pPr/>
              <a:t>14</a:t>
            </a:fld>
            <a:endParaRPr lang="en-US"/>
          </a:p>
        </p:txBody>
      </p:sp>
      <p:sp>
        <p:nvSpPr>
          <p:cNvPr id="8" name="TextBox 7">
            <a:extLst>
              <a:ext uri="{FF2B5EF4-FFF2-40B4-BE49-F238E27FC236}">
                <a16:creationId xmlns:a16="http://schemas.microsoft.com/office/drawing/2014/main" id="{6E3D8BE3-DD0F-E845-BB78-EE5B340FBE13}"/>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113120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J</a:t>
            </a:r>
            <a:endParaRPr lang="en-US" b="1" dirty="0"/>
          </a:p>
        </p:txBody>
      </p:sp>
      <p:sp>
        <p:nvSpPr>
          <p:cNvPr id="7" name="Content Placeholder 2"/>
          <p:cNvSpPr>
            <a:spLocks noGrp="1"/>
          </p:cNvSpPr>
          <p:nvPr>
            <p:ph idx="1"/>
          </p:nvPr>
        </p:nvSpPr>
        <p:spPr>
          <a:xfrm>
            <a:off x="720000" y="1620000"/>
            <a:ext cx="6943543" cy="4351338"/>
          </a:xfrm>
        </p:spPr>
        <p:txBody>
          <a:bodyPr>
            <a:normAutofit/>
          </a:bodyPr>
          <a:lstStyle/>
          <a:p>
            <a:pPr marL="0" indent="0">
              <a:lnSpc>
                <a:spcPct val="110000"/>
              </a:lnSpc>
              <a:buNone/>
            </a:pPr>
            <a:r>
              <a:rPr lang="en-GB" sz="2000" i="1" dirty="0"/>
              <a:t>‘The Koreans stated that the Americans had supposedly repeatedly exposed several areas of their country to plague and cholera. To prove these facts, the North Koreans, with the assistance of our advisers, created false areas of exposure. In June–July 1952 a delegation of specialists in bacteriology from the World Peace Council [the Needham Commission] arrived in North Korea. </a:t>
            </a:r>
            <a:r>
              <a:rPr lang="en-GB" sz="2000" b="1" i="1" dirty="0"/>
              <a:t>Two false areas of exposure were prepared</a:t>
            </a:r>
            <a:r>
              <a:rPr lang="en-GB" sz="2000" i="1" dirty="0"/>
              <a:t>. In connection with this, the Koreans insisted on obtaining cholera bacteria from corpses which they would get from China.’ </a:t>
            </a:r>
          </a:p>
        </p:txBody>
      </p:sp>
      <p:sp>
        <p:nvSpPr>
          <p:cNvPr id="8" name="Content Placeholder 2">
            <a:extLst>
              <a:ext uri="{FF2B5EF4-FFF2-40B4-BE49-F238E27FC236}">
                <a16:creationId xmlns:a16="http://schemas.microsoft.com/office/drawing/2014/main" id="{6E454518-FA74-4375-9FED-0D7DAD70551F}"/>
              </a:ext>
            </a:extLst>
          </p:cNvPr>
          <p:cNvSpPr txBox="1">
            <a:spLocks/>
          </p:cNvSpPr>
          <p:nvPr/>
        </p:nvSpPr>
        <p:spPr>
          <a:xfrm>
            <a:off x="8295861" y="1620206"/>
            <a:ext cx="3798481" cy="464187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a:latin typeface="Arial" charset="0"/>
                <a:ea typeface="Arial" charset="0"/>
                <a:cs typeface="Arial" charset="0"/>
              </a:rPr>
              <a:t>Information about the origins of the source</a:t>
            </a:r>
          </a:p>
          <a:p>
            <a:pPr marL="0" indent="0">
              <a:buNone/>
            </a:pPr>
            <a:r>
              <a:rPr lang="en-GB" sz="2000" dirty="0">
                <a:latin typeface="Arial" charset="0"/>
                <a:ea typeface="Arial" charset="0"/>
                <a:cs typeface="Arial" charset="0"/>
              </a:rPr>
              <a:t>This is an explanatory note from </a:t>
            </a:r>
            <a:r>
              <a:rPr lang="en-GB" sz="2000" dirty="0" err="1">
                <a:latin typeface="Arial" charset="0"/>
                <a:ea typeface="Arial" charset="0"/>
                <a:cs typeface="Arial" charset="0"/>
              </a:rPr>
              <a:t>Glukhov</a:t>
            </a:r>
            <a:r>
              <a:rPr lang="en-GB" sz="2000" dirty="0">
                <a:latin typeface="Arial" charset="0"/>
                <a:ea typeface="Arial" charset="0"/>
                <a:cs typeface="Arial" charset="0"/>
              </a:rPr>
              <a:t> (a Soviet diplomat) to Beria (head of the Soviet Secret Police) in 1953. It is published </a:t>
            </a:r>
            <a:br>
              <a:rPr lang="en-GB" sz="2000" dirty="0">
                <a:latin typeface="Arial" charset="0"/>
                <a:ea typeface="Arial" charset="0"/>
                <a:cs typeface="Arial" charset="0"/>
              </a:rPr>
            </a:br>
            <a:r>
              <a:rPr lang="en-GB" sz="2000" dirty="0">
                <a:latin typeface="Arial" charset="0"/>
                <a:ea typeface="Arial" charset="0"/>
                <a:cs typeface="Arial" charset="0"/>
              </a:rPr>
              <a:t>on the Wilson </a:t>
            </a:r>
            <a:r>
              <a:rPr lang="en-GB" sz="2000" dirty="0" err="1">
                <a:latin typeface="Arial" charset="0"/>
                <a:ea typeface="Arial" charset="0"/>
                <a:cs typeface="Arial" charset="0"/>
              </a:rPr>
              <a:t>Center</a:t>
            </a:r>
            <a:r>
              <a:rPr lang="en-GB" sz="2000" dirty="0">
                <a:latin typeface="Arial" charset="0"/>
                <a:ea typeface="Arial" charset="0"/>
                <a:cs typeface="Arial" charset="0"/>
              </a:rPr>
              <a:t> website.  The bold emphasis has been added by us.</a:t>
            </a:r>
          </a:p>
        </p:txBody>
      </p:sp>
      <p:sp>
        <p:nvSpPr>
          <p:cNvPr id="2" name="Slide Number Placeholder 1">
            <a:extLst>
              <a:ext uri="{FF2B5EF4-FFF2-40B4-BE49-F238E27FC236}">
                <a16:creationId xmlns:a16="http://schemas.microsoft.com/office/drawing/2014/main" id="{B8D5ECB4-677B-B64D-A103-E6F0E1F1F135}"/>
              </a:ext>
            </a:extLst>
          </p:cNvPr>
          <p:cNvSpPr>
            <a:spLocks noGrp="1"/>
          </p:cNvSpPr>
          <p:nvPr>
            <p:ph type="sldNum" sz="quarter" idx="12"/>
          </p:nvPr>
        </p:nvSpPr>
        <p:spPr/>
        <p:txBody>
          <a:bodyPr/>
          <a:lstStyle/>
          <a:p>
            <a:fld id="{91DB7F08-A76A-C04F-AC2D-B8A23795015F}" type="slidenum">
              <a:rPr lang="en-US" smtClean="0"/>
              <a:pPr/>
              <a:t>15</a:t>
            </a:fld>
            <a:endParaRPr lang="en-US"/>
          </a:p>
        </p:txBody>
      </p:sp>
      <p:sp>
        <p:nvSpPr>
          <p:cNvPr id="9" name="TextBox 8">
            <a:extLst>
              <a:ext uri="{FF2B5EF4-FFF2-40B4-BE49-F238E27FC236}">
                <a16:creationId xmlns:a16="http://schemas.microsoft.com/office/drawing/2014/main" id="{FE0048A2-DD6B-4840-B416-6DCCA8851B75}"/>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187490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827566" cy="1325563"/>
          </a:xfrm>
        </p:spPr>
        <p:txBody>
          <a:bodyPr>
            <a:normAutofit fontScale="90000"/>
          </a:bodyPr>
          <a:lstStyle/>
          <a:p>
            <a:r>
              <a:rPr lang="en-GB" b="1" dirty="0">
                <a:latin typeface="Arial"/>
                <a:cs typeface="Arial"/>
              </a:rPr>
              <a:t>How certain can we be that the USA used biological weapons during the Korean War?</a:t>
            </a:r>
            <a:endParaRPr lang="en-US" b="1" dirty="0">
              <a:latin typeface="Arial"/>
              <a:cs typeface="Arial"/>
            </a:endParaRPr>
          </a:p>
        </p:txBody>
      </p:sp>
      <p:sp>
        <p:nvSpPr>
          <p:cNvPr id="3" name="Content Placeholder 2"/>
          <p:cNvSpPr>
            <a:spLocks noGrp="1"/>
          </p:cNvSpPr>
          <p:nvPr>
            <p:ph idx="1"/>
          </p:nvPr>
        </p:nvSpPr>
        <p:spPr>
          <a:xfrm>
            <a:off x="7475651" y="1949222"/>
            <a:ext cx="3937816" cy="4351338"/>
          </a:xfrm>
        </p:spPr>
        <p:txBody>
          <a:bodyPr/>
          <a:lstStyle/>
          <a:p>
            <a:pPr marL="0" indent="0">
              <a:buNone/>
            </a:pPr>
            <a:r>
              <a:rPr lang="en-GB" b="1" dirty="0"/>
              <a:t>Task</a:t>
            </a:r>
            <a:r>
              <a:rPr lang="en-GB" dirty="0"/>
              <a:t> </a:t>
            </a:r>
          </a:p>
          <a:p>
            <a:pPr marL="0" indent="0">
              <a:buNone/>
            </a:pPr>
            <a:r>
              <a:rPr lang="en-GB" sz="2000" dirty="0"/>
              <a:t>Do you believe the allegations or not? ‘Yes’ or ‘No’ will do.</a:t>
            </a:r>
          </a:p>
          <a:p>
            <a:pPr marL="457200" indent="-457200">
              <a:buFont typeface="+mj-lt"/>
              <a:buAutoNum type="arabicPeriod"/>
            </a:pPr>
            <a:r>
              <a:rPr lang="en-GB" sz="2000" dirty="0"/>
              <a:t>Now draw a line from the text box to the arrow showing </a:t>
            </a:r>
            <a:r>
              <a:rPr lang="en-GB" sz="2000" b="1" dirty="0"/>
              <a:t>how</a:t>
            </a:r>
            <a:r>
              <a:rPr lang="en-GB" sz="2000" dirty="0"/>
              <a:t> certain you are, based on the evidence that you’ve seen. </a:t>
            </a:r>
          </a:p>
          <a:p>
            <a:pPr marL="457200" indent="-457200">
              <a:buFont typeface="+mj-lt"/>
              <a:buAutoNum type="arabicPeriod"/>
            </a:pPr>
            <a:r>
              <a:rPr lang="en-GB" sz="2000" dirty="0"/>
              <a:t>Then justify your choice in the text box, providing a balanced evaluation of the evidence you have examined.</a:t>
            </a:r>
          </a:p>
          <a:p>
            <a:pPr marL="0" indent="0">
              <a:buNone/>
            </a:pPr>
            <a:endParaRPr lang="en-US" dirty="0"/>
          </a:p>
        </p:txBody>
      </p:sp>
      <p:sp>
        <p:nvSpPr>
          <p:cNvPr id="4" name="Arrow: Up 3">
            <a:extLst>
              <a:ext uri="{FF2B5EF4-FFF2-40B4-BE49-F238E27FC236}">
                <a16:creationId xmlns:a16="http://schemas.microsoft.com/office/drawing/2014/main" id="{44920728-AFEB-4907-9343-DD922FD12F20}"/>
              </a:ext>
            </a:extLst>
          </p:cNvPr>
          <p:cNvSpPr/>
          <p:nvPr/>
        </p:nvSpPr>
        <p:spPr>
          <a:xfrm>
            <a:off x="1240972" y="1946851"/>
            <a:ext cx="1045029" cy="4339649"/>
          </a:xfrm>
          <a:prstGeom prs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5887848-1287-4211-B3C3-07CE1EB40975}"/>
              </a:ext>
            </a:extLst>
          </p:cNvPr>
          <p:cNvSpPr txBox="1"/>
          <p:nvPr/>
        </p:nvSpPr>
        <p:spPr>
          <a:xfrm>
            <a:off x="653143" y="5962006"/>
            <a:ext cx="538843" cy="338554"/>
          </a:xfrm>
          <a:prstGeom prst="rect">
            <a:avLst/>
          </a:prstGeom>
          <a:noFill/>
        </p:spPr>
        <p:txBody>
          <a:bodyPr wrap="square" rtlCol="0">
            <a:spAutoFit/>
          </a:bodyPr>
          <a:lstStyle/>
          <a:p>
            <a:r>
              <a:rPr lang="en-GB" sz="1600" dirty="0">
                <a:latin typeface="Arial" charset="0"/>
                <a:ea typeface="Arial" charset="0"/>
                <a:cs typeface="Arial" charset="0"/>
              </a:rPr>
              <a:t>0%</a:t>
            </a:r>
          </a:p>
        </p:txBody>
      </p:sp>
      <p:sp>
        <p:nvSpPr>
          <p:cNvPr id="6" name="TextBox 5">
            <a:extLst>
              <a:ext uri="{FF2B5EF4-FFF2-40B4-BE49-F238E27FC236}">
                <a16:creationId xmlns:a16="http://schemas.microsoft.com/office/drawing/2014/main" id="{ABF554DE-D453-41A4-8224-3AA356C1258C}"/>
              </a:ext>
            </a:extLst>
          </p:cNvPr>
          <p:cNvSpPr txBox="1"/>
          <p:nvPr/>
        </p:nvSpPr>
        <p:spPr>
          <a:xfrm>
            <a:off x="473528" y="2125419"/>
            <a:ext cx="898072" cy="369332"/>
          </a:xfrm>
          <a:prstGeom prst="rect">
            <a:avLst/>
          </a:prstGeom>
          <a:noFill/>
        </p:spPr>
        <p:txBody>
          <a:bodyPr wrap="square" rtlCol="0">
            <a:spAutoFit/>
          </a:bodyPr>
          <a:lstStyle/>
          <a:p>
            <a:r>
              <a:rPr lang="en-GB" sz="1600" dirty="0">
                <a:latin typeface="Arial" charset="0"/>
                <a:ea typeface="Arial" charset="0"/>
                <a:cs typeface="Arial" charset="0"/>
              </a:rPr>
              <a:t>100</a:t>
            </a:r>
            <a:r>
              <a:rPr lang="en-GB" dirty="0"/>
              <a:t>%</a:t>
            </a:r>
          </a:p>
        </p:txBody>
      </p:sp>
      <p:sp>
        <p:nvSpPr>
          <p:cNvPr id="7" name="TextBox 6">
            <a:extLst>
              <a:ext uri="{FF2B5EF4-FFF2-40B4-BE49-F238E27FC236}">
                <a16:creationId xmlns:a16="http://schemas.microsoft.com/office/drawing/2014/main" id="{37C74EA8-C451-4FAA-BA37-A178A59BD3AB}"/>
              </a:ext>
            </a:extLst>
          </p:cNvPr>
          <p:cNvSpPr txBox="1"/>
          <p:nvPr/>
        </p:nvSpPr>
        <p:spPr>
          <a:xfrm>
            <a:off x="2812212" y="1946850"/>
            <a:ext cx="4137228" cy="432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a:p>
            <a:endParaRPr lang="en-GB" u="sng" dirty="0"/>
          </a:p>
        </p:txBody>
      </p:sp>
      <p:sp>
        <p:nvSpPr>
          <p:cNvPr id="8" name="Slide Number Placeholder 7">
            <a:extLst>
              <a:ext uri="{FF2B5EF4-FFF2-40B4-BE49-F238E27FC236}">
                <a16:creationId xmlns:a16="http://schemas.microsoft.com/office/drawing/2014/main" id="{A8A95EAE-874F-2D44-A83B-6E4E8BDC2C55}"/>
              </a:ext>
            </a:extLst>
          </p:cNvPr>
          <p:cNvSpPr>
            <a:spLocks noGrp="1"/>
          </p:cNvSpPr>
          <p:nvPr>
            <p:ph type="sldNum" sz="quarter" idx="12"/>
          </p:nvPr>
        </p:nvSpPr>
        <p:spPr/>
        <p:txBody>
          <a:bodyPr/>
          <a:lstStyle/>
          <a:p>
            <a:fld id="{91DB7F08-A76A-C04F-AC2D-B8A23795015F}" type="slidenum">
              <a:rPr lang="en-US" smtClean="0"/>
              <a:pPr/>
              <a:t>16</a:t>
            </a:fld>
            <a:endParaRPr lang="en-US"/>
          </a:p>
        </p:txBody>
      </p:sp>
    </p:spTree>
    <p:extLst>
      <p:ext uri="{BB962C8B-B14F-4D97-AF65-F5344CB8AC3E}">
        <p14:creationId xmlns:p14="http://schemas.microsoft.com/office/powerpoint/2010/main" val="170334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Summary question: </a:t>
            </a:r>
            <a:r>
              <a:rPr lang="en-GB" dirty="0"/>
              <a:t>How convincing is the evidence about US biological warfare?</a:t>
            </a:r>
            <a:endParaRPr lang="en-US" dirty="0"/>
          </a:p>
        </p:txBody>
      </p:sp>
      <p:sp>
        <p:nvSpPr>
          <p:cNvPr id="3" name="Content Placeholder 2"/>
          <p:cNvSpPr>
            <a:spLocks noGrp="1"/>
          </p:cNvSpPr>
          <p:nvPr>
            <p:ph idx="1"/>
          </p:nvPr>
        </p:nvSpPr>
        <p:spPr>
          <a:xfrm>
            <a:off x="720000" y="1980000"/>
            <a:ext cx="5672091" cy="4351338"/>
          </a:xfrm>
        </p:spPr>
        <p:txBody>
          <a:bodyPr>
            <a:normAutofit/>
          </a:bodyPr>
          <a:lstStyle/>
          <a:p>
            <a:pPr marL="0" indent="0">
              <a:buNone/>
            </a:pPr>
            <a:r>
              <a:rPr lang="en-GB" b="1" dirty="0"/>
              <a:t>Word bank: </a:t>
            </a:r>
          </a:p>
          <a:p>
            <a:pPr marL="0" indent="0">
              <a:lnSpc>
                <a:spcPct val="100000"/>
              </a:lnSpc>
              <a:buNone/>
            </a:pPr>
            <a:r>
              <a:rPr lang="en-GB" sz="2000" dirty="0"/>
              <a:t>Here are some words and phrases that you could use in your answer, depending on your view. Write these down in your exercise book above your paragraph, and tick them off as they get used.</a:t>
            </a:r>
            <a:endParaRPr lang="en-GB" sz="2000" b="1" dirty="0"/>
          </a:p>
          <a:p>
            <a:pPr marL="0" indent="0">
              <a:lnSpc>
                <a:spcPct val="100000"/>
              </a:lnSpc>
              <a:buNone/>
            </a:pPr>
            <a:r>
              <a:rPr lang="en-GB" sz="2000" i="1" dirty="0"/>
              <a:t>USA – China – North Korea – Soviet Union – insects – cholera and plague – Needham Commission report – Unit 731 – </a:t>
            </a:r>
            <a:r>
              <a:rPr lang="en-GB" sz="2000" i="1" dirty="0" err="1"/>
              <a:t>Leitenberg</a:t>
            </a:r>
            <a:r>
              <a:rPr lang="en-GB" sz="2000" i="1" dirty="0"/>
              <a:t> – Patriotic Hygiene Campaign – fraudulent – hoax – strong – weak evidence – convincing – unconvincing – Endicott/</a:t>
            </a:r>
            <a:r>
              <a:rPr lang="en-GB" sz="2000" i="1" dirty="0" err="1"/>
              <a:t>Hagermann</a:t>
            </a:r>
            <a:r>
              <a:rPr lang="en-GB" sz="2000" i="1" dirty="0"/>
              <a:t>  </a:t>
            </a:r>
            <a:endParaRPr lang="en-GB" sz="2000" b="1" dirty="0"/>
          </a:p>
          <a:p>
            <a:pPr marL="0" indent="0">
              <a:buNone/>
            </a:pPr>
            <a:endParaRPr lang="en-US" dirty="0"/>
          </a:p>
        </p:txBody>
      </p:sp>
      <p:sp>
        <p:nvSpPr>
          <p:cNvPr id="4" name="Content Placeholder 2"/>
          <p:cNvSpPr txBox="1">
            <a:spLocks/>
          </p:cNvSpPr>
          <p:nvPr/>
        </p:nvSpPr>
        <p:spPr>
          <a:xfrm>
            <a:off x="6783977" y="1980000"/>
            <a:ext cx="4946468" cy="43513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Starter sentences: </a:t>
            </a:r>
          </a:p>
          <a:p>
            <a:pPr marL="0" indent="0">
              <a:buNone/>
            </a:pPr>
            <a:r>
              <a:rPr lang="en-GB" sz="2000" dirty="0"/>
              <a:t>The evidence against the USA is…</a:t>
            </a:r>
          </a:p>
          <a:p>
            <a:pPr marL="0" indent="0">
              <a:buNone/>
            </a:pPr>
            <a:endParaRPr lang="en-GB" sz="2000" dirty="0"/>
          </a:p>
          <a:p>
            <a:pPr marL="0" indent="0">
              <a:buNone/>
            </a:pPr>
            <a:r>
              <a:rPr lang="en-GB" sz="2000" dirty="0"/>
              <a:t>The strengths/weaknesses of this evidence are…</a:t>
            </a:r>
          </a:p>
          <a:p>
            <a:pPr marL="0" indent="0">
              <a:buNone/>
            </a:pPr>
            <a:endParaRPr lang="en-GB" sz="2000" dirty="0"/>
          </a:p>
          <a:p>
            <a:pPr marL="0" indent="0">
              <a:buNone/>
            </a:pPr>
            <a:r>
              <a:rPr lang="en-GB" sz="2000" dirty="0"/>
              <a:t>The USA claimed that…</a:t>
            </a:r>
          </a:p>
          <a:p>
            <a:pPr marL="0" indent="0">
              <a:buNone/>
            </a:pPr>
            <a:endParaRPr lang="en-GB" sz="2000" dirty="0"/>
          </a:p>
          <a:p>
            <a:pPr marL="0" indent="0">
              <a:buNone/>
            </a:pPr>
            <a:r>
              <a:rPr lang="en-GB" sz="2000" dirty="0"/>
              <a:t>The strengths/weaknesses of the US evidence are…</a:t>
            </a:r>
          </a:p>
          <a:p>
            <a:pPr marL="0" indent="0">
              <a:buNone/>
            </a:pPr>
            <a:endParaRPr lang="en-US" dirty="0"/>
          </a:p>
        </p:txBody>
      </p:sp>
      <p:sp>
        <p:nvSpPr>
          <p:cNvPr id="5" name="Slide Number Placeholder 4">
            <a:extLst>
              <a:ext uri="{FF2B5EF4-FFF2-40B4-BE49-F238E27FC236}">
                <a16:creationId xmlns:a16="http://schemas.microsoft.com/office/drawing/2014/main" id="{B40A8888-A779-2240-933B-5564C451430F}"/>
              </a:ext>
            </a:extLst>
          </p:cNvPr>
          <p:cNvSpPr>
            <a:spLocks noGrp="1"/>
          </p:cNvSpPr>
          <p:nvPr>
            <p:ph type="sldNum" sz="quarter" idx="12"/>
          </p:nvPr>
        </p:nvSpPr>
        <p:spPr/>
        <p:txBody>
          <a:bodyPr/>
          <a:lstStyle/>
          <a:p>
            <a:fld id="{91DB7F08-A76A-C04F-AC2D-B8A23795015F}" type="slidenum">
              <a:rPr lang="en-US" smtClean="0"/>
              <a:pPr/>
              <a:t>17</a:t>
            </a:fld>
            <a:endParaRPr lang="en-US"/>
          </a:p>
        </p:txBody>
      </p:sp>
    </p:spTree>
    <p:extLst>
      <p:ext uri="{BB962C8B-B14F-4D97-AF65-F5344CB8AC3E}">
        <p14:creationId xmlns:p14="http://schemas.microsoft.com/office/powerpoint/2010/main" val="103447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Why is the use of biological weapons in the Korean War a controversial subject?</a:t>
            </a:r>
            <a:endParaRPr lang="en-US" b="1" dirty="0"/>
          </a:p>
        </p:txBody>
      </p:sp>
      <p:sp>
        <p:nvSpPr>
          <p:cNvPr id="3" name="Content Placeholder 2"/>
          <p:cNvSpPr>
            <a:spLocks noGrp="1"/>
          </p:cNvSpPr>
          <p:nvPr>
            <p:ph idx="1"/>
          </p:nvPr>
        </p:nvSpPr>
        <p:spPr>
          <a:xfrm>
            <a:off x="720000" y="1620000"/>
            <a:ext cx="2476046" cy="4075406"/>
          </a:xfrm>
        </p:spPr>
        <p:txBody>
          <a:bodyPr>
            <a:normAutofit fontScale="92500" lnSpcReduction="20000"/>
          </a:bodyPr>
          <a:lstStyle/>
          <a:p>
            <a:pPr marL="0" indent="0">
              <a:buNone/>
            </a:pPr>
            <a:r>
              <a:rPr lang="en-GB" b="1" dirty="0"/>
              <a:t>Task</a:t>
            </a:r>
          </a:p>
          <a:p>
            <a:pPr marL="0" indent="0">
              <a:lnSpc>
                <a:spcPct val="110000"/>
              </a:lnSpc>
              <a:buNone/>
            </a:pPr>
            <a:r>
              <a:rPr lang="en-GB" sz="1900" dirty="0"/>
              <a:t>Study this article then consider: </a:t>
            </a:r>
          </a:p>
          <a:p>
            <a:pPr marL="320675" indent="-320675">
              <a:lnSpc>
                <a:spcPct val="110000"/>
              </a:lnSpc>
              <a:buNone/>
            </a:pPr>
            <a:r>
              <a:rPr lang="en-GB" sz="1900" dirty="0"/>
              <a:t>1. Why do you think the North Korean government still refers to these allegations of biological weapons usage in the present day?  </a:t>
            </a:r>
          </a:p>
          <a:p>
            <a:pPr marL="320675" indent="-320675">
              <a:lnSpc>
                <a:spcPct val="110000"/>
              </a:lnSpc>
              <a:buNone/>
            </a:pPr>
            <a:r>
              <a:rPr lang="en-GB" sz="1900" dirty="0"/>
              <a:t>2. What does that reveal about the wider debate?</a:t>
            </a:r>
          </a:p>
          <a:p>
            <a:endParaRPr lang="en-US" dirty="0"/>
          </a:p>
        </p:txBody>
      </p:sp>
      <p:sp>
        <p:nvSpPr>
          <p:cNvPr id="4" name="Rectangle 3">
            <a:extLst>
              <a:ext uri="{FF2B5EF4-FFF2-40B4-BE49-F238E27FC236}">
                <a16:creationId xmlns:a16="http://schemas.microsoft.com/office/drawing/2014/main" id="{80DD6DE6-2C0F-4664-BD23-86B8DB28BBBE}"/>
              </a:ext>
            </a:extLst>
          </p:cNvPr>
          <p:cNvSpPr/>
          <p:nvPr/>
        </p:nvSpPr>
        <p:spPr>
          <a:xfrm>
            <a:off x="3332874" y="1620000"/>
            <a:ext cx="8710047" cy="4016484"/>
          </a:xfrm>
          <a:prstGeom prst="rect">
            <a:avLst/>
          </a:prstGeom>
        </p:spPr>
        <p:txBody>
          <a:bodyPr wrap="square">
            <a:spAutoFit/>
          </a:bodyPr>
          <a:lstStyle/>
          <a:p>
            <a:r>
              <a:rPr lang="en-GB" sz="1500" b="1" dirty="0">
                <a:latin typeface="Arial" charset="0"/>
                <a:ea typeface="Arial" charset="0"/>
                <a:cs typeface="Arial" charset="0"/>
              </a:rPr>
              <a:t>Excerpt from the North Korean </a:t>
            </a:r>
            <a:r>
              <a:rPr lang="en-GB" sz="1500" b="1" i="1" dirty="0">
                <a:latin typeface="Arial" charset="0"/>
                <a:ea typeface="Arial" charset="0"/>
                <a:cs typeface="Arial" charset="0"/>
              </a:rPr>
              <a:t>Pyongyang Times </a:t>
            </a:r>
            <a:r>
              <a:rPr lang="en-GB" sz="1500" b="1" dirty="0">
                <a:latin typeface="Arial" charset="0"/>
                <a:ea typeface="Arial" charset="0"/>
                <a:cs typeface="Arial" charset="0"/>
              </a:rPr>
              <a:t>on 28 March 2019</a:t>
            </a:r>
          </a:p>
          <a:p>
            <a:endParaRPr lang="en-GB" sz="1500" b="1" dirty="0">
              <a:latin typeface="Arial" charset="0"/>
              <a:ea typeface="Arial" charset="0"/>
              <a:cs typeface="Arial" charset="0"/>
            </a:endParaRPr>
          </a:p>
          <a:p>
            <a:r>
              <a:rPr lang="en-GB" sz="1500" i="1" dirty="0">
                <a:latin typeface="Arial" charset="0"/>
                <a:ea typeface="Arial" charset="0"/>
                <a:cs typeface="Arial" charset="0"/>
              </a:rPr>
              <a:t>The fact that US forces in South Korea have continued to push ahead with a plan for biochemical warfare has recently been disclosed, giving rise to serious concern among the South Korean people.</a:t>
            </a:r>
          </a:p>
          <a:p>
            <a:r>
              <a:rPr lang="en-GB" sz="1500" i="1" dirty="0">
                <a:latin typeface="Arial" charset="0"/>
                <a:ea typeface="Arial" charset="0"/>
                <a:cs typeface="Arial" charset="0"/>
              </a:rPr>
              <a:t>	According to the biochemical defence program budget assessment bill for the 2019 fiscal year worked out by the US Department of </a:t>
            </a:r>
            <a:r>
              <a:rPr lang="en-GB" sz="1500" i="1" dirty="0" err="1">
                <a:latin typeface="Arial" charset="0"/>
                <a:ea typeface="Arial" charset="0"/>
                <a:cs typeface="Arial" charset="0"/>
              </a:rPr>
              <a:t>Defense</a:t>
            </a:r>
            <a:r>
              <a:rPr lang="en-GB" sz="1500" i="1" dirty="0">
                <a:latin typeface="Arial" charset="0"/>
                <a:ea typeface="Arial" charset="0"/>
                <a:cs typeface="Arial" charset="0"/>
              </a:rPr>
              <a:t>, the US earmarked US$10.14 million more budget, or 15.6 percent rise over last year, for the Jupiter plan, a biochemical warfare plan targeting the DPRK, and decided to disburse US$3.5 million equivalent to 34.5 percent of the budget for wharf No. 8 of Pusan port, a dock for the US forces’ exclusive use, which is furnished with the general biochemical weapon lab and other related facilities.</a:t>
            </a:r>
          </a:p>
          <a:p>
            <a:r>
              <a:rPr lang="en-GB" sz="1500" i="1" dirty="0">
                <a:latin typeface="Arial" charset="0"/>
                <a:ea typeface="Arial" charset="0"/>
                <a:cs typeface="Arial" charset="0"/>
              </a:rPr>
              <a:t>	Already in 2015, the US made an experiment on germ weapons by shipping live anthrax into its airbase in </a:t>
            </a:r>
            <a:r>
              <a:rPr lang="en-GB" sz="1500" i="1" dirty="0" err="1">
                <a:latin typeface="Arial" charset="0"/>
                <a:ea typeface="Arial" charset="0"/>
                <a:cs typeface="Arial" charset="0"/>
              </a:rPr>
              <a:t>Osan</a:t>
            </a:r>
            <a:r>
              <a:rPr lang="en-GB" sz="1500" i="1" dirty="0">
                <a:latin typeface="Arial" charset="0"/>
                <a:ea typeface="Arial" charset="0"/>
                <a:cs typeface="Arial" charset="0"/>
              </a:rPr>
              <a:t>, </a:t>
            </a:r>
            <a:r>
              <a:rPr lang="en-GB" sz="1500" i="1" dirty="0" err="1">
                <a:latin typeface="Arial" charset="0"/>
                <a:ea typeface="Arial" charset="0"/>
                <a:cs typeface="Arial" charset="0"/>
              </a:rPr>
              <a:t>Kyonggi</a:t>
            </a:r>
            <a:r>
              <a:rPr lang="en-GB" sz="1500" i="1" dirty="0">
                <a:latin typeface="Arial" charset="0"/>
                <a:ea typeface="Arial" charset="0"/>
                <a:cs typeface="Arial" charset="0"/>
              </a:rPr>
              <a:t> Province, and took Zika virus into its military base in </a:t>
            </a:r>
            <a:r>
              <a:rPr lang="en-GB" sz="1500" i="1" dirty="0" err="1">
                <a:latin typeface="Arial" charset="0"/>
                <a:ea typeface="Arial" charset="0"/>
                <a:cs typeface="Arial" charset="0"/>
              </a:rPr>
              <a:t>Ryongsan</a:t>
            </a:r>
            <a:r>
              <a:rPr lang="en-GB" sz="1500" i="1" dirty="0">
                <a:latin typeface="Arial" charset="0"/>
                <a:ea typeface="Arial" charset="0"/>
                <a:cs typeface="Arial" charset="0"/>
              </a:rPr>
              <a:t> in 2016 to conduct a bacteriological weapon development experiment. In April 2017, it brought relevant equipment for carrying out the Jupiter plan into wharf No. 8.</a:t>
            </a:r>
          </a:p>
          <a:p>
            <a:r>
              <a:rPr lang="en-GB" sz="1500" i="1" dirty="0">
                <a:latin typeface="Arial" charset="0"/>
                <a:ea typeface="Arial" charset="0"/>
                <a:cs typeface="Arial" charset="0"/>
              </a:rPr>
              <a:t>	Such moves are reminiscent of the atrocities the US forces committed in the past.</a:t>
            </a:r>
          </a:p>
          <a:p>
            <a:r>
              <a:rPr lang="en-GB" sz="1500" i="1" dirty="0">
                <a:latin typeface="Arial" charset="0"/>
                <a:ea typeface="Arial" charset="0"/>
                <a:cs typeface="Arial" charset="0"/>
              </a:rPr>
              <a:t>	During the Korean war (1950–1953), they used germ weapons, whose use had been prohibited worldwide, from the winter of 1950 in order to recover a heavy defeat.</a:t>
            </a:r>
          </a:p>
        </p:txBody>
      </p:sp>
      <p:sp>
        <p:nvSpPr>
          <p:cNvPr id="5" name="Slide Number Placeholder 4">
            <a:extLst>
              <a:ext uri="{FF2B5EF4-FFF2-40B4-BE49-F238E27FC236}">
                <a16:creationId xmlns:a16="http://schemas.microsoft.com/office/drawing/2014/main" id="{69A48EB2-50F6-294F-BCB5-381B7F2AFC57}"/>
              </a:ext>
            </a:extLst>
          </p:cNvPr>
          <p:cNvSpPr>
            <a:spLocks noGrp="1"/>
          </p:cNvSpPr>
          <p:nvPr>
            <p:ph type="sldNum" sz="quarter" idx="12"/>
          </p:nvPr>
        </p:nvSpPr>
        <p:spPr/>
        <p:txBody>
          <a:bodyPr/>
          <a:lstStyle/>
          <a:p>
            <a:fld id="{91DB7F08-A76A-C04F-AC2D-B8A23795015F}" type="slidenum">
              <a:rPr lang="en-US" smtClean="0"/>
              <a:pPr/>
              <a:t>18</a:t>
            </a:fld>
            <a:endParaRPr lang="en-US"/>
          </a:p>
        </p:txBody>
      </p:sp>
    </p:spTree>
    <p:extLst>
      <p:ext uri="{BB962C8B-B14F-4D97-AF65-F5344CB8AC3E}">
        <p14:creationId xmlns:p14="http://schemas.microsoft.com/office/powerpoint/2010/main" val="2290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86BEE-BA12-490C-B2C4-C90CF5AEB75A}"/>
              </a:ext>
            </a:extLst>
          </p:cNvPr>
          <p:cNvSpPr>
            <a:spLocks noGrp="1"/>
          </p:cNvSpPr>
          <p:nvPr>
            <p:ph type="sldNum" sz="quarter" idx="12"/>
          </p:nvPr>
        </p:nvSpPr>
        <p:spPr/>
        <p:txBody>
          <a:bodyPr/>
          <a:lstStyle/>
          <a:p>
            <a:fld id="{91DB7F08-A76A-C04F-AC2D-B8A23795015F}" type="slidenum">
              <a:rPr lang="en-US" smtClean="0"/>
              <a:pPr/>
              <a:t>2</a:t>
            </a:fld>
            <a:endParaRPr lang="en-US"/>
          </a:p>
        </p:txBody>
      </p:sp>
      <p:sp>
        <p:nvSpPr>
          <p:cNvPr id="3" name="Title 2">
            <a:extLst>
              <a:ext uri="{FF2B5EF4-FFF2-40B4-BE49-F238E27FC236}">
                <a16:creationId xmlns:a16="http://schemas.microsoft.com/office/drawing/2014/main" id="{772EE409-97FA-48AF-A05F-3C523E29CE4D}"/>
              </a:ext>
            </a:extLst>
          </p:cNvPr>
          <p:cNvSpPr>
            <a:spLocks noGrp="1"/>
          </p:cNvSpPr>
          <p:nvPr>
            <p:ph type="title"/>
          </p:nvPr>
        </p:nvSpPr>
        <p:spPr/>
        <p:txBody>
          <a:bodyPr/>
          <a:lstStyle/>
          <a:p>
            <a:r>
              <a:rPr lang="en-US" b="1" dirty="0">
                <a:latin typeface="Arial"/>
                <a:cs typeface="Arial"/>
              </a:rPr>
              <a:t>Lesson 6.2 Overview</a:t>
            </a:r>
            <a:endParaRPr lang="en-US" b="1" dirty="0"/>
          </a:p>
        </p:txBody>
      </p:sp>
      <p:sp>
        <p:nvSpPr>
          <p:cNvPr id="4" name="Content Placeholder 3">
            <a:extLst>
              <a:ext uri="{FF2B5EF4-FFF2-40B4-BE49-F238E27FC236}">
                <a16:creationId xmlns:a16="http://schemas.microsoft.com/office/drawing/2014/main" id="{D240A69E-FD3F-4796-B9A4-DD491259FE7E}"/>
              </a:ext>
            </a:extLst>
          </p:cNvPr>
          <p:cNvSpPr>
            <a:spLocks noGrp="1"/>
          </p:cNvSpPr>
          <p:nvPr>
            <p:ph idx="1"/>
          </p:nvPr>
        </p:nvSpPr>
        <p:spPr>
          <a:xfrm>
            <a:off x="6098312" y="1620000"/>
            <a:ext cx="5544189" cy="4351338"/>
          </a:xfrm>
        </p:spPr>
        <p:txBody>
          <a:bodyPr vert="horz" lIns="0" tIns="0" rIns="0" bIns="0" rtlCol="0" anchor="t">
            <a:normAutofit/>
          </a:bodyPr>
          <a:lstStyle/>
          <a:p>
            <a:pPr marL="0" indent="0">
              <a:buNone/>
            </a:pPr>
            <a:r>
              <a:rPr lang="en-US" dirty="0">
                <a:latin typeface="Arial"/>
                <a:cs typeface="Arial"/>
              </a:rPr>
              <a:t>Content covered in this lesson:</a:t>
            </a:r>
            <a:endParaRPr lang="en-US" dirty="0"/>
          </a:p>
          <a:p>
            <a:r>
              <a:rPr lang="en-US" dirty="0">
                <a:latin typeface="Arial"/>
                <a:cs typeface="Arial"/>
              </a:rPr>
              <a:t>Recap the key moments in the debate </a:t>
            </a:r>
          </a:p>
          <a:p>
            <a:r>
              <a:rPr lang="en-US" dirty="0">
                <a:latin typeface="Arial"/>
                <a:cs typeface="Arial"/>
              </a:rPr>
              <a:t>Examine and evaluate the evidence</a:t>
            </a:r>
          </a:p>
          <a:p>
            <a:r>
              <a:rPr lang="en-US" dirty="0" err="1">
                <a:latin typeface="Arial"/>
                <a:cs typeface="Arial"/>
              </a:rPr>
              <a:t>Summarise</a:t>
            </a:r>
            <a:r>
              <a:rPr lang="en-US" dirty="0">
                <a:latin typeface="Arial"/>
                <a:cs typeface="Arial"/>
              </a:rPr>
              <a:t> your conclusions</a:t>
            </a:r>
            <a:endParaRPr lang="en-US" dirty="0">
              <a:cs typeface="Arial"/>
            </a:endParaRPr>
          </a:p>
          <a:p>
            <a:r>
              <a:rPr lang="en-US" dirty="0">
                <a:latin typeface="Arial"/>
                <a:cs typeface="Arial"/>
              </a:rPr>
              <a:t>Answer the enquiry question using appropriate language of certainty</a:t>
            </a:r>
            <a:endParaRPr lang="en-US" dirty="0">
              <a:cs typeface="Arial"/>
            </a:endParaRPr>
          </a:p>
          <a:p>
            <a:endParaRPr lang="en-US" dirty="0">
              <a:cs typeface="Arial"/>
            </a:endParaRPr>
          </a:p>
          <a:p>
            <a:endParaRPr lang="en-US" dirty="0">
              <a:cs typeface="Arial"/>
            </a:endParaRPr>
          </a:p>
        </p:txBody>
      </p:sp>
      <p:sp>
        <p:nvSpPr>
          <p:cNvPr id="7" name="Rectangle 6">
            <a:extLst>
              <a:ext uri="{FF2B5EF4-FFF2-40B4-BE49-F238E27FC236}">
                <a16:creationId xmlns:a16="http://schemas.microsoft.com/office/drawing/2014/main" id="{A09A71B8-2FE6-4F79-A68B-0B79223A30EF}"/>
              </a:ext>
            </a:extLst>
          </p:cNvPr>
          <p:cNvSpPr/>
          <p:nvPr/>
        </p:nvSpPr>
        <p:spPr>
          <a:xfrm>
            <a:off x="725541" y="1620000"/>
            <a:ext cx="5026744" cy="3537577"/>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200" b="1" kern="1200" dirty="0">
                <a:solidFill>
                  <a:schemeClr val="accent6">
                    <a:lumMod val="60000"/>
                    <a:lumOff val="40000"/>
                  </a:schemeClr>
                </a:solidFill>
                <a:latin typeface="Arial"/>
                <a:ea typeface="Arial" charset="0"/>
                <a:cs typeface="Arial"/>
              </a:rPr>
              <a:t>Lesson 6.2</a:t>
            </a:r>
          </a:p>
          <a:p>
            <a:pPr lvl="0" algn="ctr" defTabSz="1689100">
              <a:lnSpc>
                <a:spcPct val="90000"/>
              </a:lnSpc>
              <a:spcBef>
                <a:spcPct val="0"/>
              </a:spcBef>
              <a:spcAft>
                <a:spcPct val="35000"/>
              </a:spcAft>
            </a:pPr>
            <a:r>
              <a:rPr lang="en-GB" sz="3200" b="1" dirty="0"/>
              <a:t>How convincing is the evidence about US biological warfare?</a:t>
            </a:r>
          </a:p>
        </p:txBody>
      </p:sp>
    </p:spTree>
    <p:extLst>
      <p:ext uri="{BB962C8B-B14F-4D97-AF65-F5344CB8AC3E}">
        <p14:creationId xmlns:p14="http://schemas.microsoft.com/office/powerpoint/2010/main" val="217032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ought Bubble: Cloud 13">
            <a:extLst>
              <a:ext uri="{FF2B5EF4-FFF2-40B4-BE49-F238E27FC236}">
                <a16:creationId xmlns:a16="http://schemas.microsoft.com/office/drawing/2014/main" id="{50BE8742-DA2B-4546-A1C8-8D4FD6D830F7}"/>
              </a:ext>
            </a:extLst>
          </p:cNvPr>
          <p:cNvSpPr/>
          <p:nvPr/>
        </p:nvSpPr>
        <p:spPr>
          <a:xfrm>
            <a:off x="222920" y="995422"/>
            <a:ext cx="4643369" cy="4826643"/>
          </a:xfrm>
          <a:prstGeom prst="cloudCallout">
            <a:avLst>
              <a:gd name="adj1" fmla="val -47688"/>
              <a:gd name="adj2" fmla="val 513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charset="0"/>
                <a:ea typeface="Arial" charset="0"/>
                <a:cs typeface="Arial" charset="0"/>
              </a:rPr>
              <a:t>Lesson starter</a:t>
            </a:r>
          </a:p>
          <a:p>
            <a:pPr algn="ctr"/>
            <a:r>
              <a:rPr lang="en-GB" sz="2400" dirty="0">
                <a:latin typeface="Arial" charset="0"/>
                <a:ea typeface="Arial" charset="0"/>
                <a:cs typeface="Arial" charset="0"/>
              </a:rPr>
              <a:t>Recap the last lesson by putting the following events in correct chronological order:</a:t>
            </a:r>
          </a:p>
        </p:txBody>
      </p:sp>
      <p:sp>
        <p:nvSpPr>
          <p:cNvPr id="4" name="TextBox 3">
            <a:extLst>
              <a:ext uri="{FF2B5EF4-FFF2-40B4-BE49-F238E27FC236}">
                <a16:creationId xmlns:a16="http://schemas.microsoft.com/office/drawing/2014/main" id="{8AD2F906-A6EA-4230-BE52-74E2756872E0}"/>
              </a:ext>
            </a:extLst>
          </p:cNvPr>
          <p:cNvSpPr txBox="1"/>
          <p:nvPr/>
        </p:nvSpPr>
        <p:spPr>
          <a:xfrm>
            <a:off x="4071487" y="663229"/>
            <a:ext cx="1994844" cy="230832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latin typeface="Arial" charset="0"/>
                <a:ea typeface="Arial" charset="0"/>
                <a:cs typeface="Arial" charset="0"/>
              </a:rPr>
              <a:t>A - The US requests to have the International Red Cross investigate the charges – denied by the USSR.</a:t>
            </a:r>
          </a:p>
        </p:txBody>
      </p:sp>
      <p:sp>
        <p:nvSpPr>
          <p:cNvPr id="5" name="TextBox 4">
            <a:extLst>
              <a:ext uri="{FF2B5EF4-FFF2-40B4-BE49-F238E27FC236}">
                <a16:creationId xmlns:a16="http://schemas.microsoft.com/office/drawing/2014/main" id="{0D90B05A-0258-4655-9470-B62CD453F1D2}"/>
              </a:ext>
            </a:extLst>
          </p:cNvPr>
          <p:cNvSpPr txBox="1"/>
          <p:nvPr/>
        </p:nvSpPr>
        <p:spPr>
          <a:xfrm>
            <a:off x="4071487" y="3123483"/>
            <a:ext cx="1968893" cy="2031325"/>
          </a:xfrm>
          <a:prstGeom prst="rect">
            <a:avLst/>
          </a:prstGeom>
          <a:solidFill>
            <a:srgbClr val="F4F9D5"/>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latin typeface="Arial" charset="0"/>
                <a:ea typeface="Arial" charset="0"/>
                <a:cs typeface="Arial" charset="0"/>
              </a:rPr>
              <a:t>B - Dean Acheson, US Secretary of State, rejects the Needham Commission report.</a:t>
            </a:r>
          </a:p>
        </p:txBody>
      </p:sp>
      <p:sp>
        <p:nvSpPr>
          <p:cNvPr id="6" name="TextBox 5">
            <a:extLst>
              <a:ext uri="{FF2B5EF4-FFF2-40B4-BE49-F238E27FC236}">
                <a16:creationId xmlns:a16="http://schemas.microsoft.com/office/drawing/2014/main" id="{843F6C14-507E-4E36-B133-5E554FCEAB39}"/>
              </a:ext>
            </a:extLst>
          </p:cNvPr>
          <p:cNvSpPr txBox="1"/>
          <p:nvPr/>
        </p:nvSpPr>
        <p:spPr>
          <a:xfrm>
            <a:off x="6251989" y="663229"/>
            <a:ext cx="2623168" cy="2308324"/>
          </a:xfrm>
          <a:prstGeom prst="rect">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latin typeface="Arial" charset="0"/>
                <a:ea typeface="Arial" charset="0"/>
                <a:cs typeface="Arial" charset="0"/>
              </a:rPr>
              <a:t>C - The North Korean government alleges biological weapons usage by the USA.  </a:t>
            </a:r>
            <a:br>
              <a:rPr lang="en-GB" dirty="0">
                <a:latin typeface="Arial" charset="0"/>
                <a:ea typeface="Arial" charset="0"/>
                <a:cs typeface="Arial" charset="0"/>
              </a:rPr>
            </a:br>
            <a:r>
              <a:rPr lang="en-GB" dirty="0">
                <a:latin typeface="Arial" charset="0"/>
                <a:ea typeface="Arial" charset="0"/>
                <a:cs typeface="Arial" charset="0"/>
              </a:rPr>
              <a:t>The Chinese government later reinforces this.</a:t>
            </a:r>
          </a:p>
        </p:txBody>
      </p:sp>
      <p:sp>
        <p:nvSpPr>
          <p:cNvPr id="7" name="TextBox 6">
            <a:extLst>
              <a:ext uri="{FF2B5EF4-FFF2-40B4-BE49-F238E27FC236}">
                <a16:creationId xmlns:a16="http://schemas.microsoft.com/office/drawing/2014/main" id="{45A66048-2594-4876-9E24-DC78E5478109}"/>
              </a:ext>
            </a:extLst>
          </p:cNvPr>
          <p:cNvSpPr txBox="1"/>
          <p:nvPr/>
        </p:nvSpPr>
        <p:spPr>
          <a:xfrm>
            <a:off x="6251989" y="3123483"/>
            <a:ext cx="2623168" cy="2862322"/>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latin typeface="Arial" charset="0"/>
                <a:ea typeface="Arial" charset="0"/>
                <a:cs typeface="Arial" charset="0"/>
              </a:rPr>
              <a:t>D - The USSR establishes two investigations backed by its own front organisation, the World Peace Council (the IADL and Needham Commission) – these ‘confirm’ US biological weapons usage.</a:t>
            </a:r>
          </a:p>
        </p:txBody>
      </p:sp>
      <p:sp>
        <p:nvSpPr>
          <p:cNvPr id="8" name="TextBox 7">
            <a:extLst>
              <a:ext uri="{FF2B5EF4-FFF2-40B4-BE49-F238E27FC236}">
                <a16:creationId xmlns:a16="http://schemas.microsoft.com/office/drawing/2014/main" id="{9FE5B3D5-6527-4469-A3DF-0DE736344B8A}"/>
              </a:ext>
            </a:extLst>
          </p:cNvPr>
          <p:cNvSpPr txBox="1"/>
          <p:nvPr/>
        </p:nvSpPr>
        <p:spPr>
          <a:xfrm>
            <a:off x="9060814" y="663229"/>
            <a:ext cx="2847407" cy="2308324"/>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Arial" charset="0"/>
                <a:ea typeface="Arial" charset="0"/>
                <a:cs typeface="Arial" charset="0"/>
              </a:rPr>
              <a:t>E - Tibor </a:t>
            </a:r>
            <a:r>
              <a:rPr lang="en-GB" dirty="0" err="1">
                <a:latin typeface="Arial" charset="0"/>
                <a:ea typeface="Arial" charset="0"/>
                <a:cs typeface="Arial" charset="0"/>
              </a:rPr>
              <a:t>Meray</a:t>
            </a:r>
            <a:r>
              <a:rPr lang="en-GB" dirty="0">
                <a:latin typeface="Arial" charset="0"/>
                <a:ea typeface="Arial" charset="0"/>
                <a:cs typeface="Arial" charset="0"/>
              </a:rPr>
              <a:t>, a Hungarian journalist, reports in 1956 that Chinese officials had said to Polish and Yugoslavian counterparts that the allegations were likely a hoax.</a:t>
            </a:r>
          </a:p>
        </p:txBody>
      </p:sp>
      <p:sp>
        <p:nvSpPr>
          <p:cNvPr id="9" name="TextBox 8">
            <a:extLst>
              <a:ext uri="{FF2B5EF4-FFF2-40B4-BE49-F238E27FC236}">
                <a16:creationId xmlns:a16="http://schemas.microsoft.com/office/drawing/2014/main" id="{BC102E4A-D157-4D8F-B81F-93677144C92A}"/>
              </a:ext>
            </a:extLst>
          </p:cNvPr>
          <p:cNvSpPr txBox="1"/>
          <p:nvPr/>
        </p:nvSpPr>
        <p:spPr>
          <a:xfrm>
            <a:off x="9081643" y="3123483"/>
            <a:ext cx="2826578" cy="2031325"/>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latin typeface="Arial" charset="0"/>
                <a:ea typeface="Arial" charset="0"/>
                <a:cs typeface="Arial" charset="0"/>
              </a:rPr>
              <a:t>F - US government allegedly conspires with ex-Japanese WWII scientists involved in biological weapons development.</a:t>
            </a:r>
          </a:p>
        </p:txBody>
      </p:sp>
      <p:sp>
        <p:nvSpPr>
          <p:cNvPr id="2" name="Slide Number Placeholder 1">
            <a:extLst>
              <a:ext uri="{FF2B5EF4-FFF2-40B4-BE49-F238E27FC236}">
                <a16:creationId xmlns:a16="http://schemas.microsoft.com/office/drawing/2014/main" id="{948A23EB-7A38-3B4F-80CA-FF5C083CA73F}"/>
              </a:ext>
            </a:extLst>
          </p:cNvPr>
          <p:cNvSpPr>
            <a:spLocks noGrp="1"/>
          </p:cNvSpPr>
          <p:nvPr>
            <p:ph type="sldNum" sz="quarter" idx="12"/>
          </p:nvPr>
        </p:nvSpPr>
        <p:spPr/>
        <p:txBody>
          <a:bodyPr/>
          <a:lstStyle/>
          <a:p>
            <a:fld id="{91DB7F08-A76A-C04F-AC2D-B8A23795015F}" type="slidenum">
              <a:rPr lang="en-US" smtClean="0"/>
              <a:pPr/>
              <a:t>3</a:t>
            </a:fld>
            <a:endParaRPr lang="en-US"/>
          </a:p>
        </p:txBody>
      </p:sp>
    </p:spTree>
    <p:extLst>
      <p:ext uri="{BB962C8B-B14F-4D97-AF65-F5344CB8AC3E}">
        <p14:creationId xmlns:p14="http://schemas.microsoft.com/office/powerpoint/2010/main" val="3759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t>How strong is the evidence to support the claims that the USA used biological weapons in Korea?</a:t>
            </a:r>
            <a:endParaRPr lang="en-US" b="1" dirty="0"/>
          </a:p>
        </p:txBody>
      </p:sp>
      <p:sp>
        <p:nvSpPr>
          <p:cNvPr id="3" name="Content Placeholder 2"/>
          <p:cNvSpPr>
            <a:spLocks noGrp="1"/>
          </p:cNvSpPr>
          <p:nvPr>
            <p:ph idx="1"/>
          </p:nvPr>
        </p:nvSpPr>
        <p:spPr>
          <a:xfrm>
            <a:off x="720000" y="2340000"/>
            <a:ext cx="7005103" cy="3711614"/>
          </a:xfrm>
        </p:spPr>
        <p:txBody>
          <a:bodyPr>
            <a:normAutofit fontScale="92500" lnSpcReduction="20000"/>
          </a:bodyPr>
          <a:lstStyle/>
          <a:p>
            <a:pPr marL="285750" indent="-285750">
              <a:lnSpc>
                <a:spcPct val="110000"/>
              </a:lnSpc>
              <a:buFont typeface="Arial" panose="020B0604020202020204" pitchFamily="34" charset="0"/>
              <a:buChar char="•"/>
            </a:pPr>
            <a:r>
              <a:rPr lang="en-GB" dirty="0"/>
              <a:t>In this lesson, you are going to examine some of the evidence yourselves about whether or not the USA used biological weapons in the Korean War.</a:t>
            </a:r>
          </a:p>
          <a:p>
            <a:pPr marL="285750" indent="-285750">
              <a:lnSpc>
                <a:spcPct val="110000"/>
              </a:lnSpc>
              <a:buFont typeface="Arial" panose="020B0604020202020204" pitchFamily="34" charset="0"/>
              <a:buChar char="•"/>
            </a:pPr>
            <a:r>
              <a:rPr lang="en-GB" dirty="0"/>
              <a:t>The evidence itself is highly contested and you should treat it with caution.</a:t>
            </a:r>
          </a:p>
          <a:p>
            <a:pPr marL="285750" indent="-285750">
              <a:lnSpc>
                <a:spcPct val="110000"/>
              </a:lnSpc>
              <a:buFont typeface="Arial" panose="020B0604020202020204" pitchFamily="34" charset="0"/>
              <a:buChar char="•"/>
            </a:pPr>
            <a:r>
              <a:rPr lang="en-GB" dirty="0"/>
              <a:t>It is vital that you read not just what each source says, </a:t>
            </a:r>
            <a:br>
              <a:rPr lang="en-GB" dirty="0"/>
            </a:br>
            <a:r>
              <a:rPr lang="en-GB" dirty="0"/>
              <a:t>but also the information about its creation. This will help to determine whether it is strong or weak evidence.</a:t>
            </a:r>
          </a:p>
          <a:p>
            <a:pPr marL="285750" indent="-285750">
              <a:lnSpc>
                <a:spcPct val="110000"/>
              </a:lnSpc>
              <a:buFont typeface="Arial" panose="020B0604020202020204" pitchFamily="34" charset="0"/>
              <a:buChar char="•"/>
            </a:pPr>
            <a:r>
              <a:rPr lang="en-GB" dirty="0"/>
              <a:t>Some of the sources are documentary, while others provide factual information.</a:t>
            </a:r>
          </a:p>
          <a:p>
            <a:endParaRPr lang="en-US" dirty="0"/>
          </a:p>
        </p:txBody>
      </p:sp>
      <p:sp>
        <p:nvSpPr>
          <p:cNvPr id="5" name="Content Placeholder 2">
            <a:extLst>
              <a:ext uri="{FF2B5EF4-FFF2-40B4-BE49-F238E27FC236}">
                <a16:creationId xmlns:a16="http://schemas.microsoft.com/office/drawing/2014/main" id="{ED0F21A8-399F-44F8-8129-B20051DC1152}"/>
              </a:ext>
            </a:extLst>
          </p:cNvPr>
          <p:cNvSpPr txBox="1">
            <a:spLocks/>
          </p:cNvSpPr>
          <p:nvPr/>
        </p:nvSpPr>
        <p:spPr>
          <a:xfrm>
            <a:off x="7907628" y="2340000"/>
            <a:ext cx="4095482" cy="3190780"/>
          </a:xfrm>
          <a:prstGeom prst="rect">
            <a:avLst/>
          </a:prstGeom>
          <a:solidFill>
            <a:schemeClr val="accent5">
              <a:lumMod val="60000"/>
              <a:lumOff val="40000"/>
            </a:schemeClr>
          </a:solidFill>
          <a:ln w="3175"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72000" tIns="72000" rIns="72000" bIns="7200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lnSpc>
                <a:spcPct val="100000"/>
              </a:lnSpc>
              <a:buFont typeface="Arial"/>
              <a:buNone/>
            </a:pPr>
            <a:r>
              <a:rPr lang="en-GB" b="1" dirty="0">
                <a:latin typeface="Arial" charset="0"/>
                <a:ea typeface="Arial" charset="0"/>
                <a:cs typeface="Arial" charset="0"/>
              </a:rPr>
              <a:t>Task</a:t>
            </a:r>
          </a:p>
          <a:p>
            <a:pPr marL="0" indent="0">
              <a:lnSpc>
                <a:spcPct val="100000"/>
              </a:lnSpc>
              <a:buFont typeface="Arial"/>
              <a:buNone/>
            </a:pPr>
            <a:r>
              <a:rPr lang="en-GB" sz="2000" dirty="0">
                <a:latin typeface="Arial" charset="0"/>
                <a:ea typeface="Arial" charset="0"/>
                <a:cs typeface="Arial" charset="0"/>
              </a:rPr>
              <a:t>You have been given ten sources of evidence to consider. They all relate somehow to the allegations that the USA used biological weapons in the Korean War.</a:t>
            </a:r>
          </a:p>
          <a:p>
            <a:pPr marL="0" indent="0">
              <a:lnSpc>
                <a:spcPct val="100000"/>
              </a:lnSpc>
              <a:buFont typeface="Arial"/>
              <a:buNone/>
            </a:pPr>
            <a:r>
              <a:rPr lang="en-GB" sz="2000" dirty="0">
                <a:latin typeface="Arial" charset="0"/>
                <a:ea typeface="Arial" charset="0"/>
                <a:cs typeface="Arial" charset="0"/>
              </a:rPr>
              <a:t>Study the information and complete the table on the </a:t>
            </a:r>
            <a:br>
              <a:rPr lang="en-GB" sz="2000" dirty="0">
                <a:latin typeface="Arial" charset="0"/>
                <a:ea typeface="Arial" charset="0"/>
                <a:cs typeface="Arial" charset="0"/>
              </a:rPr>
            </a:br>
            <a:r>
              <a:rPr lang="en-GB" sz="2000" dirty="0">
                <a:latin typeface="Arial" charset="0"/>
                <a:ea typeface="Arial" charset="0"/>
                <a:cs typeface="Arial" charset="0"/>
              </a:rPr>
              <a:t>next slide (Resource sheet 6.2B).</a:t>
            </a:r>
          </a:p>
        </p:txBody>
      </p:sp>
      <p:sp>
        <p:nvSpPr>
          <p:cNvPr id="4" name="Slide Number Placeholder 3">
            <a:extLst>
              <a:ext uri="{FF2B5EF4-FFF2-40B4-BE49-F238E27FC236}">
                <a16:creationId xmlns:a16="http://schemas.microsoft.com/office/drawing/2014/main" id="{3845808C-3195-914A-913F-2513ED66D17A}"/>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90026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7665644-012E-43DC-9577-7C9AC2C3CE7D}"/>
              </a:ext>
            </a:extLst>
          </p:cNvPr>
          <p:cNvGraphicFramePr>
            <a:graphicFrameLocks noGrp="1"/>
          </p:cNvGraphicFramePr>
          <p:nvPr>
            <p:ph idx="1"/>
            <p:extLst>
              <p:ext uri="{D42A27DB-BD31-4B8C-83A1-F6EECF244321}">
                <p14:modId xmlns:p14="http://schemas.microsoft.com/office/powerpoint/2010/main" val="723194433"/>
              </p:ext>
            </p:extLst>
          </p:nvPr>
        </p:nvGraphicFramePr>
        <p:xfrm>
          <a:off x="307717" y="320228"/>
          <a:ext cx="11550061" cy="5484226"/>
        </p:xfrm>
        <a:graphic>
          <a:graphicData uri="http://schemas.openxmlformats.org/drawingml/2006/table">
            <a:tbl>
              <a:tblPr firstRow="1" bandRow="1">
                <a:tableStyleId>{5C22544A-7EE6-4342-B048-85BDC9FD1C3A}</a:tableStyleId>
              </a:tblPr>
              <a:tblGrid>
                <a:gridCol w="990996">
                  <a:extLst>
                    <a:ext uri="{9D8B030D-6E8A-4147-A177-3AD203B41FA5}">
                      <a16:colId xmlns:a16="http://schemas.microsoft.com/office/drawing/2014/main" val="3842925199"/>
                    </a:ext>
                  </a:extLst>
                </a:gridCol>
                <a:gridCol w="3764541">
                  <a:extLst>
                    <a:ext uri="{9D8B030D-6E8A-4147-A177-3AD203B41FA5}">
                      <a16:colId xmlns:a16="http://schemas.microsoft.com/office/drawing/2014/main" val="3228036003"/>
                    </a:ext>
                  </a:extLst>
                </a:gridCol>
                <a:gridCol w="2550921">
                  <a:extLst>
                    <a:ext uri="{9D8B030D-6E8A-4147-A177-3AD203B41FA5}">
                      <a16:colId xmlns:a16="http://schemas.microsoft.com/office/drawing/2014/main" val="4241908563"/>
                    </a:ext>
                  </a:extLst>
                </a:gridCol>
                <a:gridCol w="4243603">
                  <a:extLst>
                    <a:ext uri="{9D8B030D-6E8A-4147-A177-3AD203B41FA5}">
                      <a16:colId xmlns:a16="http://schemas.microsoft.com/office/drawing/2014/main" val="1328347122"/>
                    </a:ext>
                  </a:extLst>
                </a:gridCol>
              </a:tblGrid>
              <a:tr h="938446">
                <a:tc>
                  <a:txBody>
                    <a:bodyPr/>
                    <a:lstStyle/>
                    <a:p>
                      <a:r>
                        <a:rPr lang="en-GB" sz="1600" dirty="0">
                          <a:latin typeface="Arial" charset="0"/>
                          <a:ea typeface="Arial" charset="0"/>
                          <a:cs typeface="Arial" charset="0"/>
                        </a:rPr>
                        <a:t>Source</a:t>
                      </a:r>
                    </a:p>
                  </a:txBody>
                  <a:tcPr>
                    <a:solidFill>
                      <a:schemeClr val="accent5">
                        <a:lumMod val="75000"/>
                      </a:schemeClr>
                    </a:solidFill>
                  </a:tcPr>
                </a:tc>
                <a:tc>
                  <a:txBody>
                    <a:bodyPr/>
                    <a:lstStyle/>
                    <a:p>
                      <a:r>
                        <a:rPr lang="en-GB" sz="1600" dirty="0">
                          <a:latin typeface="Arial" charset="0"/>
                          <a:ea typeface="Arial" charset="0"/>
                          <a:cs typeface="Arial" charset="0"/>
                        </a:rPr>
                        <a:t>Does it support or challenge the allegations? Explain</a:t>
                      </a:r>
                      <a:r>
                        <a:rPr lang="en-GB" sz="1600" baseline="0" dirty="0">
                          <a:latin typeface="Arial" charset="0"/>
                          <a:ea typeface="Arial" charset="0"/>
                          <a:cs typeface="Arial" charset="0"/>
                        </a:rPr>
                        <a:t> your answer.</a:t>
                      </a:r>
                      <a:endParaRPr lang="en-GB" sz="1600" dirty="0">
                        <a:latin typeface="Arial" charset="0"/>
                        <a:ea typeface="Arial" charset="0"/>
                        <a:cs typeface="Arial" charset="0"/>
                      </a:endParaRPr>
                    </a:p>
                  </a:txBody>
                  <a:tcPr>
                    <a:solidFill>
                      <a:schemeClr val="accent5">
                        <a:lumMod val="75000"/>
                      </a:schemeClr>
                    </a:solidFill>
                  </a:tcPr>
                </a:tc>
                <a:tc>
                  <a:txBody>
                    <a:bodyPr/>
                    <a:lstStyle/>
                    <a:p>
                      <a:r>
                        <a:rPr lang="en-GB" sz="1600" dirty="0">
                          <a:latin typeface="Arial" charset="0"/>
                          <a:ea typeface="Arial" charset="0"/>
                          <a:cs typeface="Arial" charset="0"/>
                        </a:rPr>
                        <a:t>How convincing is the source as evidence? (Score 1–5)</a:t>
                      </a:r>
                    </a:p>
                  </a:txBody>
                  <a:tcPr>
                    <a:solidFill>
                      <a:schemeClr val="accent5">
                        <a:lumMod val="75000"/>
                      </a:schemeClr>
                    </a:solidFill>
                  </a:tcPr>
                </a:tc>
                <a:tc>
                  <a:txBody>
                    <a:bodyPr/>
                    <a:lstStyle/>
                    <a:p>
                      <a:r>
                        <a:rPr lang="en-GB" sz="1600" dirty="0">
                          <a:latin typeface="Arial" charset="0"/>
                          <a:ea typeface="Arial" charset="0"/>
                          <a:cs typeface="Arial" charset="0"/>
                        </a:rPr>
                        <a:t>Justification for your score</a:t>
                      </a:r>
                    </a:p>
                  </a:txBody>
                  <a:tcPr>
                    <a:solidFill>
                      <a:schemeClr val="accent5">
                        <a:lumMod val="75000"/>
                      </a:schemeClr>
                    </a:solidFill>
                  </a:tcPr>
                </a:tc>
                <a:extLst>
                  <a:ext uri="{0D108BD9-81ED-4DB2-BD59-A6C34878D82A}">
                    <a16:rowId xmlns:a16="http://schemas.microsoft.com/office/drawing/2014/main" val="565416593"/>
                  </a:ext>
                </a:extLst>
              </a:tr>
              <a:tr h="454578">
                <a:tc>
                  <a:txBody>
                    <a:bodyPr/>
                    <a:lstStyle/>
                    <a:p>
                      <a:r>
                        <a:rPr lang="en-GB" sz="1600" dirty="0">
                          <a:latin typeface="Arial" charset="0"/>
                          <a:ea typeface="Arial" charset="0"/>
                          <a:cs typeface="Arial" charset="0"/>
                        </a:rPr>
                        <a:t>A</a:t>
                      </a: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extLst>
                  <a:ext uri="{0D108BD9-81ED-4DB2-BD59-A6C34878D82A}">
                    <a16:rowId xmlns:a16="http://schemas.microsoft.com/office/drawing/2014/main" val="1314381412"/>
                  </a:ext>
                </a:extLst>
              </a:tr>
              <a:tr h="454578">
                <a:tc>
                  <a:txBody>
                    <a:bodyPr/>
                    <a:lstStyle/>
                    <a:p>
                      <a:r>
                        <a:rPr lang="en-GB" sz="1600" dirty="0">
                          <a:latin typeface="Arial" charset="0"/>
                          <a:ea typeface="Arial" charset="0"/>
                          <a:cs typeface="Arial" charset="0"/>
                        </a:rPr>
                        <a:t>B</a:t>
                      </a: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extLst>
                  <a:ext uri="{0D108BD9-81ED-4DB2-BD59-A6C34878D82A}">
                    <a16:rowId xmlns:a16="http://schemas.microsoft.com/office/drawing/2014/main" val="1842723715"/>
                  </a:ext>
                </a:extLst>
              </a:tr>
              <a:tr h="454578">
                <a:tc>
                  <a:txBody>
                    <a:bodyPr/>
                    <a:lstStyle/>
                    <a:p>
                      <a:r>
                        <a:rPr lang="en-GB" sz="1600" dirty="0">
                          <a:latin typeface="Arial" charset="0"/>
                          <a:ea typeface="Arial" charset="0"/>
                          <a:cs typeface="Arial" charset="0"/>
                        </a:rPr>
                        <a:t>C</a:t>
                      </a: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extLst>
                  <a:ext uri="{0D108BD9-81ED-4DB2-BD59-A6C34878D82A}">
                    <a16:rowId xmlns:a16="http://schemas.microsoft.com/office/drawing/2014/main" val="3043372065"/>
                  </a:ext>
                </a:extLst>
              </a:tr>
              <a:tr h="454578">
                <a:tc>
                  <a:txBody>
                    <a:bodyPr/>
                    <a:lstStyle/>
                    <a:p>
                      <a:r>
                        <a:rPr lang="en-GB" sz="1600" dirty="0">
                          <a:latin typeface="Arial" charset="0"/>
                          <a:ea typeface="Arial" charset="0"/>
                          <a:cs typeface="Arial" charset="0"/>
                        </a:rPr>
                        <a:t>D</a:t>
                      </a: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extLst>
                  <a:ext uri="{0D108BD9-81ED-4DB2-BD59-A6C34878D82A}">
                    <a16:rowId xmlns:a16="http://schemas.microsoft.com/office/drawing/2014/main" val="2573000336"/>
                  </a:ext>
                </a:extLst>
              </a:tr>
              <a:tr h="454578">
                <a:tc>
                  <a:txBody>
                    <a:bodyPr/>
                    <a:lstStyle/>
                    <a:p>
                      <a:r>
                        <a:rPr lang="en-GB" sz="1600" dirty="0">
                          <a:latin typeface="Arial" charset="0"/>
                          <a:ea typeface="Arial" charset="0"/>
                          <a:cs typeface="Arial" charset="0"/>
                        </a:rPr>
                        <a:t>E</a:t>
                      </a: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extLst>
                  <a:ext uri="{0D108BD9-81ED-4DB2-BD59-A6C34878D82A}">
                    <a16:rowId xmlns:a16="http://schemas.microsoft.com/office/drawing/2014/main" val="2779460892"/>
                  </a:ext>
                </a:extLst>
              </a:tr>
              <a:tr h="454578">
                <a:tc>
                  <a:txBody>
                    <a:bodyPr/>
                    <a:lstStyle/>
                    <a:p>
                      <a:r>
                        <a:rPr lang="en-GB" sz="1600" dirty="0">
                          <a:latin typeface="Arial" charset="0"/>
                          <a:ea typeface="Arial" charset="0"/>
                          <a:cs typeface="Arial" charset="0"/>
                        </a:rPr>
                        <a:t>F</a:t>
                      </a: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extLst>
                  <a:ext uri="{0D108BD9-81ED-4DB2-BD59-A6C34878D82A}">
                    <a16:rowId xmlns:a16="http://schemas.microsoft.com/office/drawing/2014/main" val="626373745"/>
                  </a:ext>
                </a:extLst>
              </a:tr>
              <a:tr h="454578">
                <a:tc>
                  <a:txBody>
                    <a:bodyPr/>
                    <a:lstStyle/>
                    <a:p>
                      <a:r>
                        <a:rPr lang="en-GB" sz="1600" dirty="0">
                          <a:latin typeface="Arial" charset="0"/>
                          <a:ea typeface="Arial" charset="0"/>
                          <a:cs typeface="Arial" charset="0"/>
                        </a:rPr>
                        <a:t>G</a:t>
                      </a: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extLst>
                  <a:ext uri="{0D108BD9-81ED-4DB2-BD59-A6C34878D82A}">
                    <a16:rowId xmlns:a16="http://schemas.microsoft.com/office/drawing/2014/main" val="323852831"/>
                  </a:ext>
                </a:extLst>
              </a:tr>
              <a:tr h="454578">
                <a:tc>
                  <a:txBody>
                    <a:bodyPr/>
                    <a:lstStyle/>
                    <a:p>
                      <a:r>
                        <a:rPr lang="en-GB" sz="1600" dirty="0">
                          <a:latin typeface="Arial" charset="0"/>
                          <a:ea typeface="Arial" charset="0"/>
                          <a:cs typeface="Arial" charset="0"/>
                        </a:rPr>
                        <a:t>H</a:t>
                      </a: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extLst>
                  <a:ext uri="{0D108BD9-81ED-4DB2-BD59-A6C34878D82A}">
                    <a16:rowId xmlns:a16="http://schemas.microsoft.com/office/drawing/2014/main" val="1201621610"/>
                  </a:ext>
                </a:extLst>
              </a:tr>
              <a:tr h="454578">
                <a:tc>
                  <a:txBody>
                    <a:bodyPr/>
                    <a:lstStyle/>
                    <a:p>
                      <a:r>
                        <a:rPr lang="en-GB" sz="1600" dirty="0">
                          <a:latin typeface="Arial" charset="0"/>
                          <a:ea typeface="Arial" charset="0"/>
                          <a:cs typeface="Arial" charset="0"/>
                        </a:rPr>
                        <a:t>I</a:t>
                      </a: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tc>
                  <a:txBody>
                    <a:bodyPr/>
                    <a:lstStyle/>
                    <a:p>
                      <a:endParaRPr lang="en-GB" sz="1600" dirty="0">
                        <a:latin typeface="Arial" charset="0"/>
                        <a:ea typeface="Arial" charset="0"/>
                        <a:cs typeface="Arial" charset="0"/>
                      </a:endParaRPr>
                    </a:p>
                  </a:txBody>
                  <a:tcPr>
                    <a:solidFill>
                      <a:schemeClr val="accent5">
                        <a:lumMod val="40000"/>
                        <a:lumOff val="60000"/>
                      </a:schemeClr>
                    </a:solidFill>
                  </a:tcPr>
                </a:tc>
                <a:extLst>
                  <a:ext uri="{0D108BD9-81ED-4DB2-BD59-A6C34878D82A}">
                    <a16:rowId xmlns:a16="http://schemas.microsoft.com/office/drawing/2014/main" val="1701986973"/>
                  </a:ext>
                </a:extLst>
              </a:tr>
              <a:tr h="454578">
                <a:tc>
                  <a:txBody>
                    <a:bodyPr/>
                    <a:lstStyle/>
                    <a:p>
                      <a:r>
                        <a:rPr lang="en-GB" sz="1600" dirty="0">
                          <a:latin typeface="Arial" charset="0"/>
                          <a:ea typeface="Arial" charset="0"/>
                          <a:cs typeface="Arial" charset="0"/>
                        </a:rPr>
                        <a:t>J</a:t>
                      </a: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tc>
                  <a:txBody>
                    <a:bodyPr/>
                    <a:lstStyle/>
                    <a:p>
                      <a:endParaRPr lang="en-GB" sz="1600" dirty="0">
                        <a:latin typeface="Arial" charset="0"/>
                        <a:ea typeface="Arial" charset="0"/>
                        <a:cs typeface="Arial" charset="0"/>
                      </a:endParaRPr>
                    </a:p>
                  </a:txBody>
                  <a:tcPr>
                    <a:solidFill>
                      <a:schemeClr val="accent5">
                        <a:lumMod val="20000"/>
                        <a:lumOff val="80000"/>
                      </a:schemeClr>
                    </a:solidFill>
                  </a:tcPr>
                </a:tc>
                <a:extLst>
                  <a:ext uri="{0D108BD9-81ED-4DB2-BD59-A6C34878D82A}">
                    <a16:rowId xmlns:a16="http://schemas.microsoft.com/office/drawing/2014/main" val="3122569876"/>
                  </a:ext>
                </a:extLst>
              </a:tr>
            </a:tbl>
          </a:graphicData>
        </a:graphic>
      </p:graphicFrame>
      <p:sp>
        <p:nvSpPr>
          <p:cNvPr id="2" name="Slide Number Placeholder 1">
            <a:extLst>
              <a:ext uri="{FF2B5EF4-FFF2-40B4-BE49-F238E27FC236}">
                <a16:creationId xmlns:a16="http://schemas.microsoft.com/office/drawing/2014/main" id="{56C033BF-6E9D-0D4A-8A06-79D9E5FE6DFE}"/>
              </a:ext>
            </a:extLst>
          </p:cNvPr>
          <p:cNvSpPr>
            <a:spLocks noGrp="1"/>
          </p:cNvSpPr>
          <p:nvPr>
            <p:ph type="sldNum" sz="quarter" idx="12"/>
          </p:nvPr>
        </p:nvSpPr>
        <p:spPr/>
        <p:txBody>
          <a:bodyPr/>
          <a:lstStyle/>
          <a:p>
            <a:fld id="{91DB7F08-A76A-C04F-AC2D-B8A23795015F}" type="slidenum">
              <a:rPr lang="en-US" smtClean="0"/>
              <a:pPr/>
              <a:t>5</a:t>
            </a:fld>
            <a:endParaRPr lang="en-US"/>
          </a:p>
        </p:txBody>
      </p:sp>
    </p:spTree>
    <p:extLst>
      <p:ext uri="{BB962C8B-B14F-4D97-AF65-F5344CB8AC3E}">
        <p14:creationId xmlns:p14="http://schemas.microsoft.com/office/powerpoint/2010/main" val="71915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7" name="Rectangle 6"/>
          <p:cNvSpPr/>
          <p:nvPr/>
        </p:nvSpPr>
        <p:spPr>
          <a:xfrm>
            <a:off x="0" y="0"/>
            <a:ext cx="12192000" cy="5773783"/>
          </a:xfrm>
          <a:prstGeom prst="rect">
            <a:avLst/>
          </a:prstGeom>
          <a:gradFill flip="none" rotWithShape="1">
            <a:gsLst>
              <a:gs pos="0">
                <a:schemeClr val="bg1"/>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b="1" dirty="0"/>
              <a:t>Source A</a:t>
            </a:r>
            <a:endParaRPr lang="en-US" b="1" dirty="0"/>
          </a:p>
        </p:txBody>
      </p:sp>
      <p:sp>
        <p:nvSpPr>
          <p:cNvPr id="3" name="Content Placeholder 2"/>
          <p:cNvSpPr>
            <a:spLocks noGrp="1"/>
          </p:cNvSpPr>
          <p:nvPr>
            <p:ph idx="1"/>
          </p:nvPr>
        </p:nvSpPr>
        <p:spPr>
          <a:xfrm>
            <a:off x="720000" y="1620000"/>
            <a:ext cx="4912174" cy="4351338"/>
          </a:xfrm>
        </p:spPr>
        <p:txBody>
          <a:bodyPr/>
          <a:lstStyle/>
          <a:p>
            <a:pPr marL="0" indent="0">
              <a:lnSpc>
                <a:spcPct val="100000"/>
              </a:lnSpc>
              <a:buNone/>
            </a:pPr>
            <a:r>
              <a:rPr lang="en-GB" i="1" dirty="0"/>
              <a:t>‘In the light of all these and other similar facts, the Commission had no option but to conclude that the American Air Force was employing in Korea methods very similar to, </a:t>
            </a:r>
            <a:br>
              <a:rPr lang="en-GB" i="1" dirty="0"/>
            </a:br>
            <a:r>
              <a:rPr lang="en-GB" i="1" dirty="0"/>
              <a:t>if not exactly identical with, those employed to spread plague by the Japanese during the Second </a:t>
            </a:r>
            <a:br>
              <a:rPr lang="en-GB" i="1" dirty="0"/>
            </a:br>
            <a:r>
              <a:rPr lang="en-GB" i="1" dirty="0"/>
              <a:t>World War.’</a:t>
            </a:r>
          </a:p>
          <a:p>
            <a:endParaRPr lang="en-GB" dirty="0"/>
          </a:p>
          <a:p>
            <a:endParaRPr lang="en-GB" dirty="0"/>
          </a:p>
        </p:txBody>
      </p:sp>
      <p:sp>
        <p:nvSpPr>
          <p:cNvPr id="4" name="Content Placeholder 2">
            <a:extLst>
              <a:ext uri="{FF2B5EF4-FFF2-40B4-BE49-F238E27FC236}">
                <a16:creationId xmlns:a16="http://schemas.microsoft.com/office/drawing/2014/main" id="{6E454518-FA74-4375-9FED-0D7DAD70551F}"/>
              </a:ext>
            </a:extLst>
          </p:cNvPr>
          <p:cNvSpPr txBox="1">
            <a:spLocks/>
          </p:cNvSpPr>
          <p:nvPr/>
        </p:nvSpPr>
        <p:spPr>
          <a:xfrm>
            <a:off x="6241775" y="1620000"/>
            <a:ext cx="4993826" cy="464187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3400" b="1" dirty="0">
                <a:latin typeface="Arial" charset="0"/>
                <a:ea typeface="Arial" charset="0"/>
                <a:cs typeface="Arial" charset="0"/>
              </a:rPr>
              <a:t>Information about the origins of the source</a:t>
            </a:r>
          </a:p>
          <a:p>
            <a:pPr marL="0" indent="0">
              <a:lnSpc>
                <a:spcPct val="120000"/>
              </a:lnSpc>
              <a:buFont typeface="Arial" panose="020B0604020202020204" pitchFamily="34" charset="0"/>
              <a:buNone/>
            </a:pPr>
            <a:r>
              <a:rPr lang="en-GB" dirty="0">
                <a:latin typeface="Arial" charset="0"/>
                <a:ea typeface="Arial" charset="0"/>
                <a:cs typeface="Arial" charset="0"/>
              </a:rPr>
              <a:t>The International Scientific Commission for the Investigation of the Facts concerning Bacterial Warfare in Korea and China – Final Report. The Commission was headed by British scientist Joseph Needham, who had long been an expert on China.</a:t>
            </a:r>
          </a:p>
          <a:p>
            <a:pPr marL="0" indent="0">
              <a:lnSpc>
                <a:spcPct val="120000"/>
              </a:lnSpc>
              <a:buFont typeface="Arial" panose="020B0604020202020204" pitchFamily="34" charset="0"/>
              <a:buNone/>
            </a:pPr>
            <a:r>
              <a:rPr lang="en-GB" dirty="0">
                <a:latin typeface="Arial" charset="0"/>
                <a:ea typeface="Arial" charset="0"/>
                <a:cs typeface="Arial" charset="0"/>
              </a:rPr>
              <a:t>The ISC was an organisation that was part of the World Peace Council – A Soviet-backed organisation designed to promote ‘peace’ around the world.  </a:t>
            </a:r>
          </a:p>
        </p:txBody>
      </p:sp>
      <p:sp>
        <p:nvSpPr>
          <p:cNvPr id="5" name="TextBox 4">
            <a:extLst>
              <a:ext uri="{FF2B5EF4-FFF2-40B4-BE49-F238E27FC236}">
                <a16:creationId xmlns:a16="http://schemas.microsoft.com/office/drawing/2014/main" id="{50981E4A-DA43-42EB-A9FC-E3A8D0391E66}"/>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
        <p:nvSpPr>
          <p:cNvPr id="6" name="Slide Number Placeholder 5">
            <a:extLst>
              <a:ext uri="{FF2B5EF4-FFF2-40B4-BE49-F238E27FC236}">
                <a16:creationId xmlns:a16="http://schemas.microsoft.com/office/drawing/2014/main" id="{1E5A2DC0-417F-EE4B-973B-0D1B7E9D1ADC}"/>
              </a:ext>
            </a:extLst>
          </p:cNvPr>
          <p:cNvSpPr>
            <a:spLocks noGrp="1"/>
          </p:cNvSpPr>
          <p:nvPr>
            <p:ph type="sldNum" sz="quarter" idx="12"/>
          </p:nvPr>
        </p:nvSpPr>
        <p:spPr/>
        <p:txBody>
          <a:bodyPr/>
          <a:lstStyle/>
          <a:p>
            <a:fld id="{91DB7F08-A76A-C04F-AC2D-B8A23795015F}" type="slidenum">
              <a:rPr lang="en-US" smtClean="0"/>
              <a:pPr/>
              <a:t>6</a:t>
            </a:fld>
            <a:endParaRPr lang="en-US"/>
          </a:p>
        </p:txBody>
      </p:sp>
    </p:spTree>
    <p:extLst>
      <p:ext uri="{BB962C8B-B14F-4D97-AF65-F5344CB8AC3E}">
        <p14:creationId xmlns:p14="http://schemas.microsoft.com/office/powerpoint/2010/main" val="61603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B</a:t>
            </a:r>
            <a:endParaRPr lang="en-US" b="1" dirty="0"/>
          </a:p>
        </p:txBody>
      </p:sp>
      <p:sp>
        <p:nvSpPr>
          <p:cNvPr id="6" name="Content Placeholder 2"/>
          <p:cNvSpPr>
            <a:spLocks noGrp="1"/>
          </p:cNvSpPr>
          <p:nvPr>
            <p:ph idx="1"/>
          </p:nvPr>
        </p:nvSpPr>
        <p:spPr>
          <a:xfrm>
            <a:off x="720000" y="1620000"/>
            <a:ext cx="7387680" cy="4351338"/>
          </a:xfrm>
        </p:spPr>
        <p:txBody>
          <a:bodyPr>
            <a:normAutofit fontScale="70000" lnSpcReduction="20000"/>
          </a:bodyPr>
          <a:lstStyle/>
          <a:p>
            <a:pPr marL="0" indent="0">
              <a:lnSpc>
                <a:spcPct val="120000"/>
              </a:lnSpc>
              <a:buNone/>
            </a:pPr>
            <a:r>
              <a:rPr lang="en-GB" i="1" dirty="0"/>
              <a:t>‘The U.S. had been pursuing an active biological warfare program since 1942. After Japan’s defeat in 1945, the Americans absorbed the more advanced Japanese BW research and began an accelerated development program at Fort Detrick, Maryland and other secret facilities. They had already conducted secret tests by spraying anthrax over San Francisco Bay, in Alaska and elsewhere. (As revealed in the German documentary Codename Artichoke.) Now they had to test them in real war conditions, on “gooks” and “reds” that stubbornly refused [to] yield to conventional military force and the natural superiority of the God-Fearing White Christian Man. (If you want to learn how deeply and fundamentally racist the Korean War was, read Bruce </a:t>
            </a:r>
            <a:r>
              <a:rPr lang="en-GB" i="1" dirty="0" err="1"/>
              <a:t>Cumings</a:t>
            </a:r>
            <a:r>
              <a:rPr lang="en-GB" i="1" dirty="0"/>
              <a:t>’ excellent </a:t>
            </a:r>
            <a:r>
              <a:rPr lang="en-GB" dirty="0"/>
              <a:t>The Korean War</a:t>
            </a:r>
            <a:r>
              <a:rPr lang="en-GB" i="1" dirty="0"/>
              <a:t>.)</a:t>
            </a:r>
          </a:p>
          <a:p>
            <a:pPr marL="0" indent="0">
              <a:lnSpc>
                <a:spcPct val="120000"/>
              </a:lnSpc>
              <a:buNone/>
            </a:pPr>
            <a:r>
              <a:rPr lang="en-GB" i="1" dirty="0"/>
              <a:t>According to </a:t>
            </a:r>
            <a:r>
              <a:rPr lang="en-GB" i="1" dirty="0" err="1"/>
              <a:t>Supotnitskiy</a:t>
            </a:r>
            <a:r>
              <a:rPr lang="en-GB" i="1" dirty="0"/>
              <a:t> [a Russian biologist], dropping a few rats with plague-bacteria-infected fleas, contaminated feathers, disease-carrying insects etc. into caves and tunnels where “red rats” were hiding was very tempting and effective, both on an experimental and operational level.’</a:t>
            </a:r>
          </a:p>
        </p:txBody>
      </p:sp>
      <p:sp>
        <p:nvSpPr>
          <p:cNvPr id="7" name="Content Placeholder 2">
            <a:extLst>
              <a:ext uri="{FF2B5EF4-FFF2-40B4-BE49-F238E27FC236}">
                <a16:creationId xmlns:a16="http://schemas.microsoft.com/office/drawing/2014/main" id="{6E454518-FA74-4375-9FED-0D7DAD70551F}"/>
              </a:ext>
            </a:extLst>
          </p:cNvPr>
          <p:cNvSpPr txBox="1">
            <a:spLocks/>
          </p:cNvSpPr>
          <p:nvPr/>
        </p:nvSpPr>
        <p:spPr>
          <a:xfrm>
            <a:off x="8295861" y="1620000"/>
            <a:ext cx="3798481" cy="464187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a:latin typeface="Arial" charset="0"/>
                <a:ea typeface="Arial" charset="0"/>
                <a:cs typeface="Arial" charset="0"/>
              </a:rPr>
              <a:t>Information about the origins of the source</a:t>
            </a:r>
          </a:p>
          <a:p>
            <a:pPr marL="0" indent="0">
              <a:buNone/>
            </a:pPr>
            <a:r>
              <a:rPr lang="en-GB" sz="2000" dirty="0">
                <a:latin typeface="Arial" charset="0"/>
                <a:ea typeface="Arial" charset="0"/>
                <a:cs typeface="Arial" charset="0"/>
              </a:rPr>
              <a:t>From an article by George Burchett in </a:t>
            </a:r>
            <a:r>
              <a:rPr lang="en-GB" sz="2000" i="1" dirty="0">
                <a:latin typeface="Arial" charset="0"/>
                <a:ea typeface="Arial" charset="0"/>
                <a:cs typeface="Arial" charset="0"/>
              </a:rPr>
              <a:t>Counterpunch</a:t>
            </a:r>
            <a:r>
              <a:rPr lang="en-GB" sz="2000" dirty="0">
                <a:latin typeface="Arial" charset="0"/>
                <a:ea typeface="Arial" charset="0"/>
                <a:cs typeface="Arial" charset="0"/>
              </a:rPr>
              <a:t> (written in February 2018).  Burchett is the grandson of Wilfred Burchett, a communist-sympathising journalist from Australia.  </a:t>
            </a:r>
            <a:r>
              <a:rPr lang="en-GB" sz="2000" i="1" dirty="0">
                <a:latin typeface="Arial" charset="0"/>
                <a:ea typeface="Arial" charset="0"/>
                <a:cs typeface="Arial" charset="0"/>
              </a:rPr>
              <a:t>Counterpunch</a:t>
            </a:r>
            <a:r>
              <a:rPr lang="en-GB" sz="2000" dirty="0">
                <a:latin typeface="Arial" charset="0"/>
                <a:ea typeface="Arial" charset="0"/>
                <a:cs typeface="Arial" charset="0"/>
              </a:rPr>
              <a:t> is a radical left-wing political magazine.</a:t>
            </a:r>
          </a:p>
        </p:txBody>
      </p:sp>
      <p:sp>
        <p:nvSpPr>
          <p:cNvPr id="2" name="Slide Number Placeholder 1">
            <a:extLst>
              <a:ext uri="{FF2B5EF4-FFF2-40B4-BE49-F238E27FC236}">
                <a16:creationId xmlns:a16="http://schemas.microsoft.com/office/drawing/2014/main" id="{55AEE276-1A63-3C4E-B60F-5C7AB8C7C397}"/>
              </a:ext>
            </a:extLst>
          </p:cNvPr>
          <p:cNvSpPr>
            <a:spLocks noGrp="1"/>
          </p:cNvSpPr>
          <p:nvPr>
            <p:ph type="sldNum" sz="quarter" idx="12"/>
          </p:nvPr>
        </p:nvSpPr>
        <p:spPr/>
        <p:txBody>
          <a:bodyPr/>
          <a:lstStyle/>
          <a:p>
            <a:fld id="{91DB7F08-A76A-C04F-AC2D-B8A23795015F}" type="slidenum">
              <a:rPr lang="en-US" smtClean="0"/>
              <a:pPr/>
              <a:t>7</a:t>
            </a:fld>
            <a:endParaRPr lang="en-US"/>
          </a:p>
        </p:txBody>
      </p:sp>
      <p:sp>
        <p:nvSpPr>
          <p:cNvPr id="10" name="TextBox 9">
            <a:extLst>
              <a:ext uri="{FF2B5EF4-FFF2-40B4-BE49-F238E27FC236}">
                <a16:creationId xmlns:a16="http://schemas.microsoft.com/office/drawing/2014/main" id="{48CE453D-C3A8-1D41-A756-AD7688BE780C}"/>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60063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C</a:t>
            </a:r>
            <a:endParaRPr lang="en-US" b="1" dirty="0"/>
          </a:p>
        </p:txBody>
      </p:sp>
      <p:sp>
        <p:nvSpPr>
          <p:cNvPr id="7" name="Content Placeholder 2">
            <a:extLst>
              <a:ext uri="{FF2B5EF4-FFF2-40B4-BE49-F238E27FC236}">
                <a16:creationId xmlns:a16="http://schemas.microsoft.com/office/drawing/2014/main" id="{6E454518-FA74-4375-9FED-0D7DAD70551F}"/>
              </a:ext>
            </a:extLst>
          </p:cNvPr>
          <p:cNvSpPr txBox="1">
            <a:spLocks/>
          </p:cNvSpPr>
          <p:nvPr/>
        </p:nvSpPr>
        <p:spPr>
          <a:xfrm>
            <a:off x="4687910" y="1620000"/>
            <a:ext cx="7025890" cy="3982310"/>
          </a:xfrm>
          <a:prstGeom prst="rect">
            <a:avLst/>
          </a:prstGeom>
        </p:spPr>
        <p:txBody>
          <a:bodyPr vert="horz" lIns="0" tIns="0" rIns="0" bIns="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400" b="1" dirty="0">
                <a:latin typeface="Arial" charset="0"/>
                <a:ea typeface="Arial" charset="0"/>
                <a:cs typeface="Arial" charset="0"/>
              </a:rPr>
              <a:t>Information about the origins of the source</a:t>
            </a:r>
          </a:p>
          <a:p>
            <a:pPr marL="358775" indent="-358775">
              <a:lnSpc>
                <a:spcPct val="110000"/>
              </a:lnSpc>
            </a:pPr>
            <a:r>
              <a:rPr lang="en-GB" sz="2200" dirty="0">
                <a:latin typeface="Arial" charset="0"/>
                <a:ea typeface="Arial" charset="0"/>
                <a:cs typeface="Arial" charset="0"/>
              </a:rPr>
              <a:t>Chinese propaganda poster from the Korean War era. </a:t>
            </a:r>
            <a:br>
              <a:rPr lang="en-GB" sz="2200" dirty="0">
                <a:latin typeface="Arial" charset="0"/>
                <a:ea typeface="Arial" charset="0"/>
                <a:cs typeface="Arial" charset="0"/>
              </a:rPr>
            </a:br>
            <a:r>
              <a:rPr lang="en-GB" sz="2200" dirty="0">
                <a:latin typeface="Arial" charset="0"/>
                <a:ea typeface="Arial" charset="0"/>
                <a:cs typeface="Arial" charset="0"/>
              </a:rPr>
              <a:t>The caption reads: ‘Vaccinate everyone, to crush the germ warfare of American imperialism!’</a:t>
            </a:r>
          </a:p>
          <a:p>
            <a:pPr marL="358775" indent="-358775">
              <a:lnSpc>
                <a:spcPct val="110000"/>
              </a:lnSpc>
            </a:pPr>
            <a:r>
              <a:rPr lang="en-GB" sz="2200" dirty="0">
                <a:latin typeface="Arial" charset="0"/>
                <a:ea typeface="Arial" charset="0"/>
                <a:cs typeface="Arial" charset="0"/>
              </a:rPr>
              <a:t>The Chinese government launched a Patriotic Hygiene Campaign to fight back against the alleged biological attacks. </a:t>
            </a:r>
            <a:br>
              <a:rPr lang="en-GB" sz="2200" dirty="0">
                <a:latin typeface="Arial" charset="0"/>
                <a:ea typeface="Arial" charset="0"/>
                <a:cs typeface="Arial" charset="0"/>
              </a:rPr>
            </a:br>
            <a:r>
              <a:rPr lang="en-GB" sz="2200" dirty="0">
                <a:latin typeface="Arial" charset="0"/>
                <a:ea typeface="Arial" charset="0"/>
                <a:cs typeface="Arial" charset="0"/>
              </a:rPr>
              <a:t>The population was mobilised in a mass campaign to eradicate all fleas, rats, mosquitos and flies in the country.</a:t>
            </a:r>
          </a:p>
        </p:txBody>
      </p:sp>
      <p:pic>
        <p:nvPicPr>
          <p:cNvPr id="10" name="Picture 9">
            <a:extLst>
              <a:ext uri="{FF2B5EF4-FFF2-40B4-BE49-F238E27FC236}">
                <a16:creationId xmlns:a16="http://schemas.microsoft.com/office/drawing/2014/main" id="{4A941919-1DB7-485F-9A34-67236BD4C076}"/>
              </a:ext>
            </a:extLst>
          </p:cNvPr>
          <p:cNvPicPr>
            <a:picLocks noChangeAspect="1"/>
          </p:cNvPicPr>
          <p:nvPr/>
        </p:nvPicPr>
        <p:blipFill>
          <a:blip r:embed="rId3"/>
          <a:stretch>
            <a:fillRect/>
          </a:stretch>
        </p:blipFill>
        <p:spPr>
          <a:xfrm>
            <a:off x="720000" y="1022781"/>
            <a:ext cx="3633788" cy="5171684"/>
          </a:xfrm>
          <a:prstGeom prst="rect">
            <a:avLst/>
          </a:prstGeom>
        </p:spPr>
      </p:pic>
      <p:sp>
        <p:nvSpPr>
          <p:cNvPr id="2" name="Slide Number Placeholder 1">
            <a:extLst>
              <a:ext uri="{FF2B5EF4-FFF2-40B4-BE49-F238E27FC236}">
                <a16:creationId xmlns:a16="http://schemas.microsoft.com/office/drawing/2014/main" id="{C57C0D5D-154A-984C-9A64-B20908BAA9F4}"/>
              </a:ext>
            </a:extLst>
          </p:cNvPr>
          <p:cNvSpPr>
            <a:spLocks noGrp="1"/>
          </p:cNvSpPr>
          <p:nvPr>
            <p:ph type="sldNum" sz="quarter" idx="12"/>
          </p:nvPr>
        </p:nvSpPr>
        <p:spPr/>
        <p:txBody>
          <a:bodyPr/>
          <a:lstStyle/>
          <a:p>
            <a:fld id="{91DB7F08-A76A-C04F-AC2D-B8A23795015F}" type="slidenum">
              <a:rPr lang="en-US" smtClean="0"/>
              <a:pPr/>
              <a:t>8</a:t>
            </a:fld>
            <a:endParaRPr lang="en-US"/>
          </a:p>
        </p:txBody>
      </p:sp>
      <p:sp>
        <p:nvSpPr>
          <p:cNvPr id="9" name="TextBox 8">
            <a:extLst>
              <a:ext uri="{FF2B5EF4-FFF2-40B4-BE49-F238E27FC236}">
                <a16:creationId xmlns:a16="http://schemas.microsoft.com/office/drawing/2014/main" id="{CD2C7B69-6322-124E-AB3F-692647DF7332}"/>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13026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20000" y="360000"/>
            <a:ext cx="10515600" cy="1325563"/>
          </a:xfrm>
        </p:spPr>
        <p:txBody>
          <a:bodyPr/>
          <a:lstStyle/>
          <a:p>
            <a:r>
              <a:rPr lang="en-GB" b="1" dirty="0"/>
              <a:t>Source D</a:t>
            </a:r>
            <a:endParaRPr lang="en-US" b="1" dirty="0"/>
          </a:p>
        </p:txBody>
      </p:sp>
      <p:sp>
        <p:nvSpPr>
          <p:cNvPr id="6" name="Content Placeholder 2">
            <a:extLst>
              <a:ext uri="{FF2B5EF4-FFF2-40B4-BE49-F238E27FC236}">
                <a16:creationId xmlns:a16="http://schemas.microsoft.com/office/drawing/2014/main" id="{6E454518-FA74-4375-9FED-0D7DAD70551F}"/>
              </a:ext>
            </a:extLst>
          </p:cNvPr>
          <p:cNvSpPr txBox="1">
            <a:spLocks/>
          </p:cNvSpPr>
          <p:nvPr/>
        </p:nvSpPr>
        <p:spPr>
          <a:xfrm>
            <a:off x="6057838" y="1620000"/>
            <a:ext cx="5118776" cy="375318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a:latin typeface="Arial" charset="0"/>
                <a:ea typeface="Arial" charset="0"/>
                <a:cs typeface="Arial" charset="0"/>
              </a:rPr>
              <a:t>Information about the origins of </a:t>
            </a:r>
            <a:br>
              <a:rPr lang="en-GB" sz="2400" b="1" dirty="0">
                <a:latin typeface="Arial" charset="0"/>
                <a:ea typeface="Arial" charset="0"/>
                <a:cs typeface="Arial" charset="0"/>
              </a:rPr>
            </a:br>
            <a:r>
              <a:rPr lang="en-GB" sz="2400" b="1" dirty="0">
                <a:latin typeface="Arial" charset="0"/>
                <a:ea typeface="Arial" charset="0"/>
                <a:cs typeface="Arial" charset="0"/>
              </a:rPr>
              <a:t>the source</a:t>
            </a:r>
          </a:p>
          <a:p>
            <a:pPr marL="0" indent="0">
              <a:buNone/>
            </a:pPr>
            <a:r>
              <a:rPr lang="en-GB" sz="2000" dirty="0">
                <a:latin typeface="Arial" charset="0"/>
                <a:ea typeface="Arial" charset="0"/>
                <a:cs typeface="Arial" charset="0"/>
              </a:rPr>
              <a:t>This is a Chinese photograph of a vial containing infected fleas allegedly spread by the United States.</a:t>
            </a:r>
          </a:p>
        </p:txBody>
      </p:sp>
      <p:pic>
        <p:nvPicPr>
          <p:cNvPr id="10" name="Picture 9">
            <a:extLst>
              <a:ext uri="{FF2B5EF4-FFF2-40B4-BE49-F238E27FC236}">
                <a16:creationId xmlns:a16="http://schemas.microsoft.com/office/drawing/2014/main" id="{B76623CF-E447-4CF3-ACDB-56CB8E2E7F98}"/>
              </a:ext>
            </a:extLst>
          </p:cNvPr>
          <p:cNvPicPr>
            <a:picLocks noChangeAspect="1"/>
          </p:cNvPicPr>
          <p:nvPr/>
        </p:nvPicPr>
        <p:blipFill>
          <a:blip r:embed="rId3"/>
          <a:stretch>
            <a:fillRect/>
          </a:stretch>
        </p:blipFill>
        <p:spPr>
          <a:xfrm>
            <a:off x="720000" y="1142683"/>
            <a:ext cx="4895850" cy="4991100"/>
          </a:xfrm>
          <a:prstGeom prst="rect">
            <a:avLst/>
          </a:prstGeom>
        </p:spPr>
      </p:pic>
      <p:sp>
        <p:nvSpPr>
          <p:cNvPr id="2" name="Slide Number Placeholder 1">
            <a:extLst>
              <a:ext uri="{FF2B5EF4-FFF2-40B4-BE49-F238E27FC236}">
                <a16:creationId xmlns:a16="http://schemas.microsoft.com/office/drawing/2014/main" id="{80631717-D184-7C4A-B802-FBFB4C18D97C}"/>
              </a:ext>
            </a:extLst>
          </p:cNvPr>
          <p:cNvSpPr>
            <a:spLocks noGrp="1"/>
          </p:cNvSpPr>
          <p:nvPr>
            <p:ph type="sldNum" sz="quarter" idx="12"/>
          </p:nvPr>
        </p:nvSpPr>
        <p:spPr/>
        <p:txBody>
          <a:bodyPr/>
          <a:lstStyle/>
          <a:p>
            <a:fld id="{91DB7F08-A76A-C04F-AC2D-B8A23795015F}" type="slidenum">
              <a:rPr lang="en-US" smtClean="0"/>
              <a:pPr/>
              <a:t>9</a:t>
            </a:fld>
            <a:endParaRPr lang="en-US"/>
          </a:p>
        </p:txBody>
      </p:sp>
      <p:sp>
        <p:nvSpPr>
          <p:cNvPr id="8" name="TextBox 7">
            <a:extLst>
              <a:ext uri="{FF2B5EF4-FFF2-40B4-BE49-F238E27FC236}">
                <a16:creationId xmlns:a16="http://schemas.microsoft.com/office/drawing/2014/main" id="{3AEBE7ED-3311-7B43-A069-284A4B0758F1}"/>
              </a:ext>
            </a:extLst>
          </p:cNvPr>
          <p:cNvSpPr txBox="1"/>
          <p:nvPr/>
        </p:nvSpPr>
        <p:spPr>
          <a:xfrm>
            <a:off x="8295861" y="180000"/>
            <a:ext cx="3296478" cy="523220"/>
          </a:xfrm>
          <a:prstGeom prst="rect">
            <a:avLst/>
          </a:prstGeom>
          <a:solidFill>
            <a:schemeClr val="accent5">
              <a:lumMod val="75000"/>
            </a:schemeClr>
          </a:solidFill>
          <a:ln w="3175">
            <a:noFill/>
          </a:ln>
        </p:spPr>
        <p:txBody>
          <a:bodyPr wrap="square" rtlCol="0">
            <a:spAutoFit/>
          </a:bodyPr>
          <a:lstStyle/>
          <a:p>
            <a:pPr algn="ctr"/>
            <a:r>
              <a:rPr lang="en-GB" sz="2800" b="1" dirty="0">
                <a:solidFill>
                  <a:schemeClr val="bg1"/>
                </a:solidFill>
                <a:latin typeface="Arial" charset="0"/>
                <a:ea typeface="Arial" charset="0"/>
                <a:cs typeface="Arial" charset="0"/>
              </a:rPr>
              <a:t>EVIDENCE PACK</a:t>
            </a:r>
          </a:p>
        </p:txBody>
      </p:sp>
    </p:spTree>
    <p:extLst>
      <p:ext uri="{BB962C8B-B14F-4D97-AF65-F5344CB8AC3E}">
        <p14:creationId xmlns:p14="http://schemas.microsoft.com/office/powerpoint/2010/main" val="815287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2439</Words>
  <Application>Microsoft Office PowerPoint</Application>
  <PresentationFormat>Widescreen</PresentationFormat>
  <Paragraphs>177</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Rounded MT</vt:lpstr>
      <vt:lpstr>Calibri</vt:lpstr>
      <vt:lpstr>Office Theme</vt:lpstr>
      <vt:lpstr>Enquiry: Why is the use of biological weapons in the Korean War a controversial subject?</vt:lpstr>
      <vt:lpstr>Lesson 6.2 Overview</vt:lpstr>
      <vt:lpstr>PowerPoint Presentation</vt:lpstr>
      <vt:lpstr>How strong is the evidence to support the claims that the USA used biological weapons in Korea?</vt:lpstr>
      <vt:lpstr>PowerPoint Presentation</vt:lpstr>
      <vt:lpstr>Source A</vt:lpstr>
      <vt:lpstr>Source B</vt:lpstr>
      <vt:lpstr>Source C</vt:lpstr>
      <vt:lpstr>Source D</vt:lpstr>
      <vt:lpstr>Source E</vt:lpstr>
      <vt:lpstr>Source F</vt:lpstr>
      <vt:lpstr>Source G</vt:lpstr>
      <vt:lpstr>Source H</vt:lpstr>
      <vt:lpstr>Source I</vt:lpstr>
      <vt:lpstr>Source J</vt:lpstr>
      <vt:lpstr>How certain can we be that the USA used biological weapons during the Korean War?</vt:lpstr>
      <vt:lpstr>Summary question: How convincing is the evidence about US biological warfare?</vt:lpstr>
      <vt:lpstr>Why is the use of biological weapons in the Korean War a controversial subject?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251</cp:revision>
  <dcterms:created xsi:type="dcterms:W3CDTF">2020-03-11T22:57:07Z</dcterms:created>
  <dcterms:modified xsi:type="dcterms:W3CDTF">2020-06-26T13:45:57Z</dcterms:modified>
</cp:coreProperties>
</file>