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7" r:id="rId2"/>
    <p:sldId id="258" r:id="rId3"/>
    <p:sldId id="271"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1877" autoAdjust="0"/>
  </p:normalViewPr>
  <p:slideViewPr>
    <p:cSldViewPr snapToGrid="0">
      <p:cViewPr varScale="1">
        <p:scale>
          <a:sx n="61" d="100"/>
          <a:sy n="61" d="100"/>
        </p:scale>
        <p:origin x="860" y="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A85B6F-93F4-4B3A-B7A8-A73B02B7B770}" type="doc">
      <dgm:prSet loTypeId="urn:microsoft.com/office/officeart/2005/8/layout/bProcess3" loCatId="process" qsTypeId="urn:microsoft.com/office/officeart/2005/8/quickstyle/simple1" qsCatId="simple" csTypeId="urn:microsoft.com/office/officeart/2005/8/colors/accent0_1" csCatId="mainScheme" phldr="1"/>
      <dgm:spPr/>
      <dgm:t>
        <a:bodyPr/>
        <a:lstStyle/>
        <a:p>
          <a:endParaRPr lang="en-GB"/>
        </a:p>
      </dgm:t>
    </dgm:pt>
    <dgm:pt modelId="{99DE97E6-085E-4C17-A92A-B4EA6CA0C84A}">
      <dgm:prSet phldrT="[Text]" custT="1"/>
      <dgm:spPr/>
      <dgm:t>
        <a:bodyPr anchor="t" anchorCtr="0"/>
        <a:lstStyle/>
        <a:p>
          <a:r>
            <a:rPr lang="en-GB" sz="1400" u="none" dirty="0">
              <a:latin typeface="Arial" charset="0"/>
              <a:ea typeface="Arial" charset="0"/>
              <a:cs typeface="Arial" charset="0"/>
            </a:rPr>
            <a:t>1. What claims were made about US biological weapons development </a:t>
          </a:r>
          <a:r>
            <a:rPr lang="en-GB" sz="1400" b="1" u="none" dirty="0">
              <a:latin typeface="Arial" charset="0"/>
              <a:ea typeface="Arial" charset="0"/>
              <a:cs typeface="Arial" charset="0"/>
            </a:rPr>
            <a:t>before</a:t>
          </a:r>
          <a:r>
            <a:rPr lang="en-GB" sz="1400" u="none" dirty="0">
              <a:latin typeface="Arial" charset="0"/>
              <a:ea typeface="Arial" charset="0"/>
              <a:cs typeface="Arial" charset="0"/>
            </a:rPr>
            <a:t> the Korean War?</a:t>
          </a:r>
        </a:p>
        <a:p>
          <a:endParaRPr lang="en-GB" sz="1400" u="sng" dirty="0"/>
        </a:p>
        <a:p>
          <a:endParaRPr lang="en-GB" sz="1400" u="sng" dirty="0"/>
        </a:p>
        <a:p>
          <a:endParaRPr lang="en-GB" sz="1400" u="sng" dirty="0"/>
        </a:p>
        <a:p>
          <a:endParaRPr lang="en-GB" sz="1400" u="sng" dirty="0"/>
        </a:p>
      </dgm:t>
    </dgm:pt>
    <dgm:pt modelId="{035CE85A-E12D-4557-A533-A36A113F158D}" type="parTrans" cxnId="{B4B3787E-0081-4750-9C40-03039D37B04F}">
      <dgm:prSet/>
      <dgm:spPr/>
      <dgm:t>
        <a:bodyPr/>
        <a:lstStyle/>
        <a:p>
          <a:endParaRPr lang="en-GB"/>
        </a:p>
      </dgm:t>
    </dgm:pt>
    <dgm:pt modelId="{3BF08451-A500-4092-BD2A-39002DF3B3CD}" type="sibTrans" cxnId="{B4B3787E-0081-4750-9C40-03039D37B04F}">
      <dgm:prSet/>
      <dgm:spPr/>
      <dgm:t>
        <a:bodyPr/>
        <a:lstStyle/>
        <a:p>
          <a:endParaRPr lang="en-GB"/>
        </a:p>
      </dgm:t>
    </dgm:pt>
    <dgm:pt modelId="{0CFF0BBB-6CEE-4E04-A1C1-6028F8E32600}">
      <dgm:prSet phldrT="[Text]" custT="1"/>
      <dgm:spPr/>
      <dgm:t>
        <a:bodyPr anchor="t" anchorCtr="0"/>
        <a:lstStyle/>
        <a:p>
          <a:r>
            <a:rPr lang="en-GB" sz="1400" u="none" dirty="0">
              <a:latin typeface="Arial" charset="0"/>
              <a:ea typeface="Arial" charset="0"/>
              <a:cs typeface="Arial" charset="0"/>
            </a:rPr>
            <a:t>2. What specific allegations did China make about the use of biological weapons </a:t>
          </a:r>
          <a:r>
            <a:rPr lang="en-GB" sz="1400" b="1" u="none" dirty="0">
              <a:latin typeface="Arial" charset="0"/>
              <a:ea typeface="Arial" charset="0"/>
              <a:cs typeface="Arial" charset="0"/>
            </a:rPr>
            <a:t>during</a:t>
          </a:r>
          <a:r>
            <a:rPr lang="en-GB" sz="1400" u="none" dirty="0">
              <a:latin typeface="Arial" charset="0"/>
              <a:ea typeface="Arial" charset="0"/>
              <a:cs typeface="Arial" charset="0"/>
            </a:rPr>
            <a:t> the Korean War?</a:t>
          </a:r>
        </a:p>
        <a:p>
          <a:endParaRPr lang="en-GB" sz="1600" u="sng" dirty="0"/>
        </a:p>
        <a:p>
          <a:endParaRPr lang="en-GB" sz="1600" u="sng" dirty="0"/>
        </a:p>
        <a:p>
          <a:endParaRPr lang="en-GB" sz="1600" u="sng" dirty="0"/>
        </a:p>
        <a:p>
          <a:endParaRPr lang="en-GB" sz="1600" u="sng" dirty="0"/>
        </a:p>
      </dgm:t>
    </dgm:pt>
    <dgm:pt modelId="{7B2D4F69-AF41-4123-A47B-481650869457}" type="parTrans" cxnId="{EAA7E0B2-8D5A-483E-8D99-EB210F27983F}">
      <dgm:prSet/>
      <dgm:spPr/>
      <dgm:t>
        <a:bodyPr/>
        <a:lstStyle/>
        <a:p>
          <a:endParaRPr lang="en-GB"/>
        </a:p>
      </dgm:t>
    </dgm:pt>
    <dgm:pt modelId="{50365E8C-8175-4945-950A-1C8E0642DB2C}" type="sibTrans" cxnId="{EAA7E0B2-8D5A-483E-8D99-EB210F27983F}">
      <dgm:prSet/>
      <dgm:spPr/>
      <dgm:t>
        <a:bodyPr/>
        <a:lstStyle/>
        <a:p>
          <a:endParaRPr lang="en-GB"/>
        </a:p>
      </dgm:t>
    </dgm:pt>
    <dgm:pt modelId="{378A3937-B58D-4EC3-9241-81D4FFB6F71F}">
      <dgm:prSet phldrT="[Text]" custT="1"/>
      <dgm:spPr/>
      <dgm:t>
        <a:bodyPr anchor="t" anchorCtr="0"/>
        <a:lstStyle/>
        <a:p>
          <a:r>
            <a:rPr lang="en-GB" sz="1600" dirty="0">
              <a:latin typeface="Arial" charset="0"/>
              <a:ea typeface="Arial" charset="0"/>
              <a:cs typeface="Arial" charset="0"/>
            </a:rPr>
            <a:t> 3. </a:t>
          </a:r>
          <a:r>
            <a:rPr lang="en-GB" sz="1400" u="none" dirty="0">
              <a:latin typeface="Arial" charset="0"/>
              <a:ea typeface="Arial" charset="0"/>
              <a:cs typeface="Arial" charset="0"/>
            </a:rPr>
            <a:t>What were the </a:t>
          </a:r>
          <a:r>
            <a:rPr lang="en-GB" sz="1400" b="1" u="none" dirty="0">
              <a:latin typeface="Arial" charset="0"/>
              <a:ea typeface="Arial" charset="0"/>
              <a:cs typeface="Arial" charset="0"/>
            </a:rPr>
            <a:t>main ‘investigations</a:t>
          </a:r>
          <a:r>
            <a:rPr lang="en-GB" sz="1400" u="none" dirty="0">
              <a:latin typeface="Arial" charset="0"/>
              <a:ea typeface="Arial" charset="0"/>
              <a:cs typeface="Arial" charset="0"/>
            </a:rPr>
            <a:t>’ launched by China and NK into the use of biological weapons?</a:t>
          </a:r>
        </a:p>
        <a:p>
          <a:endParaRPr lang="en-GB" sz="1600" u="sng" dirty="0"/>
        </a:p>
        <a:p>
          <a:endParaRPr lang="en-GB" sz="1600" u="sng" dirty="0"/>
        </a:p>
        <a:p>
          <a:endParaRPr lang="en-GB" sz="1600" u="sng" dirty="0"/>
        </a:p>
        <a:p>
          <a:r>
            <a:rPr lang="en-GB" sz="1600" u="sng" dirty="0"/>
            <a:t> </a:t>
          </a:r>
          <a:endParaRPr lang="en-GB" sz="1600" dirty="0"/>
        </a:p>
      </dgm:t>
    </dgm:pt>
    <dgm:pt modelId="{8366D5CC-4806-4D1A-A000-2097251ADB0B}" type="parTrans" cxnId="{79F8E890-63EC-4172-94BE-C1408FC6E6C3}">
      <dgm:prSet/>
      <dgm:spPr/>
      <dgm:t>
        <a:bodyPr/>
        <a:lstStyle/>
        <a:p>
          <a:endParaRPr lang="en-GB"/>
        </a:p>
      </dgm:t>
    </dgm:pt>
    <dgm:pt modelId="{9407869E-23C2-4A7F-B4C4-C09227EBA337}" type="sibTrans" cxnId="{79F8E890-63EC-4172-94BE-C1408FC6E6C3}">
      <dgm:prSet/>
      <dgm:spPr/>
      <dgm:t>
        <a:bodyPr/>
        <a:lstStyle/>
        <a:p>
          <a:endParaRPr lang="en-GB"/>
        </a:p>
      </dgm:t>
    </dgm:pt>
    <dgm:pt modelId="{A791935E-0F47-47B9-8AB3-E9FE250ADBCB}">
      <dgm:prSet phldrT="[Text]" custT="1"/>
      <dgm:spPr/>
      <dgm:t>
        <a:bodyPr anchor="t" anchorCtr="0"/>
        <a:lstStyle/>
        <a:p>
          <a:r>
            <a:rPr lang="en-GB" sz="1400" u="none" dirty="0">
              <a:latin typeface="Arial" charset="0"/>
              <a:ea typeface="Arial" charset="0"/>
              <a:cs typeface="Arial" charset="0"/>
            </a:rPr>
            <a:t>4. What were some </a:t>
          </a:r>
          <a:r>
            <a:rPr lang="en-GB" sz="1400" b="1" u="none" dirty="0">
              <a:latin typeface="Arial" charset="0"/>
              <a:ea typeface="Arial" charset="0"/>
              <a:cs typeface="Arial" charset="0"/>
            </a:rPr>
            <a:t>weaknesses</a:t>
          </a:r>
          <a:r>
            <a:rPr lang="en-GB" sz="1400" u="none" dirty="0">
              <a:latin typeface="Arial" charset="0"/>
              <a:ea typeface="Arial" charset="0"/>
              <a:cs typeface="Arial" charset="0"/>
            </a:rPr>
            <a:t> of these investigations identified in the extract?</a:t>
          </a:r>
        </a:p>
        <a:p>
          <a:endParaRPr lang="en-GB" sz="1600" u="sng" dirty="0"/>
        </a:p>
        <a:p>
          <a:endParaRPr lang="en-GB" sz="1600" u="sng" dirty="0"/>
        </a:p>
        <a:p>
          <a:endParaRPr lang="en-GB" sz="1600" u="sng" dirty="0"/>
        </a:p>
        <a:p>
          <a:r>
            <a:rPr lang="en-GB" sz="1600" u="sng" dirty="0"/>
            <a:t> </a:t>
          </a:r>
        </a:p>
      </dgm:t>
    </dgm:pt>
    <dgm:pt modelId="{050D72D9-459C-4A2B-B266-EF0002CC04BD}" type="parTrans" cxnId="{E4FD9641-1E74-424B-9BEB-0E964619B630}">
      <dgm:prSet/>
      <dgm:spPr/>
      <dgm:t>
        <a:bodyPr/>
        <a:lstStyle/>
        <a:p>
          <a:endParaRPr lang="en-GB"/>
        </a:p>
      </dgm:t>
    </dgm:pt>
    <dgm:pt modelId="{3674149D-1B01-4DE2-B23C-BBD6CAF39314}" type="sibTrans" cxnId="{E4FD9641-1E74-424B-9BEB-0E964619B630}">
      <dgm:prSet/>
      <dgm:spPr/>
      <dgm:t>
        <a:bodyPr/>
        <a:lstStyle/>
        <a:p>
          <a:endParaRPr lang="en-GB"/>
        </a:p>
      </dgm:t>
    </dgm:pt>
    <dgm:pt modelId="{6FD8BB43-58B5-4D45-BE1B-18527E8C6652}">
      <dgm:prSet phldrT="[Text]" custT="1"/>
      <dgm:spPr/>
      <dgm:t>
        <a:bodyPr anchor="t" anchorCtr="0"/>
        <a:lstStyle/>
        <a:p>
          <a:r>
            <a:rPr lang="en-GB" sz="1400" u="none" dirty="0">
              <a:latin typeface="Arial" charset="0"/>
              <a:ea typeface="Arial" charset="0"/>
              <a:cs typeface="Arial" charset="0"/>
            </a:rPr>
            <a:t>5. What was the </a:t>
          </a:r>
          <a:r>
            <a:rPr lang="en-GB" sz="1400" b="1" u="none" dirty="0">
              <a:latin typeface="Arial" charset="0"/>
              <a:ea typeface="Arial" charset="0"/>
              <a:cs typeface="Arial" charset="0"/>
            </a:rPr>
            <a:t>US response </a:t>
          </a:r>
          <a:r>
            <a:rPr lang="en-GB" sz="1400" u="none" dirty="0">
              <a:latin typeface="Arial" charset="0"/>
              <a:ea typeface="Arial" charset="0"/>
              <a:cs typeface="Arial" charset="0"/>
            </a:rPr>
            <a:t>to these allegations?</a:t>
          </a:r>
        </a:p>
        <a:p>
          <a:endParaRPr lang="en-GB" sz="1600" u="sng" dirty="0"/>
        </a:p>
        <a:p>
          <a:endParaRPr lang="en-GB" sz="1600" u="sng" dirty="0"/>
        </a:p>
        <a:p>
          <a:endParaRPr lang="en-GB" sz="1600" u="sng" dirty="0"/>
        </a:p>
        <a:p>
          <a:endParaRPr lang="en-GB" sz="1600" u="sng" dirty="0"/>
        </a:p>
        <a:p>
          <a:endParaRPr lang="en-GB" sz="1600" u="sng" dirty="0"/>
        </a:p>
      </dgm:t>
    </dgm:pt>
    <dgm:pt modelId="{C83C1D55-5876-41BA-8C48-43CABC4DCC57}" type="parTrans" cxnId="{B7216544-F273-4DA2-A042-C104985FE9D9}">
      <dgm:prSet/>
      <dgm:spPr/>
      <dgm:t>
        <a:bodyPr/>
        <a:lstStyle/>
        <a:p>
          <a:endParaRPr lang="en-GB"/>
        </a:p>
      </dgm:t>
    </dgm:pt>
    <dgm:pt modelId="{910B1AF1-2907-42F6-911B-6803C3E18B32}" type="sibTrans" cxnId="{B7216544-F273-4DA2-A042-C104985FE9D9}">
      <dgm:prSet/>
      <dgm:spPr/>
      <dgm:t>
        <a:bodyPr/>
        <a:lstStyle/>
        <a:p>
          <a:endParaRPr lang="en-GB"/>
        </a:p>
      </dgm:t>
    </dgm:pt>
    <dgm:pt modelId="{E9A9D83D-3C64-42AE-AF0E-037FB7D4F97A}">
      <dgm:prSet custT="1"/>
      <dgm:spPr/>
      <dgm:t>
        <a:bodyPr anchor="t" anchorCtr="0"/>
        <a:lstStyle/>
        <a:p>
          <a:r>
            <a:rPr lang="en-GB" sz="1400" u="none" dirty="0">
              <a:latin typeface="Arial" charset="0"/>
              <a:ea typeface="Arial" charset="0"/>
              <a:cs typeface="Arial" charset="0"/>
            </a:rPr>
            <a:t>6. What weaknesses about the allegations emerged </a:t>
          </a:r>
          <a:r>
            <a:rPr lang="en-GB" sz="1400" b="1" u="none" dirty="0">
              <a:latin typeface="Arial" charset="0"/>
              <a:ea typeface="Arial" charset="0"/>
              <a:cs typeface="Arial" charset="0"/>
            </a:rPr>
            <a:t>after the war</a:t>
          </a:r>
          <a:r>
            <a:rPr lang="en-GB" sz="1400" u="none" dirty="0">
              <a:latin typeface="Arial" charset="0"/>
              <a:ea typeface="Arial" charset="0"/>
              <a:cs typeface="Arial" charset="0"/>
            </a:rPr>
            <a:t>?</a:t>
          </a:r>
        </a:p>
        <a:p>
          <a:endParaRPr lang="en-GB" sz="1600" u="sng" dirty="0">
            <a:latin typeface="Arial" charset="0"/>
            <a:ea typeface="Arial" charset="0"/>
            <a:cs typeface="Arial" charset="0"/>
          </a:endParaRPr>
        </a:p>
        <a:p>
          <a:endParaRPr lang="en-GB" sz="1600" u="sng" dirty="0">
            <a:latin typeface="Arial" charset="0"/>
            <a:ea typeface="Arial" charset="0"/>
            <a:cs typeface="Arial" charset="0"/>
          </a:endParaRPr>
        </a:p>
        <a:p>
          <a:endParaRPr lang="en-GB" sz="1600" u="sng" dirty="0">
            <a:latin typeface="Arial" charset="0"/>
            <a:ea typeface="Arial" charset="0"/>
            <a:cs typeface="Arial" charset="0"/>
          </a:endParaRPr>
        </a:p>
        <a:p>
          <a:endParaRPr lang="en-GB" sz="1600" u="sng" dirty="0">
            <a:latin typeface="Arial" charset="0"/>
            <a:ea typeface="Arial" charset="0"/>
            <a:cs typeface="Arial" charset="0"/>
          </a:endParaRPr>
        </a:p>
        <a:p>
          <a:endParaRPr lang="en-GB" sz="1600" u="sng" dirty="0">
            <a:latin typeface="Arial" charset="0"/>
            <a:ea typeface="Arial" charset="0"/>
            <a:cs typeface="Arial" charset="0"/>
          </a:endParaRPr>
        </a:p>
      </dgm:t>
    </dgm:pt>
    <dgm:pt modelId="{AB1FFEB7-623C-438B-9851-217ECE30F2EA}" type="parTrans" cxnId="{11891097-1A44-45EB-9DB1-B801AA527162}">
      <dgm:prSet/>
      <dgm:spPr/>
      <dgm:t>
        <a:bodyPr/>
        <a:lstStyle/>
        <a:p>
          <a:endParaRPr lang="en-GB"/>
        </a:p>
      </dgm:t>
    </dgm:pt>
    <dgm:pt modelId="{93714745-9586-482A-8348-00C504453C90}" type="sibTrans" cxnId="{11891097-1A44-45EB-9DB1-B801AA527162}">
      <dgm:prSet/>
      <dgm:spPr/>
      <dgm:t>
        <a:bodyPr/>
        <a:lstStyle/>
        <a:p>
          <a:endParaRPr lang="en-GB"/>
        </a:p>
      </dgm:t>
    </dgm:pt>
    <dgm:pt modelId="{E29802A5-0A5E-4ED1-B89B-3A7B5D3F172B}" type="pres">
      <dgm:prSet presAssocID="{1DA85B6F-93F4-4B3A-B7A8-A73B02B7B770}" presName="Name0" presStyleCnt="0">
        <dgm:presLayoutVars>
          <dgm:dir/>
          <dgm:resizeHandles val="exact"/>
        </dgm:presLayoutVars>
      </dgm:prSet>
      <dgm:spPr/>
    </dgm:pt>
    <dgm:pt modelId="{6E376919-F6A0-4E39-AFF4-8FB95796AD81}" type="pres">
      <dgm:prSet presAssocID="{99DE97E6-085E-4C17-A92A-B4EA6CA0C84A}" presName="node" presStyleLbl="node1" presStyleIdx="0" presStyleCnt="6" custScaleX="106701" custScaleY="86603">
        <dgm:presLayoutVars>
          <dgm:bulletEnabled val="1"/>
        </dgm:presLayoutVars>
      </dgm:prSet>
      <dgm:spPr/>
    </dgm:pt>
    <dgm:pt modelId="{6BF847BE-76E5-47A2-A84E-6959FEFD7DA3}" type="pres">
      <dgm:prSet presAssocID="{3BF08451-A500-4092-BD2A-39002DF3B3CD}" presName="sibTrans" presStyleLbl="sibTrans1D1" presStyleIdx="0" presStyleCnt="5"/>
      <dgm:spPr/>
    </dgm:pt>
    <dgm:pt modelId="{BF2E8D72-A75C-4EDD-8ECE-C2B0C9153FC5}" type="pres">
      <dgm:prSet presAssocID="{3BF08451-A500-4092-BD2A-39002DF3B3CD}" presName="connectorText" presStyleLbl="sibTrans1D1" presStyleIdx="0" presStyleCnt="5"/>
      <dgm:spPr/>
    </dgm:pt>
    <dgm:pt modelId="{3353D7E1-9C94-4185-9078-9D6FC95E5B88}" type="pres">
      <dgm:prSet presAssocID="{0CFF0BBB-6CEE-4E04-A1C1-6028F8E32600}" presName="node" presStyleLbl="node1" presStyleIdx="1" presStyleCnt="6" custScaleX="105305" custScaleY="86603">
        <dgm:presLayoutVars>
          <dgm:bulletEnabled val="1"/>
        </dgm:presLayoutVars>
      </dgm:prSet>
      <dgm:spPr/>
    </dgm:pt>
    <dgm:pt modelId="{02F27A9B-C78B-4C4E-BE98-5B3F4E2DDF94}" type="pres">
      <dgm:prSet presAssocID="{50365E8C-8175-4945-950A-1C8E0642DB2C}" presName="sibTrans" presStyleLbl="sibTrans1D1" presStyleIdx="1" presStyleCnt="5"/>
      <dgm:spPr/>
    </dgm:pt>
    <dgm:pt modelId="{46436D20-AE7D-414A-BE12-7CA3528FBDF3}" type="pres">
      <dgm:prSet presAssocID="{50365E8C-8175-4945-950A-1C8E0642DB2C}" presName="connectorText" presStyleLbl="sibTrans1D1" presStyleIdx="1" presStyleCnt="5"/>
      <dgm:spPr/>
    </dgm:pt>
    <dgm:pt modelId="{ADEDC8D6-CE1A-489C-950E-2F2273662ED3}" type="pres">
      <dgm:prSet presAssocID="{378A3937-B58D-4EC3-9241-81D4FFB6F71F}" presName="node" presStyleLbl="node1" presStyleIdx="2" presStyleCnt="6" custScaleX="98493" custScaleY="86603">
        <dgm:presLayoutVars>
          <dgm:bulletEnabled val="1"/>
        </dgm:presLayoutVars>
      </dgm:prSet>
      <dgm:spPr/>
    </dgm:pt>
    <dgm:pt modelId="{AF846A23-1BE3-47C1-9951-F054C60CFF17}" type="pres">
      <dgm:prSet presAssocID="{9407869E-23C2-4A7F-B4C4-C09227EBA337}" presName="sibTrans" presStyleLbl="sibTrans1D1" presStyleIdx="2" presStyleCnt="5"/>
      <dgm:spPr/>
    </dgm:pt>
    <dgm:pt modelId="{F7900281-953B-4680-A47F-AC616F6E6ACB}" type="pres">
      <dgm:prSet presAssocID="{9407869E-23C2-4A7F-B4C4-C09227EBA337}" presName="connectorText" presStyleLbl="sibTrans1D1" presStyleIdx="2" presStyleCnt="5"/>
      <dgm:spPr/>
    </dgm:pt>
    <dgm:pt modelId="{88222A39-79CA-4395-8045-AC87685F1161}" type="pres">
      <dgm:prSet presAssocID="{A791935E-0F47-47B9-8AB3-E9FE250ADBCB}" presName="node" presStyleLbl="node1" presStyleIdx="3" presStyleCnt="6" custScaleX="106695" custScaleY="86603">
        <dgm:presLayoutVars>
          <dgm:bulletEnabled val="1"/>
        </dgm:presLayoutVars>
      </dgm:prSet>
      <dgm:spPr/>
    </dgm:pt>
    <dgm:pt modelId="{6D5074D3-CB3C-48FE-BD40-019A7F29111B}" type="pres">
      <dgm:prSet presAssocID="{3674149D-1B01-4DE2-B23C-BBD6CAF39314}" presName="sibTrans" presStyleLbl="sibTrans1D1" presStyleIdx="3" presStyleCnt="5"/>
      <dgm:spPr/>
    </dgm:pt>
    <dgm:pt modelId="{9585DA38-E253-486F-9220-907615E26F6D}" type="pres">
      <dgm:prSet presAssocID="{3674149D-1B01-4DE2-B23C-BBD6CAF39314}" presName="connectorText" presStyleLbl="sibTrans1D1" presStyleIdx="3" presStyleCnt="5"/>
      <dgm:spPr/>
    </dgm:pt>
    <dgm:pt modelId="{C11202E5-41FC-42EF-AAF4-A5AF154D4AEC}" type="pres">
      <dgm:prSet presAssocID="{6FD8BB43-58B5-4D45-BE1B-18527E8C6652}" presName="node" presStyleLbl="node1" presStyleIdx="4" presStyleCnt="6" custScaleX="105305" custScaleY="86603">
        <dgm:presLayoutVars>
          <dgm:bulletEnabled val="1"/>
        </dgm:presLayoutVars>
      </dgm:prSet>
      <dgm:spPr/>
    </dgm:pt>
    <dgm:pt modelId="{A2A5F6FD-5C8F-4311-A8C4-1384DC70E136}" type="pres">
      <dgm:prSet presAssocID="{910B1AF1-2907-42F6-911B-6803C3E18B32}" presName="sibTrans" presStyleLbl="sibTrans1D1" presStyleIdx="4" presStyleCnt="5"/>
      <dgm:spPr/>
    </dgm:pt>
    <dgm:pt modelId="{411D043E-6B7E-4615-9DB9-6836DC69B1DF}" type="pres">
      <dgm:prSet presAssocID="{910B1AF1-2907-42F6-911B-6803C3E18B32}" presName="connectorText" presStyleLbl="sibTrans1D1" presStyleIdx="4" presStyleCnt="5"/>
      <dgm:spPr/>
    </dgm:pt>
    <dgm:pt modelId="{885AEF72-BA55-41B4-8D8A-BBD2366D01D7}" type="pres">
      <dgm:prSet presAssocID="{E9A9D83D-3C64-42AE-AF0E-037FB7D4F97A}" presName="node" presStyleLbl="node1" presStyleIdx="5" presStyleCnt="6" custScaleX="98150" custScaleY="86603">
        <dgm:presLayoutVars>
          <dgm:bulletEnabled val="1"/>
        </dgm:presLayoutVars>
      </dgm:prSet>
      <dgm:spPr/>
    </dgm:pt>
  </dgm:ptLst>
  <dgm:cxnLst>
    <dgm:cxn modelId="{DA68F407-65F0-2A4C-916F-85E5D681C5AD}" type="presOf" srcId="{378A3937-B58D-4EC3-9241-81D4FFB6F71F}" destId="{ADEDC8D6-CE1A-489C-950E-2F2273662ED3}" srcOrd="0" destOrd="0" presId="urn:microsoft.com/office/officeart/2005/8/layout/bProcess3"/>
    <dgm:cxn modelId="{65B5B517-D9CD-C447-8477-BE60F672C574}" type="presOf" srcId="{0CFF0BBB-6CEE-4E04-A1C1-6028F8E32600}" destId="{3353D7E1-9C94-4185-9078-9D6FC95E5B88}" srcOrd="0" destOrd="0" presId="urn:microsoft.com/office/officeart/2005/8/layout/bProcess3"/>
    <dgm:cxn modelId="{FBA68735-A8E5-E046-ACC5-06E854A5FF33}" type="presOf" srcId="{1DA85B6F-93F4-4B3A-B7A8-A73B02B7B770}" destId="{E29802A5-0A5E-4ED1-B89B-3A7B5D3F172B}" srcOrd="0" destOrd="0" presId="urn:microsoft.com/office/officeart/2005/8/layout/bProcess3"/>
    <dgm:cxn modelId="{D5EC0C5C-6E0A-804E-B9F4-C0F3F3CAFFB6}" type="presOf" srcId="{A791935E-0F47-47B9-8AB3-E9FE250ADBCB}" destId="{88222A39-79CA-4395-8045-AC87685F1161}" srcOrd="0" destOrd="0" presId="urn:microsoft.com/office/officeart/2005/8/layout/bProcess3"/>
    <dgm:cxn modelId="{50E65541-961D-A644-AB1A-4563AD9D5150}" type="presOf" srcId="{9407869E-23C2-4A7F-B4C4-C09227EBA337}" destId="{AF846A23-1BE3-47C1-9951-F054C60CFF17}" srcOrd="0" destOrd="0" presId="urn:microsoft.com/office/officeart/2005/8/layout/bProcess3"/>
    <dgm:cxn modelId="{E4FD9641-1E74-424B-9BEB-0E964619B630}" srcId="{1DA85B6F-93F4-4B3A-B7A8-A73B02B7B770}" destId="{A791935E-0F47-47B9-8AB3-E9FE250ADBCB}" srcOrd="3" destOrd="0" parTransId="{050D72D9-459C-4A2B-B266-EF0002CC04BD}" sibTransId="{3674149D-1B01-4DE2-B23C-BBD6CAF39314}"/>
    <dgm:cxn modelId="{B7216544-F273-4DA2-A042-C104985FE9D9}" srcId="{1DA85B6F-93F4-4B3A-B7A8-A73B02B7B770}" destId="{6FD8BB43-58B5-4D45-BE1B-18527E8C6652}" srcOrd="4" destOrd="0" parTransId="{C83C1D55-5876-41BA-8C48-43CABC4DCC57}" sibTransId="{910B1AF1-2907-42F6-911B-6803C3E18B32}"/>
    <dgm:cxn modelId="{8536FB65-9195-B94E-B2BF-490FBDBD0ABC}" type="presOf" srcId="{6FD8BB43-58B5-4D45-BE1B-18527E8C6652}" destId="{C11202E5-41FC-42EF-AAF4-A5AF154D4AEC}" srcOrd="0" destOrd="0" presId="urn:microsoft.com/office/officeart/2005/8/layout/bProcess3"/>
    <dgm:cxn modelId="{88FCD273-27B8-D846-8C1C-51E6B4314F05}" type="presOf" srcId="{910B1AF1-2907-42F6-911B-6803C3E18B32}" destId="{411D043E-6B7E-4615-9DB9-6836DC69B1DF}" srcOrd="1" destOrd="0" presId="urn:microsoft.com/office/officeart/2005/8/layout/bProcess3"/>
    <dgm:cxn modelId="{B4B3787E-0081-4750-9C40-03039D37B04F}" srcId="{1DA85B6F-93F4-4B3A-B7A8-A73B02B7B770}" destId="{99DE97E6-085E-4C17-A92A-B4EA6CA0C84A}" srcOrd="0" destOrd="0" parTransId="{035CE85A-E12D-4557-A533-A36A113F158D}" sibTransId="{3BF08451-A500-4092-BD2A-39002DF3B3CD}"/>
    <dgm:cxn modelId="{45023284-AC48-8B41-B2D0-30D42BF63023}" type="presOf" srcId="{3BF08451-A500-4092-BD2A-39002DF3B3CD}" destId="{BF2E8D72-A75C-4EDD-8ECE-C2B0C9153FC5}" srcOrd="1" destOrd="0" presId="urn:microsoft.com/office/officeart/2005/8/layout/bProcess3"/>
    <dgm:cxn modelId="{79F8E890-63EC-4172-94BE-C1408FC6E6C3}" srcId="{1DA85B6F-93F4-4B3A-B7A8-A73B02B7B770}" destId="{378A3937-B58D-4EC3-9241-81D4FFB6F71F}" srcOrd="2" destOrd="0" parTransId="{8366D5CC-4806-4D1A-A000-2097251ADB0B}" sibTransId="{9407869E-23C2-4A7F-B4C4-C09227EBA337}"/>
    <dgm:cxn modelId="{11891097-1A44-45EB-9DB1-B801AA527162}" srcId="{1DA85B6F-93F4-4B3A-B7A8-A73B02B7B770}" destId="{E9A9D83D-3C64-42AE-AF0E-037FB7D4F97A}" srcOrd="5" destOrd="0" parTransId="{AB1FFEB7-623C-438B-9851-217ECE30F2EA}" sibTransId="{93714745-9586-482A-8348-00C504453C90}"/>
    <dgm:cxn modelId="{5DBC87A0-D204-A941-BC4A-08A8186A9FD7}" type="presOf" srcId="{9407869E-23C2-4A7F-B4C4-C09227EBA337}" destId="{F7900281-953B-4680-A47F-AC616F6E6ACB}" srcOrd="1" destOrd="0" presId="urn:microsoft.com/office/officeart/2005/8/layout/bProcess3"/>
    <dgm:cxn modelId="{AFF2D8B2-B81E-F149-8EA6-D6FD3DB2EED0}" type="presOf" srcId="{3674149D-1B01-4DE2-B23C-BBD6CAF39314}" destId="{9585DA38-E253-486F-9220-907615E26F6D}" srcOrd="1" destOrd="0" presId="urn:microsoft.com/office/officeart/2005/8/layout/bProcess3"/>
    <dgm:cxn modelId="{EAA7E0B2-8D5A-483E-8D99-EB210F27983F}" srcId="{1DA85B6F-93F4-4B3A-B7A8-A73B02B7B770}" destId="{0CFF0BBB-6CEE-4E04-A1C1-6028F8E32600}" srcOrd="1" destOrd="0" parTransId="{7B2D4F69-AF41-4123-A47B-481650869457}" sibTransId="{50365E8C-8175-4945-950A-1C8E0642DB2C}"/>
    <dgm:cxn modelId="{CD2687B4-1B85-C042-ACBD-A1EA28E837E6}" type="presOf" srcId="{99DE97E6-085E-4C17-A92A-B4EA6CA0C84A}" destId="{6E376919-F6A0-4E39-AFF4-8FB95796AD81}" srcOrd="0" destOrd="0" presId="urn:microsoft.com/office/officeart/2005/8/layout/bProcess3"/>
    <dgm:cxn modelId="{DAF509B7-4F86-2444-82AE-730A1ABA99D5}" type="presOf" srcId="{910B1AF1-2907-42F6-911B-6803C3E18B32}" destId="{A2A5F6FD-5C8F-4311-A8C4-1384DC70E136}" srcOrd="0" destOrd="0" presId="urn:microsoft.com/office/officeart/2005/8/layout/bProcess3"/>
    <dgm:cxn modelId="{AAD748CF-CB9A-4540-9F15-74134BCBBEB3}" type="presOf" srcId="{50365E8C-8175-4945-950A-1C8E0642DB2C}" destId="{46436D20-AE7D-414A-BE12-7CA3528FBDF3}" srcOrd="1" destOrd="0" presId="urn:microsoft.com/office/officeart/2005/8/layout/bProcess3"/>
    <dgm:cxn modelId="{808F7DD7-E174-F54D-A255-EA60DE610844}" type="presOf" srcId="{3BF08451-A500-4092-BD2A-39002DF3B3CD}" destId="{6BF847BE-76E5-47A2-A84E-6959FEFD7DA3}" srcOrd="0" destOrd="0" presId="urn:microsoft.com/office/officeart/2005/8/layout/bProcess3"/>
    <dgm:cxn modelId="{12DC55E0-1D7C-7E47-8446-1A0BCF0DE052}" type="presOf" srcId="{50365E8C-8175-4945-950A-1C8E0642DB2C}" destId="{02F27A9B-C78B-4C4E-BE98-5B3F4E2DDF94}" srcOrd="0" destOrd="0" presId="urn:microsoft.com/office/officeart/2005/8/layout/bProcess3"/>
    <dgm:cxn modelId="{1DC495E8-71C1-AF4F-B916-4C459AD136DA}" type="presOf" srcId="{3674149D-1B01-4DE2-B23C-BBD6CAF39314}" destId="{6D5074D3-CB3C-48FE-BD40-019A7F29111B}" srcOrd="0" destOrd="0" presId="urn:microsoft.com/office/officeart/2005/8/layout/bProcess3"/>
    <dgm:cxn modelId="{44A0DEF9-B55B-734D-B00B-F616EFB7E616}" type="presOf" srcId="{E9A9D83D-3C64-42AE-AF0E-037FB7D4F97A}" destId="{885AEF72-BA55-41B4-8D8A-BBD2366D01D7}" srcOrd="0" destOrd="0" presId="urn:microsoft.com/office/officeart/2005/8/layout/bProcess3"/>
    <dgm:cxn modelId="{8CEC8D03-664D-1C41-9422-30FE5F45C1CF}" type="presParOf" srcId="{E29802A5-0A5E-4ED1-B89B-3A7B5D3F172B}" destId="{6E376919-F6A0-4E39-AFF4-8FB95796AD81}" srcOrd="0" destOrd="0" presId="urn:microsoft.com/office/officeart/2005/8/layout/bProcess3"/>
    <dgm:cxn modelId="{DA34D6DB-1C1F-9B44-9AAF-18F8E72B1845}" type="presParOf" srcId="{E29802A5-0A5E-4ED1-B89B-3A7B5D3F172B}" destId="{6BF847BE-76E5-47A2-A84E-6959FEFD7DA3}" srcOrd="1" destOrd="0" presId="urn:microsoft.com/office/officeart/2005/8/layout/bProcess3"/>
    <dgm:cxn modelId="{DC075479-C751-8D40-BADC-E2C40FA0D782}" type="presParOf" srcId="{6BF847BE-76E5-47A2-A84E-6959FEFD7DA3}" destId="{BF2E8D72-A75C-4EDD-8ECE-C2B0C9153FC5}" srcOrd="0" destOrd="0" presId="urn:microsoft.com/office/officeart/2005/8/layout/bProcess3"/>
    <dgm:cxn modelId="{4F171119-70F3-9D48-A8C6-AC6473BEAEB9}" type="presParOf" srcId="{E29802A5-0A5E-4ED1-B89B-3A7B5D3F172B}" destId="{3353D7E1-9C94-4185-9078-9D6FC95E5B88}" srcOrd="2" destOrd="0" presId="urn:microsoft.com/office/officeart/2005/8/layout/bProcess3"/>
    <dgm:cxn modelId="{9BC78E1E-254E-0B40-AFBC-6105BDC96060}" type="presParOf" srcId="{E29802A5-0A5E-4ED1-B89B-3A7B5D3F172B}" destId="{02F27A9B-C78B-4C4E-BE98-5B3F4E2DDF94}" srcOrd="3" destOrd="0" presId="urn:microsoft.com/office/officeart/2005/8/layout/bProcess3"/>
    <dgm:cxn modelId="{74E61D2C-7815-3A4C-A059-B29D9A3BFEE1}" type="presParOf" srcId="{02F27A9B-C78B-4C4E-BE98-5B3F4E2DDF94}" destId="{46436D20-AE7D-414A-BE12-7CA3528FBDF3}" srcOrd="0" destOrd="0" presId="urn:microsoft.com/office/officeart/2005/8/layout/bProcess3"/>
    <dgm:cxn modelId="{8D36FD76-091E-B048-B4B4-06C6C646BD86}" type="presParOf" srcId="{E29802A5-0A5E-4ED1-B89B-3A7B5D3F172B}" destId="{ADEDC8D6-CE1A-489C-950E-2F2273662ED3}" srcOrd="4" destOrd="0" presId="urn:microsoft.com/office/officeart/2005/8/layout/bProcess3"/>
    <dgm:cxn modelId="{990C161F-B492-614D-9D54-93CB8BC1069E}" type="presParOf" srcId="{E29802A5-0A5E-4ED1-B89B-3A7B5D3F172B}" destId="{AF846A23-1BE3-47C1-9951-F054C60CFF17}" srcOrd="5" destOrd="0" presId="urn:microsoft.com/office/officeart/2005/8/layout/bProcess3"/>
    <dgm:cxn modelId="{60B7797A-075E-5548-BDB6-77373B9AE672}" type="presParOf" srcId="{AF846A23-1BE3-47C1-9951-F054C60CFF17}" destId="{F7900281-953B-4680-A47F-AC616F6E6ACB}" srcOrd="0" destOrd="0" presId="urn:microsoft.com/office/officeart/2005/8/layout/bProcess3"/>
    <dgm:cxn modelId="{B4D53861-E36B-2A4A-B0C6-2B68F4962686}" type="presParOf" srcId="{E29802A5-0A5E-4ED1-B89B-3A7B5D3F172B}" destId="{88222A39-79CA-4395-8045-AC87685F1161}" srcOrd="6" destOrd="0" presId="urn:microsoft.com/office/officeart/2005/8/layout/bProcess3"/>
    <dgm:cxn modelId="{5B56E4A6-0C27-FA4C-83FC-1FC1ABD2C8A6}" type="presParOf" srcId="{E29802A5-0A5E-4ED1-B89B-3A7B5D3F172B}" destId="{6D5074D3-CB3C-48FE-BD40-019A7F29111B}" srcOrd="7" destOrd="0" presId="urn:microsoft.com/office/officeart/2005/8/layout/bProcess3"/>
    <dgm:cxn modelId="{157A8814-4804-8148-87CB-6A3BEF31B512}" type="presParOf" srcId="{6D5074D3-CB3C-48FE-BD40-019A7F29111B}" destId="{9585DA38-E253-486F-9220-907615E26F6D}" srcOrd="0" destOrd="0" presId="urn:microsoft.com/office/officeart/2005/8/layout/bProcess3"/>
    <dgm:cxn modelId="{1B8760A2-D8DA-AB44-B0B9-42C44BD83A8D}" type="presParOf" srcId="{E29802A5-0A5E-4ED1-B89B-3A7B5D3F172B}" destId="{C11202E5-41FC-42EF-AAF4-A5AF154D4AEC}" srcOrd="8" destOrd="0" presId="urn:microsoft.com/office/officeart/2005/8/layout/bProcess3"/>
    <dgm:cxn modelId="{7B270301-8FDE-7C4F-BFA3-67E03451383F}" type="presParOf" srcId="{E29802A5-0A5E-4ED1-B89B-3A7B5D3F172B}" destId="{A2A5F6FD-5C8F-4311-A8C4-1384DC70E136}" srcOrd="9" destOrd="0" presId="urn:microsoft.com/office/officeart/2005/8/layout/bProcess3"/>
    <dgm:cxn modelId="{F4279904-C4F7-6042-BC7D-E53C126D6A47}" type="presParOf" srcId="{A2A5F6FD-5C8F-4311-A8C4-1384DC70E136}" destId="{411D043E-6B7E-4615-9DB9-6836DC69B1DF}" srcOrd="0" destOrd="0" presId="urn:microsoft.com/office/officeart/2005/8/layout/bProcess3"/>
    <dgm:cxn modelId="{C02AC912-55D6-514C-A4E3-9AE209778F87}" type="presParOf" srcId="{E29802A5-0A5E-4ED1-B89B-3A7B5D3F172B}" destId="{885AEF72-BA55-41B4-8D8A-BBD2366D01D7}" srcOrd="10"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A85B6F-93F4-4B3A-B7A8-A73B02B7B770}" type="doc">
      <dgm:prSet loTypeId="urn:microsoft.com/office/officeart/2005/8/layout/bProcess3" loCatId="process" qsTypeId="urn:microsoft.com/office/officeart/2005/8/quickstyle/simple1" qsCatId="simple" csTypeId="urn:microsoft.com/office/officeart/2005/8/colors/accent0_1" csCatId="mainScheme" phldr="1"/>
      <dgm:spPr/>
      <dgm:t>
        <a:bodyPr/>
        <a:lstStyle/>
        <a:p>
          <a:endParaRPr lang="en-GB"/>
        </a:p>
      </dgm:t>
    </dgm:pt>
    <dgm:pt modelId="{99DE97E6-085E-4C17-A92A-B4EA6CA0C84A}">
      <dgm:prSet phldrT="[Text]" custT="1"/>
      <dgm:spPr/>
      <dgm:t>
        <a:bodyPr anchor="t" anchorCtr="0"/>
        <a:lstStyle/>
        <a:p>
          <a:r>
            <a:rPr lang="en-GB" sz="1200" u="none" dirty="0">
              <a:latin typeface="Arial" charset="0"/>
              <a:ea typeface="Arial" charset="0"/>
              <a:cs typeface="Arial" charset="0"/>
            </a:rPr>
            <a:t>1. What claims were made about US biological weapons development </a:t>
          </a:r>
          <a:r>
            <a:rPr lang="en-GB" sz="1200" b="1" u="none" dirty="0">
              <a:latin typeface="Arial" charset="0"/>
              <a:ea typeface="Arial" charset="0"/>
              <a:cs typeface="Arial" charset="0"/>
            </a:rPr>
            <a:t>before</a:t>
          </a:r>
          <a:r>
            <a:rPr lang="en-GB" sz="1200" u="none" dirty="0">
              <a:latin typeface="Arial" charset="0"/>
              <a:ea typeface="Arial" charset="0"/>
              <a:cs typeface="Arial" charset="0"/>
            </a:rPr>
            <a:t> the Korean War?</a:t>
          </a:r>
        </a:p>
        <a:p>
          <a:r>
            <a:rPr lang="en-GB" sz="1200" i="1" u="none" dirty="0">
              <a:solidFill>
                <a:srgbClr val="FF0000"/>
              </a:solidFill>
              <a:latin typeface="Arial" charset="0"/>
              <a:ea typeface="Arial" charset="0"/>
              <a:cs typeface="Arial" charset="0"/>
            </a:rPr>
            <a:t>- Soviets alleged US use against </a:t>
          </a:r>
          <a:br>
            <a:rPr lang="en-GB" sz="1200" i="1" u="none" dirty="0">
              <a:solidFill>
                <a:srgbClr val="FF0000"/>
              </a:solidFill>
              <a:latin typeface="Arial" charset="0"/>
              <a:ea typeface="Arial" charset="0"/>
              <a:cs typeface="Arial" charset="0"/>
            </a:rPr>
          </a:br>
          <a:r>
            <a:rPr lang="en-GB" sz="1200" i="1" u="none" dirty="0">
              <a:solidFill>
                <a:srgbClr val="FF0000"/>
              </a:solidFill>
              <a:latin typeface="Arial" charset="0"/>
              <a:ea typeface="Arial" charset="0"/>
              <a:cs typeface="Arial" charset="0"/>
            </a:rPr>
            <a:t>Alaskan </a:t>
          </a:r>
          <a:r>
            <a:rPr lang="en-GB" sz="1200" i="1" u="none" dirty="0" err="1">
              <a:solidFill>
                <a:srgbClr val="FF0000"/>
              </a:solidFill>
              <a:latin typeface="Arial" charset="0"/>
              <a:ea typeface="Arial" charset="0"/>
              <a:cs typeface="Arial" charset="0"/>
            </a:rPr>
            <a:t>Inuits</a:t>
          </a:r>
          <a:r>
            <a:rPr lang="en-GB" sz="1200" i="1" u="none" dirty="0">
              <a:solidFill>
                <a:srgbClr val="FF0000"/>
              </a:solidFill>
              <a:latin typeface="Arial" charset="0"/>
              <a:ea typeface="Arial" charset="0"/>
              <a:cs typeface="Arial" charset="0"/>
            </a:rPr>
            <a:t>.</a:t>
          </a:r>
        </a:p>
        <a:p>
          <a:r>
            <a:rPr lang="en-GB" sz="1200" i="1" u="none" dirty="0">
              <a:solidFill>
                <a:srgbClr val="FF0000"/>
              </a:solidFill>
              <a:latin typeface="Arial" charset="0"/>
              <a:ea typeface="Arial" charset="0"/>
              <a:cs typeface="Arial" charset="0"/>
            </a:rPr>
            <a:t>- Chinese said that US colluded with Japanese WWII General Ishii, who had used germ warfare in that conflict against China.</a:t>
          </a:r>
          <a:endParaRPr lang="en-GB" sz="1300" u="sng" dirty="0">
            <a:latin typeface="Arial" charset="0"/>
            <a:ea typeface="Arial" charset="0"/>
            <a:cs typeface="Arial" charset="0"/>
          </a:endParaRPr>
        </a:p>
        <a:p>
          <a:endParaRPr lang="en-GB" sz="1300" u="sng" dirty="0">
            <a:latin typeface="Arial" charset="0"/>
            <a:ea typeface="Arial" charset="0"/>
            <a:cs typeface="Arial" charset="0"/>
          </a:endParaRPr>
        </a:p>
        <a:p>
          <a:endParaRPr lang="en-GB" sz="1300" u="sng" dirty="0">
            <a:latin typeface="Arial" charset="0"/>
            <a:ea typeface="Arial" charset="0"/>
            <a:cs typeface="Arial" charset="0"/>
          </a:endParaRPr>
        </a:p>
      </dgm:t>
    </dgm:pt>
    <dgm:pt modelId="{035CE85A-E12D-4557-A533-A36A113F158D}" type="parTrans" cxnId="{B4B3787E-0081-4750-9C40-03039D37B04F}">
      <dgm:prSet/>
      <dgm:spPr/>
      <dgm:t>
        <a:bodyPr/>
        <a:lstStyle/>
        <a:p>
          <a:endParaRPr lang="en-GB"/>
        </a:p>
      </dgm:t>
    </dgm:pt>
    <dgm:pt modelId="{3BF08451-A500-4092-BD2A-39002DF3B3CD}" type="sibTrans" cxnId="{B4B3787E-0081-4750-9C40-03039D37B04F}">
      <dgm:prSet/>
      <dgm:spPr/>
      <dgm:t>
        <a:bodyPr/>
        <a:lstStyle/>
        <a:p>
          <a:endParaRPr lang="en-GB"/>
        </a:p>
      </dgm:t>
    </dgm:pt>
    <dgm:pt modelId="{0CFF0BBB-6CEE-4E04-A1C1-6028F8E32600}">
      <dgm:prSet phldrT="[Text]" custT="1"/>
      <dgm:spPr/>
      <dgm:t>
        <a:bodyPr anchor="t" anchorCtr="0"/>
        <a:lstStyle/>
        <a:p>
          <a:r>
            <a:rPr lang="en-GB" sz="1200" u="none" dirty="0">
              <a:latin typeface="Arial" charset="0"/>
              <a:ea typeface="Arial" charset="0"/>
              <a:cs typeface="Arial" charset="0"/>
            </a:rPr>
            <a:t>2. What specific allegations did China make about the use of biological weapons </a:t>
          </a:r>
          <a:r>
            <a:rPr lang="en-GB" sz="1200" b="1" u="none" dirty="0">
              <a:latin typeface="Arial" charset="0"/>
              <a:ea typeface="Arial" charset="0"/>
              <a:cs typeface="Arial" charset="0"/>
            </a:rPr>
            <a:t>during</a:t>
          </a:r>
          <a:r>
            <a:rPr lang="en-GB" sz="1200" u="none" dirty="0">
              <a:latin typeface="Arial" charset="0"/>
              <a:ea typeface="Arial" charset="0"/>
              <a:cs typeface="Arial" charset="0"/>
            </a:rPr>
            <a:t> the Korean War?</a:t>
          </a:r>
        </a:p>
        <a:p>
          <a:r>
            <a:rPr lang="en-GB" sz="1200" i="1" u="none" dirty="0">
              <a:solidFill>
                <a:srgbClr val="FF0000"/>
              </a:solidFill>
              <a:latin typeface="Arial" charset="0"/>
              <a:ea typeface="Arial" charset="0"/>
              <a:cs typeface="Arial" charset="0"/>
            </a:rPr>
            <a:t>-</a:t>
          </a:r>
          <a:r>
            <a:rPr lang="en-GB" sz="1200" i="1" u="none" dirty="0">
              <a:latin typeface="Arial" charset="0"/>
              <a:ea typeface="Arial" charset="0"/>
              <a:cs typeface="Arial" charset="0"/>
            </a:rPr>
            <a:t> </a:t>
          </a:r>
          <a:r>
            <a:rPr lang="en-GB" sz="1200" i="1" u="none" dirty="0">
              <a:solidFill>
                <a:srgbClr val="FF0000"/>
              </a:solidFill>
              <a:latin typeface="Arial" charset="0"/>
              <a:ea typeface="Arial" charset="0"/>
              <a:cs typeface="Arial" charset="0"/>
            </a:rPr>
            <a:t>NK first alleged US use of smallpox in </a:t>
          </a:r>
          <a:br>
            <a:rPr lang="en-GB" sz="1200" i="1" u="none" dirty="0">
              <a:solidFill>
                <a:srgbClr val="FF0000"/>
              </a:solidFill>
              <a:latin typeface="Arial" charset="0"/>
              <a:ea typeface="Arial" charset="0"/>
              <a:cs typeface="Arial" charset="0"/>
            </a:rPr>
          </a:br>
          <a:r>
            <a:rPr lang="en-GB" sz="1200" i="1" u="none" dirty="0">
              <a:solidFill>
                <a:srgbClr val="FF0000"/>
              </a:solidFill>
              <a:latin typeface="Arial" charset="0"/>
              <a:ea typeface="Arial" charset="0"/>
              <a:cs typeface="Arial" charset="0"/>
            </a:rPr>
            <a:t>May 1951.</a:t>
          </a:r>
        </a:p>
        <a:p>
          <a:r>
            <a:rPr lang="en-GB" sz="1200" i="1" u="none" dirty="0">
              <a:solidFill>
                <a:srgbClr val="FF0000"/>
              </a:solidFill>
              <a:latin typeface="Arial" charset="0"/>
              <a:ea typeface="Arial" charset="0"/>
              <a:cs typeface="Arial" charset="0"/>
            </a:rPr>
            <a:t>- NK then claimed US dropped plague- </a:t>
          </a:r>
          <a:br>
            <a:rPr lang="en-GB" sz="1200" i="1" u="none" dirty="0">
              <a:solidFill>
                <a:srgbClr val="FF0000"/>
              </a:solidFill>
              <a:latin typeface="Arial" charset="0"/>
              <a:ea typeface="Arial" charset="0"/>
              <a:cs typeface="Arial" charset="0"/>
            </a:rPr>
          </a:br>
          <a:r>
            <a:rPr lang="en-GB" sz="1200" i="1" u="none" dirty="0">
              <a:solidFill>
                <a:srgbClr val="FF0000"/>
              </a:solidFill>
              <a:latin typeface="Arial" charset="0"/>
              <a:ea typeface="Arial" charset="0"/>
              <a:cs typeface="Arial" charset="0"/>
            </a:rPr>
            <a:t>and cholera-infected insects by air.</a:t>
          </a:r>
        </a:p>
        <a:p>
          <a:r>
            <a:rPr lang="en-GB" sz="1200" i="1" u="none" dirty="0">
              <a:solidFill>
                <a:srgbClr val="FF0000"/>
              </a:solidFill>
              <a:latin typeface="Arial" charset="0"/>
              <a:ea typeface="Arial" charset="0"/>
              <a:cs typeface="Arial" charset="0"/>
            </a:rPr>
            <a:t>- China claimed over 800 attacks on over </a:t>
          </a:r>
          <a:br>
            <a:rPr lang="en-GB" sz="1200" i="1" u="none" dirty="0">
              <a:solidFill>
                <a:srgbClr val="FF0000"/>
              </a:solidFill>
              <a:latin typeface="Arial" charset="0"/>
              <a:ea typeface="Arial" charset="0"/>
              <a:cs typeface="Arial" charset="0"/>
            </a:rPr>
          </a:br>
          <a:r>
            <a:rPr lang="en-GB" sz="1200" i="1" u="none" dirty="0">
              <a:solidFill>
                <a:srgbClr val="FF0000"/>
              </a:solidFill>
              <a:latin typeface="Arial" charset="0"/>
              <a:ea typeface="Arial" charset="0"/>
              <a:cs typeface="Arial" charset="0"/>
            </a:rPr>
            <a:t>70 cities in NK.</a:t>
          </a:r>
          <a:endParaRPr lang="en-GB" sz="1200" u="sng" dirty="0">
            <a:latin typeface="Arial" charset="0"/>
            <a:ea typeface="Arial" charset="0"/>
            <a:cs typeface="Arial" charset="0"/>
          </a:endParaRPr>
        </a:p>
        <a:p>
          <a:endParaRPr lang="en-GB" sz="1200" u="sng" dirty="0">
            <a:latin typeface="Arial" charset="0"/>
            <a:ea typeface="Arial" charset="0"/>
            <a:cs typeface="Arial" charset="0"/>
          </a:endParaRPr>
        </a:p>
        <a:p>
          <a:endParaRPr lang="en-GB" sz="1200" u="sng" dirty="0">
            <a:latin typeface="Arial" charset="0"/>
            <a:ea typeface="Arial" charset="0"/>
            <a:cs typeface="Arial" charset="0"/>
          </a:endParaRPr>
        </a:p>
        <a:p>
          <a:endParaRPr lang="en-GB" sz="1200" u="sng" dirty="0">
            <a:latin typeface="Arial" charset="0"/>
            <a:ea typeface="Arial" charset="0"/>
            <a:cs typeface="Arial" charset="0"/>
          </a:endParaRPr>
        </a:p>
      </dgm:t>
    </dgm:pt>
    <dgm:pt modelId="{7B2D4F69-AF41-4123-A47B-481650869457}" type="parTrans" cxnId="{EAA7E0B2-8D5A-483E-8D99-EB210F27983F}">
      <dgm:prSet/>
      <dgm:spPr/>
      <dgm:t>
        <a:bodyPr/>
        <a:lstStyle/>
        <a:p>
          <a:endParaRPr lang="en-GB"/>
        </a:p>
      </dgm:t>
    </dgm:pt>
    <dgm:pt modelId="{50365E8C-8175-4945-950A-1C8E0642DB2C}" type="sibTrans" cxnId="{EAA7E0B2-8D5A-483E-8D99-EB210F27983F}">
      <dgm:prSet/>
      <dgm:spPr/>
      <dgm:t>
        <a:bodyPr/>
        <a:lstStyle/>
        <a:p>
          <a:endParaRPr lang="en-GB"/>
        </a:p>
      </dgm:t>
    </dgm:pt>
    <dgm:pt modelId="{378A3937-B58D-4EC3-9241-81D4FFB6F71F}">
      <dgm:prSet phldrT="[Text]" custT="1"/>
      <dgm:spPr/>
      <dgm:t>
        <a:bodyPr anchor="t" anchorCtr="0"/>
        <a:lstStyle/>
        <a:p>
          <a:r>
            <a:rPr lang="en-GB" sz="1200" dirty="0">
              <a:latin typeface="Arial" charset="0"/>
              <a:ea typeface="Arial" charset="0"/>
              <a:cs typeface="Arial" charset="0"/>
            </a:rPr>
            <a:t> 3. </a:t>
          </a:r>
          <a:r>
            <a:rPr lang="en-GB" sz="1200" u="none" dirty="0">
              <a:latin typeface="Arial" charset="0"/>
              <a:ea typeface="Arial" charset="0"/>
              <a:cs typeface="Arial" charset="0"/>
            </a:rPr>
            <a:t>What were the </a:t>
          </a:r>
          <a:r>
            <a:rPr lang="en-GB" sz="1200" b="1" u="none" dirty="0">
              <a:latin typeface="Arial" charset="0"/>
              <a:ea typeface="Arial" charset="0"/>
              <a:cs typeface="Arial" charset="0"/>
            </a:rPr>
            <a:t>main ‘investigations</a:t>
          </a:r>
          <a:r>
            <a:rPr lang="en-GB" sz="1200" u="none" dirty="0">
              <a:latin typeface="Arial" charset="0"/>
              <a:ea typeface="Arial" charset="0"/>
              <a:cs typeface="Arial" charset="0"/>
            </a:rPr>
            <a:t>’ launched by China and NK into the use of biological weapons?</a:t>
          </a:r>
        </a:p>
        <a:p>
          <a:r>
            <a:rPr lang="en-GB" sz="1200" i="1" u="none" dirty="0">
              <a:solidFill>
                <a:srgbClr val="FF0000"/>
              </a:solidFill>
              <a:latin typeface="Arial" charset="0"/>
              <a:ea typeface="Arial" charset="0"/>
              <a:cs typeface="Arial" charset="0"/>
            </a:rPr>
            <a:t>- Soviets raised the issue at UN.</a:t>
          </a:r>
        </a:p>
        <a:p>
          <a:r>
            <a:rPr lang="en-GB" sz="1200" i="1" u="none" dirty="0">
              <a:solidFill>
                <a:srgbClr val="FF0000"/>
              </a:solidFill>
              <a:latin typeface="Arial" charset="0"/>
              <a:ea typeface="Arial" charset="0"/>
              <a:cs typeface="Arial" charset="0"/>
            </a:rPr>
            <a:t>- Chinese rejected WHO offer of investigation.</a:t>
          </a:r>
        </a:p>
        <a:p>
          <a:r>
            <a:rPr lang="en-GB" sz="1200" i="1" u="none" dirty="0">
              <a:solidFill>
                <a:srgbClr val="FF0000"/>
              </a:solidFill>
              <a:latin typeface="Arial" charset="0"/>
              <a:ea typeface="Arial" charset="0"/>
              <a:cs typeface="Arial" charset="0"/>
            </a:rPr>
            <a:t>- Chinese then commissioned IADL and ISC investigations – these corroborated allegations.</a:t>
          </a:r>
          <a:r>
            <a:rPr lang="en-GB" sz="1200" u="sng" dirty="0">
              <a:latin typeface="Arial" charset="0"/>
              <a:ea typeface="Arial" charset="0"/>
              <a:cs typeface="Arial" charset="0"/>
            </a:rPr>
            <a:t> </a:t>
          </a:r>
          <a:endParaRPr lang="en-GB" sz="1200" dirty="0">
            <a:latin typeface="Arial" charset="0"/>
            <a:ea typeface="Arial" charset="0"/>
            <a:cs typeface="Arial" charset="0"/>
          </a:endParaRPr>
        </a:p>
      </dgm:t>
    </dgm:pt>
    <dgm:pt modelId="{8366D5CC-4806-4D1A-A000-2097251ADB0B}" type="parTrans" cxnId="{79F8E890-63EC-4172-94BE-C1408FC6E6C3}">
      <dgm:prSet/>
      <dgm:spPr/>
      <dgm:t>
        <a:bodyPr/>
        <a:lstStyle/>
        <a:p>
          <a:endParaRPr lang="en-GB"/>
        </a:p>
      </dgm:t>
    </dgm:pt>
    <dgm:pt modelId="{9407869E-23C2-4A7F-B4C4-C09227EBA337}" type="sibTrans" cxnId="{79F8E890-63EC-4172-94BE-C1408FC6E6C3}">
      <dgm:prSet/>
      <dgm:spPr/>
      <dgm:t>
        <a:bodyPr/>
        <a:lstStyle/>
        <a:p>
          <a:endParaRPr lang="en-GB"/>
        </a:p>
      </dgm:t>
    </dgm:pt>
    <dgm:pt modelId="{A791935E-0F47-47B9-8AB3-E9FE250ADBCB}">
      <dgm:prSet phldrT="[Text]" custT="1"/>
      <dgm:spPr/>
      <dgm:t>
        <a:bodyPr anchor="t" anchorCtr="0"/>
        <a:lstStyle/>
        <a:p>
          <a:r>
            <a:rPr lang="en-GB" sz="1200" u="none" dirty="0">
              <a:latin typeface="Arial" charset="0"/>
              <a:ea typeface="Arial" charset="0"/>
              <a:cs typeface="Arial" charset="0"/>
            </a:rPr>
            <a:t>4. What were some </a:t>
          </a:r>
          <a:r>
            <a:rPr lang="en-GB" sz="1200" b="1" u="none" dirty="0">
              <a:latin typeface="Arial" charset="0"/>
              <a:ea typeface="Arial" charset="0"/>
              <a:cs typeface="Arial" charset="0"/>
            </a:rPr>
            <a:t>weaknesses</a:t>
          </a:r>
          <a:r>
            <a:rPr lang="en-GB" sz="1200" u="none" dirty="0">
              <a:latin typeface="Arial" charset="0"/>
              <a:ea typeface="Arial" charset="0"/>
              <a:cs typeface="Arial" charset="0"/>
            </a:rPr>
            <a:t> of these investigations identified in the extract?</a:t>
          </a:r>
        </a:p>
        <a:p>
          <a:r>
            <a:rPr lang="en-GB" sz="1200" i="1" u="none" dirty="0">
              <a:solidFill>
                <a:srgbClr val="FF0000"/>
              </a:solidFill>
              <a:latin typeface="Arial" charset="0"/>
              <a:ea typeface="Arial" charset="0"/>
              <a:cs typeface="Arial" charset="0"/>
            </a:rPr>
            <a:t>- Neither did any field investigations of </a:t>
          </a:r>
          <a:br>
            <a:rPr lang="en-GB" sz="1200" i="1" u="none" dirty="0">
              <a:solidFill>
                <a:srgbClr val="FF0000"/>
              </a:solidFill>
              <a:latin typeface="Arial" charset="0"/>
              <a:ea typeface="Arial" charset="0"/>
              <a:cs typeface="Arial" charset="0"/>
            </a:rPr>
          </a:br>
          <a:r>
            <a:rPr lang="en-GB" sz="1200" i="1" u="none" dirty="0">
              <a:solidFill>
                <a:srgbClr val="FF0000"/>
              </a:solidFill>
              <a:latin typeface="Arial" charset="0"/>
              <a:ea typeface="Arial" charset="0"/>
              <a:cs typeface="Arial" charset="0"/>
            </a:rPr>
            <a:t>their own.</a:t>
          </a:r>
        </a:p>
        <a:p>
          <a:r>
            <a:rPr lang="en-GB" sz="1200" i="1" u="none" dirty="0">
              <a:solidFill>
                <a:srgbClr val="FF0000"/>
              </a:solidFill>
              <a:latin typeface="Arial" charset="0"/>
              <a:ea typeface="Arial" charset="0"/>
              <a:cs typeface="Arial" charset="0"/>
            </a:rPr>
            <a:t>- They accepted Chinese and North Korean evidence fairly uncritically.</a:t>
          </a:r>
          <a:endParaRPr lang="en-GB" sz="1200" u="sng" dirty="0">
            <a:latin typeface="Arial" charset="0"/>
            <a:ea typeface="Arial" charset="0"/>
            <a:cs typeface="Arial" charset="0"/>
          </a:endParaRPr>
        </a:p>
      </dgm:t>
    </dgm:pt>
    <dgm:pt modelId="{050D72D9-459C-4A2B-B266-EF0002CC04BD}" type="parTrans" cxnId="{E4FD9641-1E74-424B-9BEB-0E964619B630}">
      <dgm:prSet/>
      <dgm:spPr/>
      <dgm:t>
        <a:bodyPr/>
        <a:lstStyle/>
        <a:p>
          <a:endParaRPr lang="en-GB"/>
        </a:p>
      </dgm:t>
    </dgm:pt>
    <dgm:pt modelId="{3674149D-1B01-4DE2-B23C-BBD6CAF39314}" type="sibTrans" cxnId="{E4FD9641-1E74-424B-9BEB-0E964619B630}">
      <dgm:prSet/>
      <dgm:spPr/>
      <dgm:t>
        <a:bodyPr/>
        <a:lstStyle/>
        <a:p>
          <a:endParaRPr lang="en-GB"/>
        </a:p>
      </dgm:t>
    </dgm:pt>
    <dgm:pt modelId="{6FD8BB43-58B5-4D45-BE1B-18527E8C6652}">
      <dgm:prSet phldrT="[Text]" custT="1"/>
      <dgm:spPr/>
      <dgm:t>
        <a:bodyPr anchor="t" anchorCtr="0"/>
        <a:lstStyle/>
        <a:p>
          <a:r>
            <a:rPr lang="en-GB" sz="1200" u="none" dirty="0">
              <a:latin typeface="Arial" charset="0"/>
              <a:ea typeface="Arial" charset="0"/>
              <a:cs typeface="Arial" charset="0"/>
            </a:rPr>
            <a:t>5. What was the </a:t>
          </a:r>
          <a:r>
            <a:rPr lang="en-GB" sz="1200" b="1" u="none" dirty="0">
              <a:latin typeface="Arial" charset="0"/>
              <a:ea typeface="Arial" charset="0"/>
              <a:cs typeface="Arial" charset="0"/>
            </a:rPr>
            <a:t>US response </a:t>
          </a:r>
          <a:r>
            <a:rPr lang="en-GB" sz="1200" u="none" dirty="0">
              <a:latin typeface="Arial" charset="0"/>
              <a:ea typeface="Arial" charset="0"/>
              <a:cs typeface="Arial" charset="0"/>
            </a:rPr>
            <a:t>to these allegations?</a:t>
          </a:r>
        </a:p>
        <a:p>
          <a:r>
            <a:rPr lang="en-GB" sz="1200" i="1" u="none" dirty="0">
              <a:solidFill>
                <a:srgbClr val="FF0000"/>
              </a:solidFill>
              <a:latin typeface="Arial" charset="0"/>
              <a:ea typeface="Arial" charset="0"/>
              <a:cs typeface="Arial" charset="0"/>
            </a:rPr>
            <a:t>-They denied them publicly at </a:t>
          </a:r>
          <a:br>
            <a:rPr lang="en-GB" sz="1200" i="1" u="none" dirty="0">
              <a:solidFill>
                <a:srgbClr val="FF0000"/>
              </a:solidFill>
              <a:latin typeface="Arial" charset="0"/>
              <a:ea typeface="Arial" charset="0"/>
              <a:cs typeface="Arial" charset="0"/>
            </a:rPr>
          </a:br>
          <a:r>
            <a:rPr lang="en-GB" sz="1200" i="1" u="none" dirty="0">
              <a:solidFill>
                <a:srgbClr val="FF0000"/>
              </a:solidFill>
              <a:latin typeface="Arial" charset="0"/>
              <a:ea typeface="Arial" charset="0"/>
              <a:cs typeface="Arial" charset="0"/>
            </a:rPr>
            <a:t>the UN.</a:t>
          </a:r>
        </a:p>
        <a:p>
          <a:r>
            <a:rPr lang="en-GB" sz="1200" i="1" u="none" dirty="0">
              <a:solidFill>
                <a:srgbClr val="FF0000"/>
              </a:solidFill>
              <a:latin typeface="Arial" charset="0"/>
              <a:ea typeface="Arial" charset="0"/>
              <a:cs typeface="Arial" charset="0"/>
            </a:rPr>
            <a:t>-They criticised the ISC report and said that the insects in the allegations would not have been able to carry those diseases.</a:t>
          </a:r>
          <a:endParaRPr lang="en-GB" sz="1200" u="sng" dirty="0">
            <a:latin typeface="Arial" charset="0"/>
            <a:ea typeface="Arial" charset="0"/>
            <a:cs typeface="Arial" charset="0"/>
          </a:endParaRPr>
        </a:p>
        <a:p>
          <a:endParaRPr lang="en-GB" sz="1200" u="sng" dirty="0">
            <a:latin typeface="Arial" charset="0"/>
            <a:ea typeface="Arial" charset="0"/>
            <a:cs typeface="Arial" charset="0"/>
          </a:endParaRPr>
        </a:p>
      </dgm:t>
    </dgm:pt>
    <dgm:pt modelId="{C83C1D55-5876-41BA-8C48-43CABC4DCC57}" type="parTrans" cxnId="{B7216544-F273-4DA2-A042-C104985FE9D9}">
      <dgm:prSet/>
      <dgm:spPr/>
      <dgm:t>
        <a:bodyPr/>
        <a:lstStyle/>
        <a:p>
          <a:endParaRPr lang="en-GB"/>
        </a:p>
      </dgm:t>
    </dgm:pt>
    <dgm:pt modelId="{910B1AF1-2907-42F6-911B-6803C3E18B32}" type="sibTrans" cxnId="{B7216544-F273-4DA2-A042-C104985FE9D9}">
      <dgm:prSet/>
      <dgm:spPr/>
      <dgm:t>
        <a:bodyPr/>
        <a:lstStyle/>
        <a:p>
          <a:endParaRPr lang="en-GB"/>
        </a:p>
      </dgm:t>
    </dgm:pt>
    <dgm:pt modelId="{E9A9D83D-3C64-42AE-AF0E-037FB7D4F97A}">
      <dgm:prSet custT="1"/>
      <dgm:spPr/>
      <dgm:t>
        <a:bodyPr anchor="t" anchorCtr="0"/>
        <a:lstStyle/>
        <a:p>
          <a:r>
            <a:rPr lang="en-GB" sz="1200" u="none" dirty="0">
              <a:latin typeface="Arial" charset="0"/>
              <a:ea typeface="Arial" charset="0"/>
              <a:cs typeface="Arial" charset="0"/>
            </a:rPr>
            <a:t>6. What weaknesses about the allegations emerged </a:t>
          </a:r>
          <a:r>
            <a:rPr lang="en-GB" sz="1200" b="1" u="none" dirty="0">
              <a:latin typeface="Arial" charset="0"/>
              <a:ea typeface="Arial" charset="0"/>
              <a:cs typeface="Arial" charset="0"/>
            </a:rPr>
            <a:t>after the war</a:t>
          </a:r>
          <a:r>
            <a:rPr lang="en-GB" sz="1200" u="none" dirty="0">
              <a:latin typeface="Arial" charset="0"/>
              <a:ea typeface="Arial" charset="0"/>
              <a:cs typeface="Arial" charset="0"/>
            </a:rPr>
            <a:t>?</a:t>
          </a:r>
        </a:p>
        <a:p>
          <a:r>
            <a:rPr lang="en-GB" sz="1200" i="1" u="none" dirty="0">
              <a:solidFill>
                <a:srgbClr val="FF0000"/>
              </a:solidFill>
              <a:latin typeface="Arial" charset="0"/>
              <a:ea typeface="Arial" charset="0"/>
              <a:cs typeface="Arial" charset="0"/>
            </a:rPr>
            <a:t>-There were reports that paper packets of insects had been placed in the snow by Chinese soldiers.</a:t>
          </a:r>
        </a:p>
        <a:p>
          <a:r>
            <a:rPr lang="en-GB" sz="1200" i="1" u="none" dirty="0">
              <a:solidFill>
                <a:srgbClr val="FF0000"/>
              </a:solidFill>
              <a:latin typeface="Arial" charset="0"/>
              <a:ea typeface="Arial" charset="0"/>
              <a:cs typeface="Arial" charset="0"/>
            </a:rPr>
            <a:t>- Some Chinese officials themselves have been reported at separate times as saying that the claims were fabricated.</a:t>
          </a:r>
          <a:endParaRPr lang="en-GB" sz="1200" u="sng" dirty="0">
            <a:latin typeface="Arial" charset="0"/>
            <a:ea typeface="Arial" charset="0"/>
            <a:cs typeface="Arial" charset="0"/>
          </a:endParaRPr>
        </a:p>
        <a:p>
          <a:endParaRPr lang="en-GB" sz="1200" u="sng" dirty="0">
            <a:latin typeface="Arial" charset="0"/>
            <a:ea typeface="Arial" charset="0"/>
            <a:cs typeface="Arial" charset="0"/>
          </a:endParaRPr>
        </a:p>
        <a:p>
          <a:endParaRPr lang="en-GB" sz="1200" u="sng" dirty="0">
            <a:latin typeface="Arial" charset="0"/>
            <a:ea typeface="Arial" charset="0"/>
            <a:cs typeface="Arial" charset="0"/>
          </a:endParaRPr>
        </a:p>
        <a:p>
          <a:endParaRPr lang="en-GB" sz="1200" u="sng" dirty="0">
            <a:latin typeface="Arial" charset="0"/>
            <a:ea typeface="Arial" charset="0"/>
            <a:cs typeface="Arial" charset="0"/>
          </a:endParaRPr>
        </a:p>
      </dgm:t>
    </dgm:pt>
    <dgm:pt modelId="{AB1FFEB7-623C-438B-9851-217ECE30F2EA}" type="parTrans" cxnId="{11891097-1A44-45EB-9DB1-B801AA527162}">
      <dgm:prSet/>
      <dgm:spPr/>
      <dgm:t>
        <a:bodyPr/>
        <a:lstStyle/>
        <a:p>
          <a:endParaRPr lang="en-GB"/>
        </a:p>
      </dgm:t>
    </dgm:pt>
    <dgm:pt modelId="{93714745-9586-482A-8348-00C504453C90}" type="sibTrans" cxnId="{11891097-1A44-45EB-9DB1-B801AA527162}">
      <dgm:prSet/>
      <dgm:spPr/>
      <dgm:t>
        <a:bodyPr/>
        <a:lstStyle/>
        <a:p>
          <a:endParaRPr lang="en-GB"/>
        </a:p>
      </dgm:t>
    </dgm:pt>
    <dgm:pt modelId="{E29802A5-0A5E-4ED1-B89B-3A7B5D3F172B}" type="pres">
      <dgm:prSet presAssocID="{1DA85B6F-93F4-4B3A-B7A8-A73B02B7B770}" presName="Name0" presStyleCnt="0">
        <dgm:presLayoutVars>
          <dgm:dir/>
          <dgm:resizeHandles val="exact"/>
        </dgm:presLayoutVars>
      </dgm:prSet>
      <dgm:spPr/>
    </dgm:pt>
    <dgm:pt modelId="{6E376919-F6A0-4E39-AFF4-8FB95796AD81}" type="pres">
      <dgm:prSet presAssocID="{99DE97E6-085E-4C17-A92A-B4EA6CA0C84A}" presName="node" presStyleLbl="node1" presStyleIdx="0" presStyleCnt="6" custScaleX="110328" custScaleY="105332">
        <dgm:presLayoutVars>
          <dgm:bulletEnabled val="1"/>
        </dgm:presLayoutVars>
      </dgm:prSet>
      <dgm:spPr/>
    </dgm:pt>
    <dgm:pt modelId="{6BF847BE-76E5-47A2-A84E-6959FEFD7DA3}" type="pres">
      <dgm:prSet presAssocID="{3BF08451-A500-4092-BD2A-39002DF3B3CD}" presName="sibTrans" presStyleLbl="sibTrans1D1" presStyleIdx="0" presStyleCnt="5"/>
      <dgm:spPr/>
    </dgm:pt>
    <dgm:pt modelId="{BF2E8D72-A75C-4EDD-8ECE-C2B0C9153FC5}" type="pres">
      <dgm:prSet presAssocID="{3BF08451-A500-4092-BD2A-39002DF3B3CD}" presName="connectorText" presStyleLbl="sibTrans1D1" presStyleIdx="0" presStyleCnt="5"/>
      <dgm:spPr/>
    </dgm:pt>
    <dgm:pt modelId="{3353D7E1-9C94-4185-9078-9D6FC95E5B88}" type="pres">
      <dgm:prSet presAssocID="{0CFF0BBB-6CEE-4E04-A1C1-6028F8E32600}" presName="node" presStyleLbl="node1" presStyleIdx="1" presStyleCnt="6" custScaleX="110328" custScaleY="105143">
        <dgm:presLayoutVars>
          <dgm:bulletEnabled val="1"/>
        </dgm:presLayoutVars>
      </dgm:prSet>
      <dgm:spPr/>
    </dgm:pt>
    <dgm:pt modelId="{02F27A9B-C78B-4C4E-BE98-5B3F4E2DDF94}" type="pres">
      <dgm:prSet presAssocID="{50365E8C-8175-4945-950A-1C8E0642DB2C}" presName="sibTrans" presStyleLbl="sibTrans1D1" presStyleIdx="1" presStyleCnt="5"/>
      <dgm:spPr/>
    </dgm:pt>
    <dgm:pt modelId="{46436D20-AE7D-414A-BE12-7CA3528FBDF3}" type="pres">
      <dgm:prSet presAssocID="{50365E8C-8175-4945-950A-1C8E0642DB2C}" presName="connectorText" presStyleLbl="sibTrans1D1" presStyleIdx="1" presStyleCnt="5"/>
      <dgm:spPr/>
    </dgm:pt>
    <dgm:pt modelId="{ADEDC8D6-CE1A-489C-950E-2F2273662ED3}" type="pres">
      <dgm:prSet presAssocID="{378A3937-B58D-4EC3-9241-81D4FFB6F71F}" presName="node" presStyleLbl="node1" presStyleIdx="2" presStyleCnt="6" custScaleX="110328" custScaleY="105143">
        <dgm:presLayoutVars>
          <dgm:bulletEnabled val="1"/>
        </dgm:presLayoutVars>
      </dgm:prSet>
      <dgm:spPr/>
    </dgm:pt>
    <dgm:pt modelId="{AF846A23-1BE3-47C1-9951-F054C60CFF17}" type="pres">
      <dgm:prSet presAssocID="{9407869E-23C2-4A7F-B4C4-C09227EBA337}" presName="sibTrans" presStyleLbl="sibTrans1D1" presStyleIdx="2" presStyleCnt="5"/>
      <dgm:spPr/>
    </dgm:pt>
    <dgm:pt modelId="{F7900281-953B-4680-A47F-AC616F6E6ACB}" type="pres">
      <dgm:prSet presAssocID="{9407869E-23C2-4A7F-B4C4-C09227EBA337}" presName="connectorText" presStyleLbl="sibTrans1D1" presStyleIdx="2" presStyleCnt="5"/>
      <dgm:spPr/>
    </dgm:pt>
    <dgm:pt modelId="{88222A39-79CA-4395-8045-AC87685F1161}" type="pres">
      <dgm:prSet presAssocID="{A791935E-0F47-47B9-8AB3-E9FE250ADBCB}" presName="node" presStyleLbl="node1" presStyleIdx="3" presStyleCnt="6" custScaleX="105858" custScaleY="91940">
        <dgm:presLayoutVars>
          <dgm:bulletEnabled val="1"/>
        </dgm:presLayoutVars>
      </dgm:prSet>
      <dgm:spPr/>
    </dgm:pt>
    <dgm:pt modelId="{6D5074D3-CB3C-48FE-BD40-019A7F29111B}" type="pres">
      <dgm:prSet presAssocID="{3674149D-1B01-4DE2-B23C-BBD6CAF39314}" presName="sibTrans" presStyleLbl="sibTrans1D1" presStyleIdx="3" presStyleCnt="5"/>
      <dgm:spPr/>
    </dgm:pt>
    <dgm:pt modelId="{9585DA38-E253-486F-9220-907615E26F6D}" type="pres">
      <dgm:prSet presAssocID="{3674149D-1B01-4DE2-B23C-BBD6CAF39314}" presName="connectorText" presStyleLbl="sibTrans1D1" presStyleIdx="3" presStyleCnt="5"/>
      <dgm:spPr/>
    </dgm:pt>
    <dgm:pt modelId="{C11202E5-41FC-42EF-AAF4-A5AF154D4AEC}" type="pres">
      <dgm:prSet presAssocID="{6FD8BB43-58B5-4D45-BE1B-18527E8C6652}" presName="node" presStyleLbl="node1" presStyleIdx="4" presStyleCnt="6" custScaleX="107240" custScaleY="91940">
        <dgm:presLayoutVars>
          <dgm:bulletEnabled val="1"/>
        </dgm:presLayoutVars>
      </dgm:prSet>
      <dgm:spPr/>
    </dgm:pt>
    <dgm:pt modelId="{A2A5F6FD-5C8F-4311-A8C4-1384DC70E136}" type="pres">
      <dgm:prSet presAssocID="{910B1AF1-2907-42F6-911B-6803C3E18B32}" presName="sibTrans" presStyleLbl="sibTrans1D1" presStyleIdx="4" presStyleCnt="5"/>
      <dgm:spPr/>
    </dgm:pt>
    <dgm:pt modelId="{411D043E-6B7E-4615-9DB9-6836DC69B1DF}" type="pres">
      <dgm:prSet presAssocID="{910B1AF1-2907-42F6-911B-6803C3E18B32}" presName="connectorText" presStyleLbl="sibTrans1D1" presStyleIdx="4" presStyleCnt="5"/>
      <dgm:spPr/>
    </dgm:pt>
    <dgm:pt modelId="{885AEF72-BA55-41B4-8D8A-BBD2366D01D7}" type="pres">
      <dgm:prSet presAssocID="{E9A9D83D-3C64-42AE-AF0E-037FB7D4F97A}" presName="node" presStyleLbl="node1" presStyleIdx="5" presStyleCnt="6" custScaleX="105858" custScaleY="91940">
        <dgm:presLayoutVars>
          <dgm:bulletEnabled val="1"/>
        </dgm:presLayoutVars>
      </dgm:prSet>
      <dgm:spPr/>
    </dgm:pt>
  </dgm:ptLst>
  <dgm:cxnLst>
    <dgm:cxn modelId="{6F1A0102-0B05-8447-AD98-3C81B688E01D}" type="presOf" srcId="{378A3937-B58D-4EC3-9241-81D4FFB6F71F}" destId="{ADEDC8D6-CE1A-489C-950E-2F2273662ED3}" srcOrd="0" destOrd="0" presId="urn:microsoft.com/office/officeart/2005/8/layout/bProcess3"/>
    <dgm:cxn modelId="{D7FC2E02-EC35-0C46-A8B4-402CE4FAFB29}" type="presOf" srcId="{910B1AF1-2907-42F6-911B-6803C3E18B32}" destId="{411D043E-6B7E-4615-9DB9-6836DC69B1DF}" srcOrd="1" destOrd="0" presId="urn:microsoft.com/office/officeart/2005/8/layout/bProcess3"/>
    <dgm:cxn modelId="{59A32718-A437-2B49-AB00-95AE7638FB0C}" type="presOf" srcId="{E9A9D83D-3C64-42AE-AF0E-037FB7D4F97A}" destId="{885AEF72-BA55-41B4-8D8A-BBD2366D01D7}" srcOrd="0" destOrd="0" presId="urn:microsoft.com/office/officeart/2005/8/layout/bProcess3"/>
    <dgm:cxn modelId="{F2560426-6FBF-AC48-97E1-335B03C0E733}" type="presOf" srcId="{3674149D-1B01-4DE2-B23C-BBD6CAF39314}" destId="{6D5074D3-CB3C-48FE-BD40-019A7F29111B}" srcOrd="0" destOrd="0" presId="urn:microsoft.com/office/officeart/2005/8/layout/bProcess3"/>
    <dgm:cxn modelId="{E4FD9641-1E74-424B-9BEB-0E964619B630}" srcId="{1DA85B6F-93F4-4B3A-B7A8-A73B02B7B770}" destId="{A791935E-0F47-47B9-8AB3-E9FE250ADBCB}" srcOrd="3" destOrd="0" parTransId="{050D72D9-459C-4A2B-B266-EF0002CC04BD}" sibTransId="{3674149D-1B01-4DE2-B23C-BBD6CAF39314}"/>
    <dgm:cxn modelId="{2C661542-409C-8444-99CE-14C86EECB5F8}" type="presOf" srcId="{910B1AF1-2907-42F6-911B-6803C3E18B32}" destId="{A2A5F6FD-5C8F-4311-A8C4-1384DC70E136}" srcOrd="0" destOrd="0" presId="urn:microsoft.com/office/officeart/2005/8/layout/bProcess3"/>
    <dgm:cxn modelId="{7BD26642-D157-044C-AD41-5C7CB9B644CB}" type="presOf" srcId="{3674149D-1B01-4DE2-B23C-BBD6CAF39314}" destId="{9585DA38-E253-486F-9220-907615E26F6D}" srcOrd="1" destOrd="0" presId="urn:microsoft.com/office/officeart/2005/8/layout/bProcess3"/>
    <dgm:cxn modelId="{B7216544-F273-4DA2-A042-C104985FE9D9}" srcId="{1DA85B6F-93F4-4B3A-B7A8-A73B02B7B770}" destId="{6FD8BB43-58B5-4D45-BE1B-18527E8C6652}" srcOrd="4" destOrd="0" parTransId="{C83C1D55-5876-41BA-8C48-43CABC4DCC57}" sibTransId="{910B1AF1-2907-42F6-911B-6803C3E18B32}"/>
    <dgm:cxn modelId="{A0BE586E-59C6-6347-835B-91B9A50AAA67}" type="presOf" srcId="{1DA85B6F-93F4-4B3A-B7A8-A73B02B7B770}" destId="{E29802A5-0A5E-4ED1-B89B-3A7B5D3F172B}" srcOrd="0" destOrd="0" presId="urn:microsoft.com/office/officeart/2005/8/layout/bProcess3"/>
    <dgm:cxn modelId="{B4B3787E-0081-4750-9C40-03039D37B04F}" srcId="{1DA85B6F-93F4-4B3A-B7A8-A73B02B7B770}" destId="{99DE97E6-085E-4C17-A92A-B4EA6CA0C84A}" srcOrd="0" destOrd="0" parTransId="{035CE85A-E12D-4557-A533-A36A113F158D}" sibTransId="{3BF08451-A500-4092-BD2A-39002DF3B3CD}"/>
    <dgm:cxn modelId="{3E1A0285-FAAC-C147-95EC-99F36F685A44}" type="presOf" srcId="{3BF08451-A500-4092-BD2A-39002DF3B3CD}" destId="{6BF847BE-76E5-47A2-A84E-6959FEFD7DA3}" srcOrd="0" destOrd="0" presId="urn:microsoft.com/office/officeart/2005/8/layout/bProcess3"/>
    <dgm:cxn modelId="{ABA0868C-42F8-D141-8EBF-B167B1A24264}" type="presOf" srcId="{9407869E-23C2-4A7F-B4C4-C09227EBA337}" destId="{F7900281-953B-4680-A47F-AC616F6E6ACB}" srcOrd="1" destOrd="0" presId="urn:microsoft.com/office/officeart/2005/8/layout/bProcess3"/>
    <dgm:cxn modelId="{79F8E890-63EC-4172-94BE-C1408FC6E6C3}" srcId="{1DA85B6F-93F4-4B3A-B7A8-A73B02B7B770}" destId="{378A3937-B58D-4EC3-9241-81D4FFB6F71F}" srcOrd="2" destOrd="0" parTransId="{8366D5CC-4806-4D1A-A000-2097251ADB0B}" sibTransId="{9407869E-23C2-4A7F-B4C4-C09227EBA337}"/>
    <dgm:cxn modelId="{77E35491-59DC-BF4A-925A-D746D91D5C1F}" type="presOf" srcId="{50365E8C-8175-4945-950A-1C8E0642DB2C}" destId="{46436D20-AE7D-414A-BE12-7CA3528FBDF3}" srcOrd="1" destOrd="0" presId="urn:microsoft.com/office/officeart/2005/8/layout/bProcess3"/>
    <dgm:cxn modelId="{4D22FC96-1C47-2148-8AE9-35EEA1000D3F}" type="presOf" srcId="{50365E8C-8175-4945-950A-1C8E0642DB2C}" destId="{02F27A9B-C78B-4C4E-BE98-5B3F4E2DDF94}" srcOrd="0" destOrd="0" presId="urn:microsoft.com/office/officeart/2005/8/layout/bProcess3"/>
    <dgm:cxn modelId="{11891097-1A44-45EB-9DB1-B801AA527162}" srcId="{1DA85B6F-93F4-4B3A-B7A8-A73B02B7B770}" destId="{E9A9D83D-3C64-42AE-AF0E-037FB7D4F97A}" srcOrd="5" destOrd="0" parTransId="{AB1FFEB7-623C-438B-9851-217ECE30F2EA}" sibTransId="{93714745-9586-482A-8348-00C504453C90}"/>
    <dgm:cxn modelId="{4A9096A8-8AAA-BA49-B1FE-1F0EA59035A4}" type="presOf" srcId="{A791935E-0F47-47B9-8AB3-E9FE250ADBCB}" destId="{88222A39-79CA-4395-8045-AC87685F1161}" srcOrd="0" destOrd="0" presId="urn:microsoft.com/office/officeart/2005/8/layout/bProcess3"/>
    <dgm:cxn modelId="{AB0316AA-9F48-E446-829F-DD8CDF04DDEC}" type="presOf" srcId="{99DE97E6-085E-4C17-A92A-B4EA6CA0C84A}" destId="{6E376919-F6A0-4E39-AFF4-8FB95796AD81}" srcOrd="0" destOrd="0" presId="urn:microsoft.com/office/officeart/2005/8/layout/bProcess3"/>
    <dgm:cxn modelId="{42F039AF-A0A7-CD4C-86E5-F8446003883C}" type="presOf" srcId="{0CFF0BBB-6CEE-4E04-A1C1-6028F8E32600}" destId="{3353D7E1-9C94-4185-9078-9D6FC95E5B88}" srcOrd="0" destOrd="0" presId="urn:microsoft.com/office/officeart/2005/8/layout/bProcess3"/>
    <dgm:cxn modelId="{EAA7E0B2-8D5A-483E-8D99-EB210F27983F}" srcId="{1DA85B6F-93F4-4B3A-B7A8-A73B02B7B770}" destId="{0CFF0BBB-6CEE-4E04-A1C1-6028F8E32600}" srcOrd="1" destOrd="0" parTransId="{7B2D4F69-AF41-4123-A47B-481650869457}" sibTransId="{50365E8C-8175-4945-950A-1C8E0642DB2C}"/>
    <dgm:cxn modelId="{6461D2B3-F4AA-C54A-9BA2-F7C5DA9C4068}" type="presOf" srcId="{9407869E-23C2-4A7F-B4C4-C09227EBA337}" destId="{AF846A23-1BE3-47C1-9951-F054C60CFF17}" srcOrd="0" destOrd="0" presId="urn:microsoft.com/office/officeart/2005/8/layout/bProcess3"/>
    <dgm:cxn modelId="{39D9B4C7-AC33-6A44-B9DE-18259BE9B330}" type="presOf" srcId="{3BF08451-A500-4092-BD2A-39002DF3B3CD}" destId="{BF2E8D72-A75C-4EDD-8ECE-C2B0C9153FC5}" srcOrd="1" destOrd="0" presId="urn:microsoft.com/office/officeart/2005/8/layout/bProcess3"/>
    <dgm:cxn modelId="{BFD5A4E7-F43D-F840-8A07-1ECD4171691B}" type="presOf" srcId="{6FD8BB43-58B5-4D45-BE1B-18527E8C6652}" destId="{C11202E5-41FC-42EF-AAF4-A5AF154D4AEC}" srcOrd="0" destOrd="0" presId="urn:microsoft.com/office/officeart/2005/8/layout/bProcess3"/>
    <dgm:cxn modelId="{C21E9607-6BCE-0E40-8ABD-C1F64F7B3B4C}" type="presParOf" srcId="{E29802A5-0A5E-4ED1-B89B-3A7B5D3F172B}" destId="{6E376919-F6A0-4E39-AFF4-8FB95796AD81}" srcOrd="0" destOrd="0" presId="urn:microsoft.com/office/officeart/2005/8/layout/bProcess3"/>
    <dgm:cxn modelId="{192EEABE-31C9-5F4B-B24A-E950A4A55C06}" type="presParOf" srcId="{E29802A5-0A5E-4ED1-B89B-3A7B5D3F172B}" destId="{6BF847BE-76E5-47A2-A84E-6959FEFD7DA3}" srcOrd="1" destOrd="0" presId="urn:microsoft.com/office/officeart/2005/8/layout/bProcess3"/>
    <dgm:cxn modelId="{9A23947F-0EF0-4240-9297-D954975CF840}" type="presParOf" srcId="{6BF847BE-76E5-47A2-A84E-6959FEFD7DA3}" destId="{BF2E8D72-A75C-4EDD-8ECE-C2B0C9153FC5}" srcOrd="0" destOrd="0" presId="urn:microsoft.com/office/officeart/2005/8/layout/bProcess3"/>
    <dgm:cxn modelId="{865C14C6-4FDB-D345-AE6F-28A99EAC5D85}" type="presParOf" srcId="{E29802A5-0A5E-4ED1-B89B-3A7B5D3F172B}" destId="{3353D7E1-9C94-4185-9078-9D6FC95E5B88}" srcOrd="2" destOrd="0" presId="urn:microsoft.com/office/officeart/2005/8/layout/bProcess3"/>
    <dgm:cxn modelId="{C459BB86-CB11-4544-BA7D-FD852B1C4012}" type="presParOf" srcId="{E29802A5-0A5E-4ED1-B89B-3A7B5D3F172B}" destId="{02F27A9B-C78B-4C4E-BE98-5B3F4E2DDF94}" srcOrd="3" destOrd="0" presId="urn:microsoft.com/office/officeart/2005/8/layout/bProcess3"/>
    <dgm:cxn modelId="{A06E9171-6EF8-3D49-AB06-E422639F9D2A}" type="presParOf" srcId="{02F27A9B-C78B-4C4E-BE98-5B3F4E2DDF94}" destId="{46436D20-AE7D-414A-BE12-7CA3528FBDF3}" srcOrd="0" destOrd="0" presId="urn:microsoft.com/office/officeart/2005/8/layout/bProcess3"/>
    <dgm:cxn modelId="{131C7AC6-C7F9-F74B-8FB3-3C57F2E87D2D}" type="presParOf" srcId="{E29802A5-0A5E-4ED1-B89B-3A7B5D3F172B}" destId="{ADEDC8D6-CE1A-489C-950E-2F2273662ED3}" srcOrd="4" destOrd="0" presId="urn:microsoft.com/office/officeart/2005/8/layout/bProcess3"/>
    <dgm:cxn modelId="{6DA928A5-B43F-A043-995E-1DD0F68ACE70}" type="presParOf" srcId="{E29802A5-0A5E-4ED1-B89B-3A7B5D3F172B}" destId="{AF846A23-1BE3-47C1-9951-F054C60CFF17}" srcOrd="5" destOrd="0" presId="urn:microsoft.com/office/officeart/2005/8/layout/bProcess3"/>
    <dgm:cxn modelId="{3B5BCF49-7B67-D243-8E58-72EEE99A923E}" type="presParOf" srcId="{AF846A23-1BE3-47C1-9951-F054C60CFF17}" destId="{F7900281-953B-4680-A47F-AC616F6E6ACB}" srcOrd="0" destOrd="0" presId="urn:microsoft.com/office/officeart/2005/8/layout/bProcess3"/>
    <dgm:cxn modelId="{594E1456-F0A6-B74B-B880-4EEF3E4226F0}" type="presParOf" srcId="{E29802A5-0A5E-4ED1-B89B-3A7B5D3F172B}" destId="{88222A39-79CA-4395-8045-AC87685F1161}" srcOrd="6" destOrd="0" presId="urn:microsoft.com/office/officeart/2005/8/layout/bProcess3"/>
    <dgm:cxn modelId="{D225BDB0-393E-2142-BD44-7BB4F621235C}" type="presParOf" srcId="{E29802A5-0A5E-4ED1-B89B-3A7B5D3F172B}" destId="{6D5074D3-CB3C-48FE-BD40-019A7F29111B}" srcOrd="7" destOrd="0" presId="urn:microsoft.com/office/officeart/2005/8/layout/bProcess3"/>
    <dgm:cxn modelId="{4841B785-7324-A142-B8EB-389BE41D1E22}" type="presParOf" srcId="{6D5074D3-CB3C-48FE-BD40-019A7F29111B}" destId="{9585DA38-E253-486F-9220-907615E26F6D}" srcOrd="0" destOrd="0" presId="urn:microsoft.com/office/officeart/2005/8/layout/bProcess3"/>
    <dgm:cxn modelId="{398FAC9A-214E-3444-BB95-42292F2B7B66}" type="presParOf" srcId="{E29802A5-0A5E-4ED1-B89B-3A7B5D3F172B}" destId="{C11202E5-41FC-42EF-AAF4-A5AF154D4AEC}" srcOrd="8" destOrd="0" presId="urn:microsoft.com/office/officeart/2005/8/layout/bProcess3"/>
    <dgm:cxn modelId="{F0753491-0E6D-C44D-8088-CB1FB7CBCAF0}" type="presParOf" srcId="{E29802A5-0A5E-4ED1-B89B-3A7B5D3F172B}" destId="{A2A5F6FD-5C8F-4311-A8C4-1384DC70E136}" srcOrd="9" destOrd="0" presId="urn:microsoft.com/office/officeart/2005/8/layout/bProcess3"/>
    <dgm:cxn modelId="{4EA00C99-4619-344E-B8C0-14BD16D2CB03}" type="presParOf" srcId="{A2A5F6FD-5C8F-4311-A8C4-1384DC70E136}" destId="{411D043E-6B7E-4615-9DB9-6836DC69B1DF}" srcOrd="0" destOrd="0" presId="urn:microsoft.com/office/officeart/2005/8/layout/bProcess3"/>
    <dgm:cxn modelId="{36A21852-4C51-354C-B599-4F6F03A3E99B}" type="presParOf" srcId="{E29802A5-0A5E-4ED1-B89B-3A7B5D3F172B}" destId="{885AEF72-BA55-41B4-8D8A-BBD2366D01D7}" srcOrd="10"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F847BE-76E5-47A2-A84E-6959FEFD7DA3}">
      <dsp:nvSpPr>
        <dsp:cNvPr id="0" name=""/>
        <dsp:cNvSpPr/>
      </dsp:nvSpPr>
      <dsp:spPr>
        <a:xfrm>
          <a:off x="3334826" y="1395241"/>
          <a:ext cx="686463" cy="91440"/>
        </a:xfrm>
        <a:custGeom>
          <a:avLst/>
          <a:gdLst/>
          <a:ahLst/>
          <a:cxnLst/>
          <a:rect l="0" t="0" r="0" b="0"/>
          <a:pathLst>
            <a:path>
              <a:moveTo>
                <a:pt x="0" y="45720"/>
              </a:moveTo>
              <a:lnTo>
                <a:pt x="686463" y="45720"/>
              </a:lnTo>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660131" y="1437372"/>
        <a:ext cx="35853" cy="7177"/>
      </dsp:txXfrm>
    </dsp:sp>
    <dsp:sp modelId="{6E376919-F6A0-4E39-AFF4-8FB95796AD81}">
      <dsp:nvSpPr>
        <dsp:cNvPr id="0" name=""/>
        <dsp:cNvSpPr/>
      </dsp:nvSpPr>
      <dsp:spPr>
        <a:xfrm>
          <a:off x="10041" y="630962"/>
          <a:ext cx="3326584" cy="1619996"/>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GB" sz="1400" u="none" kern="1200" dirty="0">
              <a:latin typeface="Arial" charset="0"/>
              <a:ea typeface="Arial" charset="0"/>
              <a:cs typeface="Arial" charset="0"/>
            </a:rPr>
            <a:t>1. What claims were made about US biological weapons development </a:t>
          </a:r>
          <a:r>
            <a:rPr lang="en-GB" sz="1400" b="1" u="none" kern="1200" dirty="0">
              <a:latin typeface="Arial" charset="0"/>
              <a:ea typeface="Arial" charset="0"/>
              <a:cs typeface="Arial" charset="0"/>
            </a:rPr>
            <a:t>before</a:t>
          </a:r>
          <a:r>
            <a:rPr lang="en-GB" sz="1400" u="none" kern="1200" dirty="0">
              <a:latin typeface="Arial" charset="0"/>
              <a:ea typeface="Arial" charset="0"/>
              <a:cs typeface="Arial" charset="0"/>
            </a:rPr>
            <a:t> the Korean War?</a:t>
          </a:r>
        </a:p>
        <a:p>
          <a:pPr marL="0" lvl="0" indent="0" algn="ctr" defTabSz="622300">
            <a:lnSpc>
              <a:spcPct val="90000"/>
            </a:lnSpc>
            <a:spcBef>
              <a:spcPct val="0"/>
            </a:spcBef>
            <a:spcAft>
              <a:spcPct val="35000"/>
            </a:spcAft>
            <a:buNone/>
          </a:pPr>
          <a:endParaRPr lang="en-GB" sz="1400" u="sng" kern="1200" dirty="0"/>
        </a:p>
        <a:p>
          <a:pPr marL="0" lvl="0" indent="0" algn="ctr" defTabSz="622300">
            <a:lnSpc>
              <a:spcPct val="90000"/>
            </a:lnSpc>
            <a:spcBef>
              <a:spcPct val="0"/>
            </a:spcBef>
            <a:spcAft>
              <a:spcPct val="35000"/>
            </a:spcAft>
            <a:buNone/>
          </a:pPr>
          <a:endParaRPr lang="en-GB" sz="1400" u="sng" kern="1200" dirty="0"/>
        </a:p>
        <a:p>
          <a:pPr marL="0" lvl="0" indent="0" algn="ctr" defTabSz="622300">
            <a:lnSpc>
              <a:spcPct val="90000"/>
            </a:lnSpc>
            <a:spcBef>
              <a:spcPct val="0"/>
            </a:spcBef>
            <a:spcAft>
              <a:spcPct val="35000"/>
            </a:spcAft>
            <a:buNone/>
          </a:pPr>
          <a:endParaRPr lang="en-GB" sz="1400" u="sng" kern="1200" dirty="0"/>
        </a:p>
        <a:p>
          <a:pPr marL="0" lvl="0" indent="0" algn="ctr" defTabSz="622300">
            <a:lnSpc>
              <a:spcPct val="90000"/>
            </a:lnSpc>
            <a:spcBef>
              <a:spcPct val="0"/>
            </a:spcBef>
            <a:spcAft>
              <a:spcPct val="35000"/>
            </a:spcAft>
            <a:buNone/>
          </a:pPr>
          <a:endParaRPr lang="en-GB" sz="1400" u="sng" kern="1200" dirty="0"/>
        </a:p>
      </dsp:txBody>
      <dsp:txXfrm>
        <a:off x="10041" y="630962"/>
        <a:ext cx="3326584" cy="1619996"/>
      </dsp:txXfrm>
    </dsp:sp>
    <dsp:sp modelId="{02F27A9B-C78B-4C4E-BE98-5B3F4E2DDF94}">
      <dsp:nvSpPr>
        <dsp:cNvPr id="0" name=""/>
        <dsp:cNvSpPr/>
      </dsp:nvSpPr>
      <dsp:spPr>
        <a:xfrm>
          <a:off x="7334951" y="1395241"/>
          <a:ext cx="686463" cy="91440"/>
        </a:xfrm>
        <a:custGeom>
          <a:avLst/>
          <a:gdLst/>
          <a:ahLst/>
          <a:cxnLst/>
          <a:rect l="0" t="0" r="0" b="0"/>
          <a:pathLst>
            <a:path>
              <a:moveTo>
                <a:pt x="0" y="45720"/>
              </a:moveTo>
              <a:lnTo>
                <a:pt x="686463" y="45720"/>
              </a:lnTo>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7660256" y="1437372"/>
        <a:ext cx="35853" cy="7177"/>
      </dsp:txXfrm>
    </dsp:sp>
    <dsp:sp modelId="{3353D7E1-9C94-4185-9078-9D6FC95E5B88}">
      <dsp:nvSpPr>
        <dsp:cNvPr id="0" name=""/>
        <dsp:cNvSpPr/>
      </dsp:nvSpPr>
      <dsp:spPr>
        <a:xfrm>
          <a:off x="4053689" y="630962"/>
          <a:ext cx="3283061" cy="1619996"/>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GB" sz="1400" u="none" kern="1200" dirty="0">
              <a:latin typeface="Arial" charset="0"/>
              <a:ea typeface="Arial" charset="0"/>
              <a:cs typeface="Arial" charset="0"/>
            </a:rPr>
            <a:t>2. What specific allegations did China make about the use of biological weapons </a:t>
          </a:r>
          <a:r>
            <a:rPr lang="en-GB" sz="1400" b="1" u="none" kern="1200" dirty="0">
              <a:latin typeface="Arial" charset="0"/>
              <a:ea typeface="Arial" charset="0"/>
              <a:cs typeface="Arial" charset="0"/>
            </a:rPr>
            <a:t>during</a:t>
          </a:r>
          <a:r>
            <a:rPr lang="en-GB" sz="1400" u="none" kern="1200" dirty="0">
              <a:latin typeface="Arial" charset="0"/>
              <a:ea typeface="Arial" charset="0"/>
              <a:cs typeface="Arial" charset="0"/>
            </a:rPr>
            <a:t> the Korean War?</a:t>
          </a:r>
        </a:p>
        <a:p>
          <a:pPr marL="0" lvl="0" indent="0" algn="ctr" defTabSz="622300">
            <a:lnSpc>
              <a:spcPct val="90000"/>
            </a:lnSpc>
            <a:spcBef>
              <a:spcPct val="0"/>
            </a:spcBef>
            <a:spcAft>
              <a:spcPct val="35000"/>
            </a:spcAft>
            <a:buNone/>
          </a:pPr>
          <a:endParaRPr lang="en-GB" sz="1600" u="sng" kern="1200" dirty="0"/>
        </a:p>
        <a:p>
          <a:pPr marL="0" lvl="0" indent="0" algn="ctr" defTabSz="622300">
            <a:lnSpc>
              <a:spcPct val="90000"/>
            </a:lnSpc>
            <a:spcBef>
              <a:spcPct val="0"/>
            </a:spcBef>
            <a:spcAft>
              <a:spcPct val="35000"/>
            </a:spcAft>
            <a:buNone/>
          </a:pPr>
          <a:endParaRPr lang="en-GB" sz="1600" u="sng" kern="1200" dirty="0"/>
        </a:p>
        <a:p>
          <a:pPr marL="0" lvl="0" indent="0" algn="ctr" defTabSz="622300">
            <a:lnSpc>
              <a:spcPct val="90000"/>
            </a:lnSpc>
            <a:spcBef>
              <a:spcPct val="0"/>
            </a:spcBef>
            <a:spcAft>
              <a:spcPct val="35000"/>
            </a:spcAft>
            <a:buNone/>
          </a:pPr>
          <a:endParaRPr lang="en-GB" sz="1600" u="sng" kern="1200" dirty="0"/>
        </a:p>
        <a:p>
          <a:pPr marL="0" lvl="0" indent="0" algn="ctr" defTabSz="622300">
            <a:lnSpc>
              <a:spcPct val="90000"/>
            </a:lnSpc>
            <a:spcBef>
              <a:spcPct val="0"/>
            </a:spcBef>
            <a:spcAft>
              <a:spcPct val="35000"/>
            </a:spcAft>
            <a:buNone/>
          </a:pPr>
          <a:endParaRPr lang="en-GB" sz="1600" u="sng" kern="1200" dirty="0"/>
        </a:p>
      </dsp:txBody>
      <dsp:txXfrm>
        <a:off x="4053689" y="630962"/>
        <a:ext cx="3283061" cy="1619996"/>
      </dsp:txXfrm>
    </dsp:sp>
    <dsp:sp modelId="{AF846A23-1BE3-47C1-9951-F054C60CFF17}">
      <dsp:nvSpPr>
        <dsp:cNvPr id="0" name=""/>
        <dsp:cNvSpPr/>
      </dsp:nvSpPr>
      <dsp:spPr>
        <a:xfrm>
          <a:off x="1673240" y="2249159"/>
          <a:ext cx="7915917" cy="686463"/>
        </a:xfrm>
        <a:custGeom>
          <a:avLst/>
          <a:gdLst/>
          <a:ahLst/>
          <a:cxnLst/>
          <a:rect l="0" t="0" r="0" b="0"/>
          <a:pathLst>
            <a:path>
              <a:moveTo>
                <a:pt x="7915917" y="0"/>
              </a:moveTo>
              <a:lnTo>
                <a:pt x="7915917" y="360331"/>
              </a:lnTo>
              <a:lnTo>
                <a:pt x="0" y="360331"/>
              </a:lnTo>
              <a:lnTo>
                <a:pt x="0" y="686463"/>
              </a:lnTo>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432491" y="2588802"/>
        <a:ext cx="397416" cy="7177"/>
      </dsp:txXfrm>
    </dsp:sp>
    <dsp:sp modelId="{ADEDC8D6-CE1A-489C-950E-2F2273662ED3}">
      <dsp:nvSpPr>
        <dsp:cNvPr id="0" name=""/>
        <dsp:cNvSpPr/>
      </dsp:nvSpPr>
      <dsp:spPr>
        <a:xfrm>
          <a:off x="8053815" y="630962"/>
          <a:ext cx="3070685" cy="1619996"/>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GB" sz="1600" kern="1200" dirty="0">
              <a:latin typeface="Arial" charset="0"/>
              <a:ea typeface="Arial" charset="0"/>
              <a:cs typeface="Arial" charset="0"/>
            </a:rPr>
            <a:t> 3. </a:t>
          </a:r>
          <a:r>
            <a:rPr lang="en-GB" sz="1400" u="none" kern="1200" dirty="0">
              <a:latin typeface="Arial" charset="0"/>
              <a:ea typeface="Arial" charset="0"/>
              <a:cs typeface="Arial" charset="0"/>
            </a:rPr>
            <a:t>What were the </a:t>
          </a:r>
          <a:r>
            <a:rPr lang="en-GB" sz="1400" b="1" u="none" kern="1200" dirty="0">
              <a:latin typeface="Arial" charset="0"/>
              <a:ea typeface="Arial" charset="0"/>
              <a:cs typeface="Arial" charset="0"/>
            </a:rPr>
            <a:t>main ‘investigations</a:t>
          </a:r>
          <a:r>
            <a:rPr lang="en-GB" sz="1400" u="none" kern="1200" dirty="0">
              <a:latin typeface="Arial" charset="0"/>
              <a:ea typeface="Arial" charset="0"/>
              <a:cs typeface="Arial" charset="0"/>
            </a:rPr>
            <a:t>’ launched by China and NK into the use of biological weapons?</a:t>
          </a:r>
        </a:p>
        <a:p>
          <a:pPr marL="0" lvl="0" indent="0" algn="ctr" defTabSz="711200">
            <a:lnSpc>
              <a:spcPct val="90000"/>
            </a:lnSpc>
            <a:spcBef>
              <a:spcPct val="0"/>
            </a:spcBef>
            <a:spcAft>
              <a:spcPct val="35000"/>
            </a:spcAft>
            <a:buNone/>
          </a:pPr>
          <a:endParaRPr lang="en-GB" sz="1600" u="sng" kern="1200" dirty="0"/>
        </a:p>
        <a:p>
          <a:pPr marL="0" lvl="0" indent="0" algn="ctr" defTabSz="711200">
            <a:lnSpc>
              <a:spcPct val="90000"/>
            </a:lnSpc>
            <a:spcBef>
              <a:spcPct val="0"/>
            </a:spcBef>
            <a:spcAft>
              <a:spcPct val="35000"/>
            </a:spcAft>
            <a:buNone/>
          </a:pPr>
          <a:endParaRPr lang="en-GB" sz="1600" u="sng" kern="1200" dirty="0"/>
        </a:p>
        <a:p>
          <a:pPr marL="0" lvl="0" indent="0" algn="ctr" defTabSz="711200">
            <a:lnSpc>
              <a:spcPct val="90000"/>
            </a:lnSpc>
            <a:spcBef>
              <a:spcPct val="0"/>
            </a:spcBef>
            <a:spcAft>
              <a:spcPct val="35000"/>
            </a:spcAft>
            <a:buNone/>
          </a:pPr>
          <a:endParaRPr lang="en-GB" sz="1600" u="sng" kern="1200" dirty="0"/>
        </a:p>
        <a:p>
          <a:pPr marL="0" lvl="0" indent="0" algn="ctr" defTabSz="711200">
            <a:lnSpc>
              <a:spcPct val="90000"/>
            </a:lnSpc>
            <a:spcBef>
              <a:spcPct val="0"/>
            </a:spcBef>
            <a:spcAft>
              <a:spcPct val="35000"/>
            </a:spcAft>
            <a:buNone/>
          </a:pPr>
          <a:r>
            <a:rPr lang="en-GB" sz="1600" u="sng" kern="1200" dirty="0"/>
            <a:t> </a:t>
          </a:r>
          <a:endParaRPr lang="en-GB" sz="1600" kern="1200" dirty="0"/>
        </a:p>
      </dsp:txBody>
      <dsp:txXfrm>
        <a:off x="8053815" y="630962"/>
        <a:ext cx="3070685" cy="1619996"/>
      </dsp:txXfrm>
    </dsp:sp>
    <dsp:sp modelId="{6D5074D3-CB3C-48FE-BD40-019A7F29111B}">
      <dsp:nvSpPr>
        <dsp:cNvPr id="0" name=""/>
        <dsp:cNvSpPr/>
      </dsp:nvSpPr>
      <dsp:spPr>
        <a:xfrm>
          <a:off x="3334638" y="3732301"/>
          <a:ext cx="686463" cy="91440"/>
        </a:xfrm>
        <a:custGeom>
          <a:avLst/>
          <a:gdLst/>
          <a:ahLst/>
          <a:cxnLst/>
          <a:rect l="0" t="0" r="0" b="0"/>
          <a:pathLst>
            <a:path>
              <a:moveTo>
                <a:pt x="0" y="45720"/>
              </a:moveTo>
              <a:lnTo>
                <a:pt x="686463" y="45720"/>
              </a:lnTo>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659944" y="3774433"/>
        <a:ext cx="35853" cy="7177"/>
      </dsp:txXfrm>
    </dsp:sp>
    <dsp:sp modelId="{88222A39-79CA-4395-8045-AC87685F1161}">
      <dsp:nvSpPr>
        <dsp:cNvPr id="0" name=""/>
        <dsp:cNvSpPr/>
      </dsp:nvSpPr>
      <dsp:spPr>
        <a:xfrm>
          <a:off x="10041" y="2968023"/>
          <a:ext cx="3326397" cy="1619996"/>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GB" sz="1400" u="none" kern="1200" dirty="0">
              <a:latin typeface="Arial" charset="0"/>
              <a:ea typeface="Arial" charset="0"/>
              <a:cs typeface="Arial" charset="0"/>
            </a:rPr>
            <a:t>4. What were some </a:t>
          </a:r>
          <a:r>
            <a:rPr lang="en-GB" sz="1400" b="1" u="none" kern="1200" dirty="0">
              <a:latin typeface="Arial" charset="0"/>
              <a:ea typeface="Arial" charset="0"/>
              <a:cs typeface="Arial" charset="0"/>
            </a:rPr>
            <a:t>weaknesses</a:t>
          </a:r>
          <a:r>
            <a:rPr lang="en-GB" sz="1400" u="none" kern="1200" dirty="0">
              <a:latin typeface="Arial" charset="0"/>
              <a:ea typeface="Arial" charset="0"/>
              <a:cs typeface="Arial" charset="0"/>
            </a:rPr>
            <a:t> of these investigations identified in the extract?</a:t>
          </a:r>
        </a:p>
        <a:p>
          <a:pPr marL="0" lvl="0" indent="0" algn="ctr" defTabSz="622300">
            <a:lnSpc>
              <a:spcPct val="90000"/>
            </a:lnSpc>
            <a:spcBef>
              <a:spcPct val="0"/>
            </a:spcBef>
            <a:spcAft>
              <a:spcPct val="35000"/>
            </a:spcAft>
            <a:buNone/>
          </a:pPr>
          <a:endParaRPr lang="en-GB" sz="1600" u="sng" kern="1200" dirty="0"/>
        </a:p>
        <a:p>
          <a:pPr marL="0" lvl="0" indent="0" algn="ctr" defTabSz="622300">
            <a:lnSpc>
              <a:spcPct val="90000"/>
            </a:lnSpc>
            <a:spcBef>
              <a:spcPct val="0"/>
            </a:spcBef>
            <a:spcAft>
              <a:spcPct val="35000"/>
            </a:spcAft>
            <a:buNone/>
          </a:pPr>
          <a:endParaRPr lang="en-GB" sz="1600" u="sng" kern="1200" dirty="0"/>
        </a:p>
        <a:p>
          <a:pPr marL="0" lvl="0" indent="0" algn="ctr" defTabSz="622300">
            <a:lnSpc>
              <a:spcPct val="90000"/>
            </a:lnSpc>
            <a:spcBef>
              <a:spcPct val="0"/>
            </a:spcBef>
            <a:spcAft>
              <a:spcPct val="35000"/>
            </a:spcAft>
            <a:buNone/>
          </a:pPr>
          <a:endParaRPr lang="en-GB" sz="1600" u="sng" kern="1200" dirty="0"/>
        </a:p>
        <a:p>
          <a:pPr marL="0" lvl="0" indent="0" algn="ctr" defTabSz="622300">
            <a:lnSpc>
              <a:spcPct val="90000"/>
            </a:lnSpc>
            <a:spcBef>
              <a:spcPct val="0"/>
            </a:spcBef>
            <a:spcAft>
              <a:spcPct val="35000"/>
            </a:spcAft>
            <a:buNone/>
          </a:pPr>
          <a:r>
            <a:rPr lang="en-GB" sz="1600" u="sng" kern="1200" dirty="0"/>
            <a:t> </a:t>
          </a:r>
        </a:p>
      </dsp:txBody>
      <dsp:txXfrm>
        <a:off x="10041" y="2968023"/>
        <a:ext cx="3326397" cy="1619996"/>
      </dsp:txXfrm>
    </dsp:sp>
    <dsp:sp modelId="{A2A5F6FD-5C8F-4311-A8C4-1384DC70E136}">
      <dsp:nvSpPr>
        <dsp:cNvPr id="0" name=""/>
        <dsp:cNvSpPr/>
      </dsp:nvSpPr>
      <dsp:spPr>
        <a:xfrm>
          <a:off x="7334764" y="3732301"/>
          <a:ext cx="686463" cy="91440"/>
        </a:xfrm>
        <a:custGeom>
          <a:avLst/>
          <a:gdLst/>
          <a:ahLst/>
          <a:cxnLst/>
          <a:rect l="0" t="0" r="0" b="0"/>
          <a:pathLst>
            <a:path>
              <a:moveTo>
                <a:pt x="0" y="45720"/>
              </a:moveTo>
              <a:lnTo>
                <a:pt x="686463" y="45720"/>
              </a:lnTo>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7660069" y="3774433"/>
        <a:ext cx="35853" cy="7177"/>
      </dsp:txXfrm>
    </dsp:sp>
    <dsp:sp modelId="{C11202E5-41FC-42EF-AAF4-A5AF154D4AEC}">
      <dsp:nvSpPr>
        <dsp:cNvPr id="0" name=""/>
        <dsp:cNvSpPr/>
      </dsp:nvSpPr>
      <dsp:spPr>
        <a:xfrm>
          <a:off x="4053502" y="2968023"/>
          <a:ext cx="3283061" cy="1619996"/>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GB" sz="1400" u="none" kern="1200" dirty="0">
              <a:latin typeface="Arial" charset="0"/>
              <a:ea typeface="Arial" charset="0"/>
              <a:cs typeface="Arial" charset="0"/>
            </a:rPr>
            <a:t>5. What was the </a:t>
          </a:r>
          <a:r>
            <a:rPr lang="en-GB" sz="1400" b="1" u="none" kern="1200" dirty="0">
              <a:latin typeface="Arial" charset="0"/>
              <a:ea typeface="Arial" charset="0"/>
              <a:cs typeface="Arial" charset="0"/>
            </a:rPr>
            <a:t>US response </a:t>
          </a:r>
          <a:r>
            <a:rPr lang="en-GB" sz="1400" u="none" kern="1200" dirty="0">
              <a:latin typeface="Arial" charset="0"/>
              <a:ea typeface="Arial" charset="0"/>
              <a:cs typeface="Arial" charset="0"/>
            </a:rPr>
            <a:t>to these allegations?</a:t>
          </a:r>
        </a:p>
        <a:p>
          <a:pPr marL="0" lvl="0" indent="0" algn="ctr" defTabSz="622300">
            <a:lnSpc>
              <a:spcPct val="90000"/>
            </a:lnSpc>
            <a:spcBef>
              <a:spcPct val="0"/>
            </a:spcBef>
            <a:spcAft>
              <a:spcPct val="35000"/>
            </a:spcAft>
            <a:buNone/>
          </a:pPr>
          <a:endParaRPr lang="en-GB" sz="1600" u="sng" kern="1200" dirty="0"/>
        </a:p>
        <a:p>
          <a:pPr marL="0" lvl="0" indent="0" algn="ctr" defTabSz="622300">
            <a:lnSpc>
              <a:spcPct val="90000"/>
            </a:lnSpc>
            <a:spcBef>
              <a:spcPct val="0"/>
            </a:spcBef>
            <a:spcAft>
              <a:spcPct val="35000"/>
            </a:spcAft>
            <a:buNone/>
          </a:pPr>
          <a:endParaRPr lang="en-GB" sz="1600" u="sng" kern="1200" dirty="0"/>
        </a:p>
        <a:p>
          <a:pPr marL="0" lvl="0" indent="0" algn="ctr" defTabSz="622300">
            <a:lnSpc>
              <a:spcPct val="90000"/>
            </a:lnSpc>
            <a:spcBef>
              <a:spcPct val="0"/>
            </a:spcBef>
            <a:spcAft>
              <a:spcPct val="35000"/>
            </a:spcAft>
            <a:buNone/>
          </a:pPr>
          <a:endParaRPr lang="en-GB" sz="1600" u="sng" kern="1200" dirty="0"/>
        </a:p>
        <a:p>
          <a:pPr marL="0" lvl="0" indent="0" algn="ctr" defTabSz="622300">
            <a:lnSpc>
              <a:spcPct val="90000"/>
            </a:lnSpc>
            <a:spcBef>
              <a:spcPct val="0"/>
            </a:spcBef>
            <a:spcAft>
              <a:spcPct val="35000"/>
            </a:spcAft>
            <a:buNone/>
          </a:pPr>
          <a:endParaRPr lang="en-GB" sz="1600" u="sng" kern="1200" dirty="0"/>
        </a:p>
        <a:p>
          <a:pPr marL="0" lvl="0" indent="0" algn="ctr" defTabSz="622300">
            <a:lnSpc>
              <a:spcPct val="90000"/>
            </a:lnSpc>
            <a:spcBef>
              <a:spcPct val="0"/>
            </a:spcBef>
            <a:spcAft>
              <a:spcPct val="35000"/>
            </a:spcAft>
            <a:buNone/>
          </a:pPr>
          <a:endParaRPr lang="en-GB" sz="1600" u="sng" kern="1200" dirty="0"/>
        </a:p>
      </dsp:txBody>
      <dsp:txXfrm>
        <a:off x="4053502" y="2968023"/>
        <a:ext cx="3283061" cy="1619996"/>
      </dsp:txXfrm>
    </dsp:sp>
    <dsp:sp modelId="{885AEF72-BA55-41B4-8D8A-BBD2366D01D7}">
      <dsp:nvSpPr>
        <dsp:cNvPr id="0" name=""/>
        <dsp:cNvSpPr/>
      </dsp:nvSpPr>
      <dsp:spPr>
        <a:xfrm>
          <a:off x="8053628" y="2968023"/>
          <a:ext cx="3059992" cy="1619996"/>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GB" sz="1400" u="none" kern="1200" dirty="0">
              <a:latin typeface="Arial" charset="0"/>
              <a:ea typeface="Arial" charset="0"/>
              <a:cs typeface="Arial" charset="0"/>
            </a:rPr>
            <a:t>6. What weaknesses about the allegations emerged </a:t>
          </a:r>
          <a:r>
            <a:rPr lang="en-GB" sz="1400" b="1" u="none" kern="1200" dirty="0">
              <a:latin typeface="Arial" charset="0"/>
              <a:ea typeface="Arial" charset="0"/>
              <a:cs typeface="Arial" charset="0"/>
            </a:rPr>
            <a:t>after the war</a:t>
          </a:r>
          <a:r>
            <a:rPr lang="en-GB" sz="1400" u="none" kern="1200" dirty="0">
              <a:latin typeface="Arial" charset="0"/>
              <a:ea typeface="Arial" charset="0"/>
              <a:cs typeface="Arial" charset="0"/>
            </a:rPr>
            <a:t>?</a:t>
          </a:r>
        </a:p>
        <a:p>
          <a:pPr marL="0" lvl="0" indent="0" algn="ctr" defTabSz="622300">
            <a:lnSpc>
              <a:spcPct val="90000"/>
            </a:lnSpc>
            <a:spcBef>
              <a:spcPct val="0"/>
            </a:spcBef>
            <a:spcAft>
              <a:spcPct val="35000"/>
            </a:spcAft>
            <a:buNone/>
          </a:pPr>
          <a:endParaRPr lang="en-GB" sz="1600" u="sng" kern="1200" dirty="0">
            <a:latin typeface="Arial" charset="0"/>
            <a:ea typeface="Arial" charset="0"/>
            <a:cs typeface="Arial" charset="0"/>
          </a:endParaRPr>
        </a:p>
        <a:p>
          <a:pPr marL="0" lvl="0" indent="0" algn="ctr" defTabSz="622300">
            <a:lnSpc>
              <a:spcPct val="90000"/>
            </a:lnSpc>
            <a:spcBef>
              <a:spcPct val="0"/>
            </a:spcBef>
            <a:spcAft>
              <a:spcPct val="35000"/>
            </a:spcAft>
            <a:buNone/>
          </a:pPr>
          <a:endParaRPr lang="en-GB" sz="1600" u="sng" kern="1200" dirty="0">
            <a:latin typeface="Arial" charset="0"/>
            <a:ea typeface="Arial" charset="0"/>
            <a:cs typeface="Arial" charset="0"/>
          </a:endParaRPr>
        </a:p>
        <a:p>
          <a:pPr marL="0" lvl="0" indent="0" algn="ctr" defTabSz="622300">
            <a:lnSpc>
              <a:spcPct val="90000"/>
            </a:lnSpc>
            <a:spcBef>
              <a:spcPct val="0"/>
            </a:spcBef>
            <a:spcAft>
              <a:spcPct val="35000"/>
            </a:spcAft>
            <a:buNone/>
          </a:pPr>
          <a:endParaRPr lang="en-GB" sz="1600" u="sng" kern="1200" dirty="0">
            <a:latin typeface="Arial" charset="0"/>
            <a:ea typeface="Arial" charset="0"/>
            <a:cs typeface="Arial" charset="0"/>
          </a:endParaRPr>
        </a:p>
        <a:p>
          <a:pPr marL="0" lvl="0" indent="0" algn="ctr" defTabSz="622300">
            <a:lnSpc>
              <a:spcPct val="90000"/>
            </a:lnSpc>
            <a:spcBef>
              <a:spcPct val="0"/>
            </a:spcBef>
            <a:spcAft>
              <a:spcPct val="35000"/>
            </a:spcAft>
            <a:buNone/>
          </a:pPr>
          <a:endParaRPr lang="en-GB" sz="1600" u="sng" kern="1200" dirty="0">
            <a:latin typeface="Arial" charset="0"/>
            <a:ea typeface="Arial" charset="0"/>
            <a:cs typeface="Arial" charset="0"/>
          </a:endParaRPr>
        </a:p>
        <a:p>
          <a:pPr marL="0" lvl="0" indent="0" algn="ctr" defTabSz="622300">
            <a:lnSpc>
              <a:spcPct val="90000"/>
            </a:lnSpc>
            <a:spcBef>
              <a:spcPct val="0"/>
            </a:spcBef>
            <a:spcAft>
              <a:spcPct val="35000"/>
            </a:spcAft>
            <a:buNone/>
          </a:pPr>
          <a:endParaRPr lang="en-GB" sz="1600" u="sng" kern="1200" dirty="0">
            <a:latin typeface="Arial" charset="0"/>
            <a:ea typeface="Arial" charset="0"/>
            <a:cs typeface="Arial" charset="0"/>
          </a:endParaRPr>
        </a:p>
      </dsp:txBody>
      <dsp:txXfrm>
        <a:off x="8053628" y="2968023"/>
        <a:ext cx="3059992" cy="16199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F847BE-76E5-47A2-A84E-6959FEFD7DA3}">
      <dsp:nvSpPr>
        <dsp:cNvPr id="0" name=""/>
        <dsp:cNvSpPr/>
      </dsp:nvSpPr>
      <dsp:spPr>
        <a:xfrm>
          <a:off x="3260185" y="1302880"/>
          <a:ext cx="647737" cy="91440"/>
        </a:xfrm>
        <a:custGeom>
          <a:avLst/>
          <a:gdLst/>
          <a:ahLst/>
          <a:cxnLst/>
          <a:rect l="0" t="0" r="0" b="0"/>
          <a:pathLst>
            <a:path>
              <a:moveTo>
                <a:pt x="0" y="45720"/>
              </a:moveTo>
              <a:lnTo>
                <a:pt x="647737" y="45720"/>
              </a:lnTo>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567096" y="1345205"/>
        <a:ext cx="33916" cy="6790"/>
      </dsp:txXfrm>
    </dsp:sp>
    <dsp:sp modelId="{6E376919-F6A0-4E39-AFF4-8FB95796AD81}">
      <dsp:nvSpPr>
        <dsp:cNvPr id="0" name=""/>
        <dsp:cNvSpPr/>
      </dsp:nvSpPr>
      <dsp:spPr>
        <a:xfrm>
          <a:off x="8089" y="416635"/>
          <a:ext cx="3253896" cy="186392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GB" sz="1200" u="none" kern="1200" dirty="0">
              <a:latin typeface="Arial" charset="0"/>
              <a:ea typeface="Arial" charset="0"/>
              <a:cs typeface="Arial" charset="0"/>
            </a:rPr>
            <a:t>1. What claims were made about US biological weapons development </a:t>
          </a:r>
          <a:r>
            <a:rPr lang="en-GB" sz="1200" b="1" u="none" kern="1200" dirty="0">
              <a:latin typeface="Arial" charset="0"/>
              <a:ea typeface="Arial" charset="0"/>
              <a:cs typeface="Arial" charset="0"/>
            </a:rPr>
            <a:t>before</a:t>
          </a:r>
          <a:r>
            <a:rPr lang="en-GB" sz="1200" u="none" kern="1200" dirty="0">
              <a:latin typeface="Arial" charset="0"/>
              <a:ea typeface="Arial" charset="0"/>
              <a:cs typeface="Arial" charset="0"/>
            </a:rPr>
            <a:t> the Korean War?</a:t>
          </a:r>
        </a:p>
        <a:p>
          <a:pPr marL="0" lvl="0" indent="0" algn="ctr" defTabSz="533400">
            <a:lnSpc>
              <a:spcPct val="90000"/>
            </a:lnSpc>
            <a:spcBef>
              <a:spcPct val="0"/>
            </a:spcBef>
            <a:spcAft>
              <a:spcPct val="35000"/>
            </a:spcAft>
            <a:buNone/>
          </a:pPr>
          <a:r>
            <a:rPr lang="en-GB" sz="1200" i="1" u="none" kern="1200" dirty="0">
              <a:solidFill>
                <a:srgbClr val="FF0000"/>
              </a:solidFill>
              <a:latin typeface="Arial" charset="0"/>
              <a:ea typeface="Arial" charset="0"/>
              <a:cs typeface="Arial" charset="0"/>
            </a:rPr>
            <a:t>- Soviets alleged US use against </a:t>
          </a:r>
          <a:br>
            <a:rPr lang="en-GB" sz="1200" i="1" u="none" kern="1200" dirty="0">
              <a:solidFill>
                <a:srgbClr val="FF0000"/>
              </a:solidFill>
              <a:latin typeface="Arial" charset="0"/>
              <a:ea typeface="Arial" charset="0"/>
              <a:cs typeface="Arial" charset="0"/>
            </a:rPr>
          </a:br>
          <a:r>
            <a:rPr lang="en-GB" sz="1200" i="1" u="none" kern="1200" dirty="0">
              <a:solidFill>
                <a:srgbClr val="FF0000"/>
              </a:solidFill>
              <a:latin typeface="Arial" charset="0"/>
              <a:ea typeface="Arial" charset="0"/>
              <a:cs typeface="Arial" charset="0"/>
            </a:rPr>
            <a:t>Alaskan </a:t>
          </a:r>
          <a:r>
            <a:rPr lang="en-GB" sz="1200" i="1" u="none" kern="1200" dirty="0" err="1">
              <a:solidFill>
                <a:srgbClr val="FF0000"/>
              </a:solidFill>
              <a:latin typeface="Arial" charset="0"/>
              <a:ea typeface="Arial" charset="0"/>
              <a:cs typeface="Arial" charset="0"/>
            </a:rPr>
            <a:t>Inuits</a:t>
          </a:r>
          <a:r>
            <a:rPr lang="en-GB" sz="1200" i="1" u="none" kern="1200" dirty="0">
              <a:solidFill>
                <a:srgbClr val="FF0000"/>
              </a:solidFill>
              <a:latin typeface="Arial" charset="0"/>
              <a:ea typeface="Arial" charset="0"/>
              <a:cs typeface="Arial" charset="0"/>
            </a:rPr>
            <a:t>.</a:t>
          </a:r>
        </a:p>
        <a:p>
          <a:pPr marL="0" lvl="0" indent="0" algn="ctr" defTabSz="533400">
            <a:lnSpc>
              <a:spcPct val="90000"/>
            </a:lnSpc>
            <a:spcBef>
              <a:spcPct val="0"/>
            </a:spcBef>
            <a:spcAft>
              <a:spcPct val="35000"/>
            </a:spcAft>
            <a:buNone/>
          </a:pPr>
          <a:r>
            <a:rPr lang="en-GB" sz="1200" i="1" u="none" kern="1200" dirty="0">
              <a:solidFill>
                <a:srgbClr val="FF0000"/>
              </a:solidFill>
              <a:latin typeface="Arial" charset="0"/>
              <a:ea typeface="Arial" charset="0"/>
              <a:cs typeface="Arial" charset="0"/>
            </a:rPr>
            <a:t>- Chinese said that US colluded with Japanese WWII General Ishii, who had used germ warfare in that conflict against China.</a:t>
          </a:r>
          <a:endParaRPr lang="en-GB" sz="1300" u="sng" kern="1200" dirty="0">
            <a:latin typeface="Arial" charset="0"/>
            <a:ea typeface="Arial" charset="0"/>
            <a:cs typeface="Arial" charset="0"/>
          </a:endParaRPr>
        </a:p>
        <a:p>
          <a:pPr marL="0" lvl="0" indent="0" algn="ctr" defTabSz="533400">
            <a:lnSpc>
              <a:spcPct val="90000"/>
            </a:lnSpc>
            <a:spcBef>
              <a:spcPct val="0"/>
            </a:spcBef>
            <a:spcAft>
              <a:spcPct val="35000"/>
            </a:spcAft>
            <a:buNone/>
          </a:pPr>
          <a:endParaRPr lang="en-GB" sz="1300" u="sng" kern="1200" dirty="0">
            <a:latin typeface="Arial" charset="0"/>
            <a:ea typeface="Arial" charset="0"/>
            <a:cs typeface="Arial" charset="0"/>
          </a:endParaRPr>
        </a:p>
        <a:p>
          <a:pPr marL="0" lvl="0" indent="0" algn="ctr" defTabSz="533400">
            <a:lnSpc>
              <a:spcPct val="90000"/>
            </a:lnSpc>
            <a:spcBef>
              <a:spcPct val="0"/>
            </a:spcBef>
            <a:spcAft>
              <a:spcPct val="35000"/>
            </a:spcAft>
            <a:buNone/>
          </a:pPr>
          <a:endParaRPr lang="en-GB" sz="1300" u="sng" kern="1200" dirty="0">
            <a:latin typeface="Arial" charset="0"/>
            <a:ea typeface="Arial" charset="0"/>
            <a:cs typeface="Arial" charset="0"/>
          </a:endParaRPr>
        </a:p>
      </dsp:txBody>
      <dsp:txXfrm>
        <a:off x="8089" y="416635"/>
        <a:ext cx="3253896" cy="1863929"/>
      </dsp:txXfrm>
    </dsp:sp>
    <dsp:sp modelId="{02F27A9B-C78B-4C4E-BE98-5B3F4E2DDF94}">
      <dsp:nvSpPr>
        <dsp:cNvPr id="0" name=""/>
        <dsp:cNvSpPr/>
      </dsp:nvSpPr>
      <dsp:spPr>
        <a:xfrm>
          <a:off x="7192419" y="1302880"/>
          <a:ext cx="647737" cy="91440"/>
        </a:xfrm>
        <a:custGeom>
          <a:avLst/>
          <a:gdLst/>
          <a:ahLst/>
          <a:cxnLst/>
          <a:rect l="0" t="0" r="0" b="0"/>
          <a:pathLst>
            <a:path>
              <a:moveTo>
                <a:pt x="0" y="45720"/>
              </a:moveTo>
              <a:lnTo>
                <a:pt x="647737" y="45720"/>
              </a:lnTo>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7499329" y="1345205"/>
        <a:ext cx="33916" cy="6790"/>
      </dsp:txXfrm>
    </dsp:sp>
    <dsp:sp modelId="{3353D7E1-9C94-4185-9078-9D6FC95E5B88}">
      <dsp:nvSpPr>
        <dsp:cNvPr id="0" name=""/>
        <dsp:cNvSpPr/>
      </dsp:nvSpPr>
      <dsp:spPr>
        <a:xfrm>
          <a:off x="3940323" y="418308"/>
          <a:ext cx="3253896" cy="1860585"/>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GB" sz="1200" u="none" kern="1200" dirty="0">
              <a:latin typeface="Arial" charset="0"/>
              <a:ea typeface="Arial" charset="0"/>
              <a:cs typeface="Arial" charset="0"/>
            </a:rPr>
            <a:t>2. What specific allegations did China make about the use of biological weapons </a:t>
          </a:r>
          <a:r>
            <a:rPr lang="en-GB" sz="1200" b="1" u="none" kern="1200" dirty="0">
              <a:latin typeface="Arial" charset="0"/>
              <a:ea typeface="Arial" charset="0"/>
              <a:cs typeface="Arial" charset="0"/>
            </a:rPr>
            <a:t>during</a:t>
          </a:r>
          <a:r>
            <a:rPr lang="en-GB" sz="1200" u="none" kern="1200" dirty="0">
              <a:latin typeface="Arial" charset="0"/>
              <a:ea typeface="Arial" charset="0"/>
              <a:cs typeface="Arial" charset="0"/>
            </a:rPr>
            <a:t> the Korean War?</a:t>
          </a:r>
        </a:p>
        <a:p>
          <a:pPr marL="0" lvl="0" indent="0" algn="ctr" defTabSz="533400">
            <a:lnSpc>
              <a:spcPct val="90000"/>
            </a:lnSpc>
            <a:spcBef>
              <a:spcPct val="0"/>
            </a:spcBef>
            <a:spcAft>
              <a:spcPct val="35000"/>
            </a:spcAft>
            <a:buNone/>
          </a:pPr>
          <a:r>
            <a:rPr lang="en-GB" sz="1200" i="1" u="none" kern="1200" dirty="0">
              <a:solidFill>
                <a:srgbClr val="FF0000"/>
              </a:solidFill>
              <a:latin typeface="Arial" charset="0"/>
              <a:ea typeface="Arial" charset="0"/>
              <a:cs typeface="Arial" charset="0"/>
            </a:rPr>
            <a:t>-</a:t>
          </a:r>
          <a:r>
            <a:rPr lang="en-GB" sz="1200" i="1" u="none" kern="1200" dirty="0">
              <a:latin typeface="Arial" charset="0"/>
              <a:ea typeface="Arial" charset="0"/>
              <a:cs typeface="Arial" charset="0"/>
            </a:rPr>
            <a:t> </a:t>
          </a:r>
          <a:r>
            <a:rPr lang="en-GB" sz="1200" i="1" u="none" kern="1200" dirty="0">
              <a:solidFill>
                <a:srgbClr val="FF0000"/>
              </a:solidFill>
              <a:latin typeface="Arial" charset="0"/>
              <a:ea typeface="Arial" charset="0"/>
              <a:cs typeface="Arial" charset="0"/>
            </a:rPr>
            <a:t>NK first alleged US use of smallpox in </a:t>
          </a:r>
          <a:br>
            <a:rPr lang="en-GB" sz="1200" i="1" u="none" kern="1200" dirty="0">
              <a:solidFill>
                <a:srgbClr val="FF0000"/>
              </a:solidFill>
              <a:latin typeface="Arial" charset="0"/>
              <a:ea typeface="Arial" charset="0"/>
              <a:cs typeface="Arial" charset="0"/>
            </a:rPr>
          </a:br>
          <a:r>
            <a:rPr lang="en-GB" sz="1200" i="1" u="none" kern="1200" dirty="0">
              <a:solidFill>
                <a:srgbClr val="FF0000"/>
              </a:solidFill>
              <a:latin typeface="Arial" charset="0"/>
              <a:ea typeface="Arial" charset="0"/>
              <a:cs typeface="Arial" charset="0"/>
            </a:rPr>
            <a:t>May 1951.</a:t>
          </a:r>
        </a:p>
        <a:p>
          <a:pPr marL="0" lvl="0" indent="0" algn="ctr" defTabSz="533400">
            <a:lnSpc>
              <a:spcPct val="90000"/>
            </a:lnSpc>
            <a:spcBef>
              <a:spcPct val="0"/>
            </a:spcBef>
            <a:spcAft>
              <a:spcPct val="35000"/>
            </a:spcAft>
            <a:buNone/>
          </a:pPr>
          <a:r>
            <a:rPr lang="en-GB" sz="1200" i="1" u="none" kern="1200" dirty="0">
              <a:solidFill>
                <a:srgbClr val="FF0000"/>
              </a:solidFill>
              <a:latin typeface="Arial" charset="0"/>
              <a:ea typeface="Arial" charset="0"/>
              <a:cs typeface="Arial" charset="0"/>
            </a:rPr>
            <a:t>- NK then claimed US dropped plague- </a:t>
          </a:r>
          <a:br>
            <a:rPr lang="en-GB" sz="1200" i="1" u="none" kern="1200" dirty="0">
              <a:solidFill>
                <a:srgbClr val="FF0000"/>
              </a:solidFill>
              <a:latin typeface="Arial" charset="0"/>
              <a:ea typeface="Arial" charset="0"/>
              <a:cs typeface="Arial" charset="0"/>
            </a:rPr>
          </a:br>
          <a:r>
            <a:rPr lang="en-GB" sz="1200" i="1" u="none" kern="1200" dirty="0">
              <a:solidFill>
                <a:srgbClr val="FF0000"/>
              </a:solidFill>
              <a:latin typeface="Arial" charset="0"/>
              <a:ea typeface="Arial" charset="0"/>
              <a:cs typeface="Arial" charset="0"/>
            </a:rPr>
            <a:t>and cholera-infected insects by air.</a:t>
          </a:r>
        </a:p>
        <a:p>
          <a:pPr marL="0" lvl="0" indent="0" algn="ctr" defTabSz="533400">
            <a:lnSpc>
              <a:spcPct val="90000"/>
            </a:lnSpc>
            <a:spcBef>
              <a:spcPct val="0"/>
            </a:spcBef>
            <a:spcAft>
              <a:spcPct val="35000"/>
            </a:spcAft>
            <a:buNone/>
          </a:pPr>
          <a:r>
            <a:rPr lang="en-GB" sz="1200" i="1" u="none" kern="1200" dirty="0">
              <a:solidFill>
                <a:srgbClr val="FF0000"/>
              </a:solidFill>
              <a:latin typeface="Arial" charset="0"/>
              <a:ea typeface="Arial" charset="0"/>
              <a:cs typeface="Arial" charset="0"/>
            </a:rPr>
            <a:t>- China claimed over 800 attacks on over </a:t>
          </a:r>
          <a:br>
            <a:rPr lang="en-GB" sz="1200" i="1" u="none" kern="1200" dirty="0">
              <a:solidFill>
                <a:srgbClr val="FF0000"/>
              </a:solidFill>
              <a:latin typeface="Arial" charset="0"/>
              <a:ea typeface="Arial" charset="0"/>
              <a:cs typeface="Arial" charset="0"/>
            </a:rPr>
          </a:br>
          <a:r>
            <a:rPr lang="en-GB" sz="1200" i="1" u="none" kern="1200" dirty="0">
              <a:solidFill>
                <a:srgbClr val="FF0000"/>
              </a:solidFill>
              <a:latin typeface="Arial" charset="0"/>
              <a:ea typeface="Arial" charset="0"/>
              <a:cs typeface="Arial" charset="0"/>
            </a:rPr>
            <a:t>70 cities in NK.</a:t>
          </a:r>
          <a:endParaRPr lang="en-GB" sz="1200" u="sng" kern="1200" dirty="0">
            <a:latin typeface="Arial" charset="0"/>
            <a:ea typeface="Arial" charset="0"/>
            <a:cs typeface="Arial" charset="0"/>
          </a:endParaRPr>
        </a:p>
        <a:p>
          <a:pPr marL="0" lvl="0" indent="0" algn="ctr" defTabSz="533400">
            <a:lnSpc>
              <a:spcPct val="90000"/>
            </a:lnSpc>
            <a:spcBef>
              <a:spcPct val="0"/>
            </a:spcBef>
            <a:spcAft>
              <a:spcPct val="35000"/>
            </a:spcAft>
            <a:buNone/>
          </a:pPr>
          <a:endParaRPr lang="en-GB" sz="1200" u="sng" kern="1200" dirty="0">
            <a:latin typeface="Arial" charset="0"/>
            <a:ea typeface="Arial" charset="0"/>
            <a:cs typeface="Arial" charset="0"/>
          </a:endParaRPr>
        </a:p>
        <a:p>
          <a:pPr marL="0" lvl="0" indent="0" algn="ctr" defTabSz="533400">
            <a:lnSpc>
              <a:spcPct val="90000"/>
            </a:lnSpc>
            <a:spcBef>
              <a:spcPct val="0"/>
            </a:spcBef>
            <a:spcAft>
              <a:spcPct val="35000"/>
            </a:spcAft>
            <a:buNone/>
          </a:pPr>
          <a:endParaRPr lang="en-GB" sz="1200" u="sng" kern="1200" dirty="0">
            <a:latin typeface="Arial" charset="0"/>
            <a:ea typeface="Arial" charset="0"/>
            <a:cs typeface="Arial" charset="0"/>
          </a:endParaRPr>
        </a:p>
        <a:p>
          <a:pPr marL="0" lvl="0" indent="0" algn="ctr" defTabSz="533400">
            <a:lnSpc>
              <a:spcPct val="90000"/>
            </a:lnSpc>
            <a:spcBef>
              <a:spcPct val="0"/>
            </a:spcBef>
            <a:spcAft>
              <a:spcPct val="35000"/>
            </a:spcAft>
            <a:buNone/>
          </a:pPr>
          <a:endParaRPr lang="en-GB" sz="1200" u="sng" kern="1200" dirty="0">
            <a:latin typeface="Arial" charset="0"/>
            <a:ea typeface="Arial" charset="0"/>
            <a:cs typeface="Arial" charset="0"/>
          </a:endParaRPr>
        </a:p>
      </dsp:txBody>
      <dsp:txXfrm>
        <a:off x="3940323" y="418308"/>
        <a:ext cx="3253896" cy="1860585"/>
      </dsp:txXfrm>
    </dsp:sp>
    <dsp:sp modelId="{AF846A23-1BE3-47C1-9951-F054C60CFF17}">
      <dsp:nvSpPr>
        <dsp:cNvPr id="0" name=""/>
        <dsp:cNvSpPr/>
      </dsp:nvSpPr>
      <dsp:spPr>
        <a:xfrm>
          <a:off x="1569121" y="2277093"/>
          <a:ext cx="7930384" cy="649409"/>
        </a:xfrm>
        <a:custGeom>
          <a:avLst/>
          <a:gdLst/>
          <a:ahLst/>
          <a:cxnLst/>
          <a:rect l="0" t="0" r="0" b="0"/>
          <a:pathLst>
            <a:path>
              <a:moveTo>
                <a:pt x="7930384" y="0"/>
              </a:moveTo>
              <a:lnTo>
                <a:pt x="7930384" y="341804"/>
              </a:lnTo>
              <a:lnTo>
                <a:pt x="0" y="341804"/>
              </a:lnTo>
              <a:lnTo>
                <a:pt x="0" y="649409"/>
              </a:lnTo>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335326" y="2598403"/>
        <a:ext cx="397974" cy="6790"/>
      </dsp:txXfrm>
    </dsp:sp>
    <dsp:sp modelId="{ADEDC8D6-CE1A-489C-950E-2F2273662ED3}">
      <dsp:nvSpPr>
        <dsp:cNvPr id="0" name=""/>
        <dsp:cNvSpPr/>
      </dsp:nvSpPr>
      <dsp:spPr>
        <a:xfrm>
          <a:off x="7872557" y="418308"/>
          <a:ext cx="3253896" cy="1860585"/>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GB" sz="1200" kern="1200" dirty="0">
              <a:latin typeface="Arial" charset="0"/>
              <a:ea typeface="Arial" charset="0"/>
              <a:cs typeface="Arial" charset="0"/>
            </a:rPr>
            <a:t> 3. </a:t>
          </a:r>
          <a:r>
            <a:rPr lang="en-GB" sz="1200" u="none" kern="1200" dirty="0">
              <a:latin typeface="Arial" charset="0"/>
              <a:ea typeface="Arial" charset="0"/>
              <a:cs typeface="Arial" charset="0"/>
            </a:rPr>
            <a:t>What were the </a:t>
          </a:r>
          <a:r>
            <a:rPr lang="en-GB" sz="1200" b="1" u="none" kern="1200" dirty="0">
              <a:latin typeface="Arial" charset="0"/>
              <a:ea typeface="Arial" charset="0"/>
              <a:cs typeface="Arial" charset="0"/>
            </a:rPr>
            <a:t>main ‘investigations</a:t>
          </a:r>
          <a:r>
            <a:rPr lang="en-GB" sz="1200" u="none" kern="1200" dirty="0">
              <a:latin typeface="Arial" charset="0"/>
              <a:ea typeface="Arial" charset="0"/>
              <a:cs typeface="Arial" charset="0"/>
            </a:rPr>
            <a:t>’ launched by China and NK into the use of biological weapons?</a:t>
          </a:r>
        </a:p>
        <a:p>
          <a:pPr marL="0" lvl="0" indent="0" algn="ctr" defTabSz="533400">
            <a:lnSpc>
              <a:spcPct val="90000"/>
            </a:lnSpc>
            <a:spcBef>
              <a:spcPct val="0"/>
            </a:spcBef>
            <a:spcAft>
              <a:spcPct val="35000"/>
            </a:spcAft>
            <a:buNone/>
          </a:pPr>
          <a:r>
            <a:rPr lang="en-GB" sz="1200" i="1" u="none" kern="1200" dirty="0">
              <a:solidFill>
                <a:srgbClr val="FF0000"/>
              </a:solidFill>
              <a:latin typeface="Arial" charset="0"/>
              <a:ea typeface="Arial" charset="0"/>
              <a:cs typeface="Arial" charset="0"/>
            </a:rPr>
            <a:t>- Soviets raised the issue at UN.</a:t>
          </a:r>
        </a:p>
        <a:p>
          <a:pPr marL="0" lvl="0" indent="0" algn="ctr" defTabSz="533400">
            <a:lnSpc>
              <a:spcPct val="90000"/>
            </a:lnSpc>
            <a:spcBef>
              <a:spcPct val="0"/>
            </a:spcBef>
            <a:spcAft>
              <a:spcPct val="35000"/>
            </a:spcAft>
            <a:buNone/>
          </a:pPr>
          <a:r>
            <a:rPr lang="en-GB" sz="1200" i="1" u="none" kern="1200" dirty="0">
              <a:solidFill>
                <a:srgbClr val="FF0000"/>
              </a:solidFill>
              <a:latin typeface="Arial" charset="0"/>
              <a:ea typeface="Arial" charset="0"/>
              <a:cs typeface="Arial" charset="0"/>
            </a:rPr>
            <a:t>- Chinese rejected WHO offer of investigation.</a:t>
          </a:r>
        </a:p>
        <a:p>
          <a:pPr marL="0" lvl="0" indent="0" algn="ctr" defTabSz="533400">
            <a:lnSpc>
              <a:spcPct val="90000"/>
            </a:lnSpc>
            <a:spcBef>
              <a:spcPct val="0"/>
            </a:spcBef>
            <a:spcAft>
              <a:spcPct val="35000"/>
            </a:spcAft>
            <a:buNone/>
          </a:pPr>
          <a:r>
            <a:rPr lang="en-GB" sz="1200" i="1" u="none" kern="1200" dirty="0">
              <a:solidFill>
                <a:srgbClr val="FF0000"/>
              </a:solidFill>
              <a:latin typeface="Arial" charset="0"/>
              <a:ea typeface="Arial" charset="0"/>
              <a:cs typeface="Arial" charset="0"/>
            </a:rPr>
            <a:t>- Chinese then commissioned IADL and ISC investigations – these corroborated allegations.</a:t>
          </a:r>
          <a:r>
            <a:rPr lang="en-GB" sz="1200" u="sng" kern="1200" dirty="0">
              <a:latin typeface="Arial" charset="0"/>
              <a:ea typeface="Arial" charset="0"/>
              <a:cs typeface="Arial" charset="0"/>
            </a:rPr>
            <a:t> </a:t>
          </a:r>
          <a:endParaRPr lang="en-GB" sz="1200" kern="1200" dirty="0">
            <a:latin typeface="Arial" charset="0"/>
            <a:ea typeface="Arial" charset="0"/>
            <a:cs typeface="Arial" charset="0"/>
          </a:endParaRPr>
        </a:p>
      </dsp:txBody>
      <dsp:txXfrm>
        <a:off x="7872557" y="418308"/>
        <a:ext cx="3253896" cy="1860585"/>
      </dsp:txXfrm>
    </dsp:sp>
    <dsp:sp modelId="{6D5074D3-CB3C-48FE-BD40-019A7F29111B}">
      <dsp:nvSpPr>
        <dsp:cNvPr id="0" name=""/>
        <dsp:cNvSpPr/>
      </dsp:nvSpPr>
      <dsp:spPr>
        <a:xfrm>
          <a:off x="3128352" y="3726657"/>
          <a:ext cx="647737" cy="91440"/>
        </a:xfrm>
        <a:custGeom>
          <a:avLst/>
          <a:gdLst/>
          <a:ahLst/>
          <a:cxnLst/>
          <a:rect l="0" t="0" r="0" b="0"/>
          <a:pathLst>
            <a:path>
              <a:moveTo>
                <a:pt x="0" y="45720"/>
              </a:moveTo>
              <a:lnTo>
                <a:pt x="647737" y="45720"/>
              </a:lnTo>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435262" y="3768982"/>
        <a:ext cx="33916" cy="6790"/>
      </dsp:txXfrm>
    </dsp:sp>
    <dsp:sp modelId="{88222A39-79CA-4395-8045-AC87685F1161}">
      <dsp:nvSpPr>
        <dsp:cNvPr id="0" name=""/>
        <dsp:cNvSpPr/>
      </dsp:nvSpPr>
      <dsp:spPr>
        <a:xfrm>
          <a:off x="8089" y="2958903"/>
          <a:ext cx="3122062" cy="1626948"/>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GB" sz="1200" u="none" kern="1200" dirty="0">
              <a:latin typeface="Arial" charset="0"/>
              <a:ea typeface="Arial" charset="0"/>
              <a:cs typeface="Arial" charset="0"/>
            </a:rPr>
            <a:t>4. What were some </a:t>
          </a:r>
          <a:r>
            <a:rPr lang="en-GB" sz="1200" b="1" u="none" kern="1200" dirty="0">
              <a:latin typeface="Arial" charset="0"/>
              <a:ea typeface="Arial" charset="0"/>
              <a:cs typeface="Arial" charset="0"/>
            </a:rPr>
            <a:t>weaknesses</a:t>
          </a:r>
          <a:r>
            <a:rPr lang="en-GB" sz="1200" u="none" kern="1200" dirty="0">
              <a:latin typeface="Arial" charset="0"/>
              <a:ea typeface="Arial" charset="0"/>
              <a:cs typeface="Arial" charset="0"/>
            </a:rPr>
            <a:t> of these investigations identified in the extract?</a:t>
          </a:r>
        </a:p>
        <a:p>
          <a:pPr marL="0" lvl="0" indent="0" algn="ctr" defTabSz="533400">
            <a:lnSpc>
              <a:spcPct val="90000"/>
            </a:lnSpc>
            <a:spcBef>
              <a:spcPct val="0"/>
            </a:spcBef>
            <a:spcAft>
              <a:spcPct val="35000"/>
            </a:spcAft>
            <a:buNone/>
          </a:pPr>
          <a:r>
            <a:rPr lang="en-GB" sz="1200" i="1" u="none" kern="1200" dirty="0">
              <a:solidFill>
                <a:srgbClr val="FF0000"/>
              </a:solidFill>
              <a:latin typeface="Arial" charset="0"/>
              <a:ea typeface="Arial" charset="0"/>
              <a:cs typeface="Arial" charset="0"/>
            </a:rPr>
            <a:t>- Neither did any field investigations of </a:t>
          </a:r>
          <a:br>
            <a:rPr lang="en-GB" sz="1200" i="1" u="none" kern="1200" dirty="0">
              <a:solidFill>
                <a:srgbClr val="FF0000"/>
              </a:solidFill>
              <a:latin typeface="Arial" charset="0"/>
              <a:ea typeface="Arial" charset="0"/>
              <a:cs typeface="Arial" charset="0"/>
            </a:rPr>
          </a:br>
          <a:r>
            <a:rPr lang="en-GB" sz="1200" i="1" u="none" kern="1200" dirty="0">
              <a:solidFill>
                <a:srgbClr val="FF0000"/>
              </a:solidFill>
              <a:latin typeface="Arial" charset="0"/>
              <a:ea typeface="Arial" charset="0"/>
              <a:cs typeface="Arial" charset="0"/>
            </a:rPr>
            <a:t>their own.</a:t>
          </a:r>
        </a:p>
        <a:p>
          <a:pPr marL="0" lvl="0" indent="0" algn="ctr" defTabSz="533400">
            <a:lnSpc>
              <a:spcPct val="90000"/>
            </a:lnSpc>
            <a:spcBef>
              <a:spcPct val="0"/>
            </a:spcBef>
            <a:spcAft>
              <a:spcPct val="35000"/>
            </a:spcAft>
            <a:buNone/>
          </a:pPr>
          <a:r>
            <a:rPr lang="en-GB" sz="1200" i="1" u="none" kern="1200" dirty="0">
              <a:solidFill>
                <a:srgbClr val="FF0000"/>
              </a:solidFill>
              <a:latin typeface="Arial" charset="0"/>
              <a:ea typeface="Arial" charset="0"/>
              <a:cs typeface="Arial" charset="0"/>
            </a:rPr>
            <a:t>- They accepted Chinese and North Korean evidence fairly uncritically.</a:t>
          </a:r>
          <a:endParaRPr lang="en-GB" sz="1200" u="sng" kern="1200" dirty="0">
            <a:latin typeface="Arial" charset="0"/>
            <a:ea typeface="Arial" charset="0"/>
            <a:cs typeface="Arial" charset="0"/>
          </a:endParaRPr>
        </a:p>
      </dsp:txBody>
      <dsp:txXfrm>
        <a:off x="8089" y="2958903"/>
        <a:ext cx="3122062" cy="1626948"/>
      </dsp:txXfrm>
    </dsp:sp>
    <dsp:sp modelId="{A2A5F6FD-5C8F-4311-A8C4-1384DC70E136}">
      <dsp:nvSpPr>
        <dsp:cNvPr id="0" name=""/>
        <dsp:cNvSpPr/>
      </dsp:nvSpPr>
      <dsp:spPr>
        <a:xfrm>
          <a:off x="6969512" y="3726657"/>
          <a:ext cx="647737" cy="91440"/>
        </a:xfrm>
        <a:custGeom>
          <a:avLst/>
          <a:gdLst/>
          <a:ahLst/>
          <a:cxnLst/>
          <a:rect l="0" t="0" r="0" b="0"/>
          <a:pathLst>
            <a:path>
              <a:moveTo>
                <a:pt x="0" y="45720"/>
              </a:moveTo>
              <a:lnTo>
                <a:pt x="647737" y="45720"/>
              </a:lnTo>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7276422" y="3768982"/>
        <a:ext cx="33916" cy="6790"/>
      </dsp:txXfrm>
    </dsp:sp>
    <dsp:sp modelId="{C11202E5-41FC-42EF-AAF4-A5AF154D4AEC}">
      <dsp:nvSpPr>
        <dsp:cNvPr id="0" name=""/>
        <dsp:cNvSpPr/>
      </dsp:nvSpPr>
      <dsp:spPr>
        <a:xfrm>
          <a:off x="3808489" y="2958903"/>
          <a:ext cx="3162822" cy="1626948"/>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GB" sz="1200" u="none" kern="1200" dirty="0">
              <a:latin typeface="Arial" charset="0"/>
              <a:ea typeface="Arial" charset="0"/>
              <a:cs typeface="Arial" charset="0"/>
            </a:rPr>
            <a:t>5. What was the </a:t>
          </a:r>
          <a:r>
            <a:rPr lang="en-GB" sz="1200" b="1" u="none" kern="1200" dirty="0">
              <a:latin typeface="Arial" charset="0"/>
              <a:ea typeface="Arial" charset="0"/>
              <a:cs typeface="Arial" charset="0"/>
            </a:rPr>
            <a:t>US response </a:t>
          </a:r>
          <a:r>
            <a:rPr lang="en-GB" sz="1200" u="none" kern="1200" dirty="0">
              <a:latin typeface="Arial" charset="0"/>
              <a:ea typeface="Arial" charset="0"/>
              <a:cs typeface="Arial" charset="0"/>
            </a:rPr>
            <a:t>to these allegations?</a:t>
          </a:r>
        </a:p>
        <a:p>
          <a:pPr marL="0" lvl="0" indent="0" algn="ctr" defTabSz="533400">
            <a:lnSpc>
              <a:spcPct val="90000"/>
            </a:lnSpc>
            <a:spcBef>
              <a:spcPct val="0"/>
            </a:spcBef>
            <a:spcAft>
              <a:spcPct val="35000"/>
            </a:spcAft>
            <a:buNone/>
          </a:pPr>
          <a:r>
            <a:rPr lang="en-GB" sz="1200" i="1" u="none" kern="1200" dirty="0">
              <a:solidFill>
                <a:srgbClr val="FF0000"/>
              </a:solidFill>
              <a:latin typeface="Arial" charset="0"/>
              <a:ea typeface="Arial" charset="0"/>
              <a:cs typeface="Arial" charset="0"/>
            </a:rPr>
            <a:t>-They denied them publicly at </a:t>
          </a:r>
          <a:br>
            <a:rPr lang="en-GB" sz="1200" i="1" u="none" kern="1200" dirty="0">
              <a:solidFill>
                <a:srgbClr val="FF0000"/>
              </a:solidFill>
              <a:latin typeface="Arial" charset="0"/>
              <a:ea typeface="Arial" charset="0"/>
              <a:cs typeface="Arial" charset="0"/>
            </a:rPr>
          </a:br>
          <a:r>
            <a:rPr lang="en-GB" sz="1200" i="1" u="none" kern="1200" dirty="0">
              <a:solidFill>
                <a:srgbClr val="FF0000"/>
              </a:solidFill>
              <a:latin typeface="Arial" charset="0"/>
              <a:ea typeface="Arial" charset="0"/>
              <a:cs typeface="Arial" charset="0"/>
            </a:rPr>
            <a:t>the UN.</a:t>
          </a:r>
        </a:p>
        <a:p>
          <a:pPr marL="0" lvl="0" indent="0" algn="ctr" defTabSz="533400">
            <a:lnSpc>
              <a:spcPct val="90000"/>
            </a:lnSpc>
            <a:spcBef>
              <a:spcPct val="0"/>
            </a:spcBef>
            <a:spcAft>
              <a:spcPct val="35000"/>
            </a:spcAft>
            <a:buNone/>
          </a:pPr>
          <a:r>
            <a:rPr lang="en-GB" sz="1200" i="1" u="none" kern="1200" dirty="0">
              <a:solidFill>
                <a:srgbClr val="FF0000"/>
              </a:solidFill>
              <a:latin typeface="Arial" charset="0"/>
              <a:ea typeface="Arial" charset="0"/>
              <a:cs typeface="Arial" charset="0"/>
            </a:rPr>
            <a:t>-They criticised the ISC report and said that the insects in the allegations would not have been able to carry those diseases.</a:t>
          </a:r>
          <a:endParaRPr lang="en-GB" sz="1200" u="sng" kern="1200" dirty="0">
            <a:latin typeface="Arial" charset="0"/>
            <a:ea typeface="Arial" charset="0"/>
            <a:cs typeface="Arial" charset="0"/>
          </a:endParaRPr>
        </a:p>
        <a:p>
          <a:pPr marL="0" lvl="0" indent="0" algn="ctr" defTabSz="533400">
            <a:lnSpc>
              <a:spcPct val="90000"/>
            </a:lnSpc>
            <a:spcBef>
              <a:spcPct val="0"/>
            </a:spcBef>
            <a:spcAft>
              <a:spcPct val="35000"/>
            </a:spcAft>
            <a:buNone/>
          </a:pPr>
          <a:endParaRPr lang="en-GB" sz="1200" u="sng" kern="1200" dirty="0">
            <a:latin typeface="Arial" charset="0"/>
            <a:ea typeface="Arial" charset="0"/>
            <a:cs typeface="Arial" charset="0"/>
          </a:endParaRPr>
        </a:p>
      </dsp:txBody>
      <dsp:txXfrm>
        <a:off x="3808489" y="2958903"/>
        <a:ext cx="3162822" cy="1626948"/>
      </dsp:txXfrm>
    </dsp:sp>
    <dsp:sp modelId="{885AEF72-BA55-41B4-8D8A-BBD2366D01D7}">
      <dsp:nvSpPr>
        <dsp:cNvPr id="0" name=""/>
        <dsp:cNvSpPr/>
      </dsp:nvSpPr>
      <dsp:spPr>
        <a:xfrm>
          <a:off x="7649649" y="2958903"/>
          <a:ext cx="3122062" cy="1626948"/>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GB" sz="1200" u="none" kern="1200" dirty="0">
              <a:latin typeface="Arial" charset="0"/>
              <a:ea typeface="Arial" charset="0"/>
              <a:cs typeface="Arial" charset="0"/>
            </a:rPr>
            <a:t>6. What weaknesses about the allegations emerged </a:t>
          </a:r>
          <a:r>
            <a:rPr lang="en-GB" sz="1200" b="1" u="none" kern="1200" dirty="0">
              <a:latin typeface="Arial" charset="0"/>
              <a:ea typeface="Arial" charset="0"/>
              <a:cs typeface="Arial" charset="0"/>
            </a:rPr>
            <a:t>after the war</a:t>
          </a:r>
          <a:r>
            <a:rPr lang="en-GB" sz="1200" u="none" kern="1200" dirty="0">
              <a:latin typeface="Arial" charset="0"/>
              <a:ea typeface="Arial" charset="0"/>
              <a:cs typeface="Arial" charset="0"/>
            </a:rPr>
            <a:t>?</a:t>
          </a:r>
        </a:p>
        <a:p>
          <a:pPr marL="0" lvl="0" indent="0" algn="ctr" defTabSz="533400">
            <a:lnSpc>
              <a:spcPct val="90000"/>
            </a:lnSpc>
            <a:spcBef>
              <a:spcPct val="0"/>
            </a:spcBef>
            <a:spcAft>
              <a:spcPct val="35000"/>
            </a:spcAft>
            <a:buNone/>
          </a:pPr>
          <a:r>
            <a:rPr lang="en-GB" sz="1200" i="1" u="none" kern="1200" dirty="0">
              <a:solidFill>
                <a:srgbClr val="FF0000"/>
              </a:solidFill>
              <a:latin typeface="Arial" charset="0"/>
              <a:ea typeface="Arial" charset="0"/>
              <a:cs typeface="Arial" charset="0"/>
            </a:rPr>
            <a:t>-There were reports that paper packets of insects had been placed in the snow by Chinese soldiers.</a:t>
          </a:r>
        </a:p>
        <a:p>
          <a:pPr marL="0" lvl="0" indent="0" algn="ctr" defTabSz="533400">
            <a:lnSpc>
              <a:spcPct val="90000"/>
            </a:lnSpc>
            <a:spcBef>
              <a:spcPct val="0"/>
            </a:spcBef>
            <a:spcAft>
              <a:spcPct val="35000"/>
            </a:spcAft>
            <a:buNone/>
          </a:pPr>
          <a:r>
            <a:rPr lang="en-GB" sz="1200" i="1" u="none" kern="1200" dirty="0">
              <a:solidFill>
                <a:srgbClr val="FF0000"/>
              </a:solidFill>
              <a:latin typeface="Arial" charset="0"/>
              <a:ea typeface="Arial" charset="0"/>
              <a:cs typeface="Arial" charset="0"/>
            </a:rPr>
            <a:t>- Some Chinese officials themselves have been reported at separate times as saying that the claims were fabricated.</a:t>
          </a:r>
          <a:endParaRPr lang="en-GB" sz="1200" u="sng" kern="1200" dirty="0">
            <a:latin typeface="Arial" charset="0"/>
            <a:ea typeface="Arial" charset="0"/>
            <a:cs typeface="Arial" charset="0"/>
          </a:endParaRPr>
        </a:p>
        <a:p>
          <a:pPr marL="0" lvl="0" indent="0" algn="ctr" defTabSz="533400">
            <a:lnSpc>
              <a:spcPct val="90000"/>
            </a:lnSpc>
            <a:spcBef>
              <a:spcPct val="0"/>
            </a:spcBef>
            <a:spcAft>
              <a:spcPct val="35000"/>
            </a:spcAft>
            <a:buNone/>
          </a:pPr>
          <a:endParaRPr lang="en-GB" sz="1200" u="sng" kern="1200" dirty="0">
            <a:latin typeface="Arial" charset="0"/>
            <a:ea typeface="Arial" charset="0"/>
            <a:cs typeface="Arial" charset="0"/>
          </a:endParaRPr>
        </a:p>
        <a:p>
          <a:pPr marL="0" lvl="0" indent="0" algn="ctr" defTabSz="533400">
            <a:lnSpc>
              <a:spcPct val="90000"/>
            </a:lnSpc>
            <a:spcBef>
              <a:spcPct val="0"/>
            </a:spcBef>
            <a:spcAft>
              <a:spcPct val="35000"/>
            </a:spcAft>
            <a:buNone/>
          </a:pPr>
          <a:endParaRPr lang="en-GB" sz="1200" u="sng" kern="1200" dirty="0">
            <a:latin typeface="Arial" charset="0"/>
            <a:ea typeface="Arial" charset="0"/>
            <a:cs typeface="Arial" charset="0"/>
          </a:endParaRPr>
        </a:p>
        <a:p>
          <a:pPr marL="0" lvl="0" indent="0" algn="ctr" defTabSz="533400">
            <a:lnSpc>
              <a:spcPct val="90000"/>
            </a:lnSpc>
            <a:spcBef>
              <a:spcPct val="0"/>
            </a:spcBef>
            <a:spcAft>
              <a:spcPct val="35000"/>
            </a:spcAft>
            <a:buNone/>
          </a:pPr>
          <a:endParaRPr lang="en-GB" sz="1200" u="sng" kern="1200" dirty="0">
            <a:latin typeface="Arial" charset="0"/>
            <a:ea typeface="Arial" charset="0"/>
            <a:cs typeface="Arial" charset="0"/>
          </a:endParaRPr>
        </a:p>
      </dsp:txBody>
      <dsp:txXfrm>
        <a:off x="7649649" y="2958903"/>
        <a:ext cx="3122062" cy="1626948"/>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DCD6AE-0980-1545-A707-1D7C08C627CC}" type="datetimeFigureOut">
              <a:rPr lang="en-US" smtClean="0"/>
              <a:t>6/26/2020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B93A2A-0A60-9E4C-B30E-C3D88B0E381D}" type="slidenum">
              <a:rPr lang="en-US" smtClean="0"/>
              <a:t>‹#›</a:t>
            </a:fld>
            <a:endParaRPr lang="en-US"/>
          </a:p>
        </p:txBody>
      </p:sp>
    </p:spTree>
    <p:extLst>
      <p:ext uri="{BB962C8B-B14F-4D97-AF65-F5344CB8AC3E}">
        <p14:creationId xmlns:p14="http://schemas.microsoft.com/office/powerpoint/2010/main" val="1982061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a:t>
            </a:r>
            <a:r>
              <a:rPr lang="en-GB" sz="1200" b="0" i="0" kern="1200" dirty="0">
                <a:solidFill>
                  <a:schemeClr val="tx1"/>
                </a:solidFill>
                <a:effectLst/>
                <a:latin typeface="+mn-lt"/>
                <a:ea typeface="+mn-ea"/>
                <a:cs typeface="+mn-cs"/>
              </a:rPr>
              <a:t>© Estate of Hewlett Johnson;</a:t>
            </a:r>
            <a:r>
              <a:rPr lang="en-GB" sz="1200" b="0" i="0" kern="1200" baseline="0" dirty="0">
                <a:solidFill>
                  <a:schemeClr val="tx1"/>
                </a:solidFill>
                <a:effectLst/>
                <a:latin typeface="+mn-lt"/>
                <a:ea typeface="+mn-ea"/>
                <a:cs typeface="+mn-cs"/>
              </a:rPr>
              <a:t> University of Kent Special Collections – The Hewlett Johnson Papers</a:t>
            </a:r>
          </a:p>
          <a:p>
            <a:r>
              <a:rPr lang="en-GB" sz="1200" b="0" i="0" u="none" strike="noStrike" kern="1200" dirty="0">
                <a:solidFill>
                  <a:schemeClr val="tx1"/>
                </a:solidFill>
                <a:effectLst/>
                <a:latin typeface="+mn-lt"/>
                <a:ea typeface="+mn-ea"/>
                <a:cs typeface="+mn-cs"/>
              </a:rPr>
              <a:t>https://blogs.kent.ac.uk/specialcollections/tag/hewlett-johnson-papers/</a:t>
            </a:r>
            <a:endParaRPr lang="en-US" u="none" dirty="0"/>
          </a:p>
        </p:txBody>
      </p:sp>
      <p:sp>
        <p:nvSpPr>
          <p:cNvPr id="4" name="Slide Number Placeholder 3"/>
          <p:cNvSpPr>
            <a:spLocks noGrp="1"/>
          </p:cNvSpPr>
          <p:nvPr>
            <p:ph type="sldNum" sz="quarter" idx="10"/>
          </p:nvPr>
        </p:nvSpPr>
        <p:spPr/>
        <p:txBody>
          <a:bodyPr/>
          <a:lstStyle/>
          <a:p>
            <a:fld id="{1CB93A2A-0A60-9E4C-B30E-C3D88B0E381D}" type="slidenum">
              <a:rPr lang="en-US" smtClean="0"/>
              <a:t>1</a:t>
            </a:fld>
            <a:endParaRPr lang="en-US"/>
          </a:p>
        </p:txBody>
      </p:sp>
    </p:spTree>
    <p:extLst>
      <p:ext uri="{BB962C8B-B14F-4D97-AF65-F5344CB8AC3E}">
        <p14:creationId xmlns:p14="http://schemas.microsoft.com/office/powerpoint/2010/main" val="796497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a:t>
            </a:r>
            <a:r>
              <a:rPr lang="en-GB" sz="1200" b="0" i="0" kern="1200" dirty="0">
                <a:solidFill>
                  <a:schemeClr val="tx1"/>
                </a:solidFill>
                <a:effectLst/>
                <a:latin typeface="+mn-lt"/>
                <a:ea typeface="+mn-ea"/>
                <a:cs typeface="+mn-cs"/>
              </a:rPr>
              <a:t>© Estate of Hewlett Johnson;</a:t>
            </a:r>
            <a:r>
              <a:rPr lang="en-GB" sz="1200" b="0" i="0" kern="1200" baseline="0" dirty="0">
                <a:solidFill>
                  <a:schemeClr val="tx1"/>
                </a:solidFill>
                <a:effectLst/>
                <a:latin typeface="+mn-lt"/>
                <a:ea typeface="+mn-ea"/>
                <a:cs typeface="+mn-cs"/>
              </a:rPr>
              <a:t> University of Kent Special Collections – The Hewlett Johnson Papers</a:t>
            </a:r>
          </a:p>
          <a:p>
            <a:r>
              <a:rPr lang="en-GB" sz="1200" b="0" i="0" u="none" strike="noStrike" kern="1200" dirty="0">
                <a:solidFill>
                  <a:schemeClr val="tx1"/>
                </a:solidFill>
                <a:effectLst/>
                <a:latin typeface="+mn-lt"/>
                <a:ea typeface="+mn-ea"/>
                <a:cs typeface="+mn-cs"/>
              </a:rPr>
              <a:t>https://blogs.kent.ac.uk/specialcollections/tag/hewlett-johnson-papers/</a:t>
            </a:r>
            <a:endParaRPr lang="en-US" u="none" dirty="0"/>
          </a:p>
        </p:txBody>
      </p:sp>
      <p:sp>
        <p:nvSpPr>
          <p:cNvPr id="4" name="Slide Number Placeholder 3"/>
          <p:cNvSpPr>
            <a:spLocks noGrp="1"/>
          </p:cNvSpPr>
          <p:nvPr>
            <p:ph type="sldNum" sz="quarter" idx="10"/>
          </p:nvPr>
        </p:nvSpPr>
        <p:spPr/>
        <p:txBody>
          <a:bodyPr/>
          <a:lstStyle/>
          <a:p>
            <a:fld id="{1CB93A2A-0A60-9E4C-B30E-C3D88B0E381D}" type="slidenum">
              <a:rPr lang="en-US" smtClean="0"/>
              <a:t>4</a:t>
            </a:fld>
            <a:endParaRPr lang="en-US"/>
          </a:p>
        </p:txBody>
      </p:sp>
    </p:spTree>
    <p:extLst>
      <p:ext uri="{BB962C8B-B14F-4D97-AF65-F5344CB8AC3E}">
        <p14:creationId xmlns:p14="http://schemas.microsoft.com/office/powerpoint/2010/main" val="1890308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https://en.wikipedia.org/wiki/On_Her_Majesty%27s_Secret_Service_(film)#/media/File:On_Her_Majesty's_Secret_Service_-_UK_cinema_poster.jpg</a:t>
            </a:r>
          </a:p>
          <a:p>
            <a:endParaRPr lang="en-US" dirty="0"/>
          </a:p>
        </p:txBody>
      </p:sp>
      <p:sp>
        <p:nvSpPr>
          <p:cNvPr id="4" name="Slide Number Placeholder 3"/>
          <p:cNvSpPr>
            <a:spLocks noGrp="1"/>
          </p:cNvSpPr>
          <p:nvPr>
            <p:ph type="sldNum" sz="quarter" idx="10"/>
          </p:nvPr>
        </p:nvSpPr>
        <p:spPr/>
        <p:txBody>
          <a:bodyPr/>
          <a:lstStyle/>
          <a:p>
            <a:fld id="{1CB93A2A-0A60-9E4C-B30E-C3D88B0E381D}" type="slidenum">
              <a:rPr lang="en-US" smtClean="0"/>
              <a:t>7</a:t>
            </a:fld>
            <a:endParaRPr lang="en-US"/>
          </a:p>
        </p:txBody>
      </p:sp>
    </p:spTree>
    <p:extLst>
      <p:ext uri="{BB962C8B-B14F-4D97-AF65-F5344CB8AC3E}">
        <p14:creationId xmlns:p14="http://schemas.microsoft.com/office/powerpoint/2010/main" val="4138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Left: </a:t>
            </a:r>
            <a:r>
              <a:rPr lang="en-GB" sz="1200" b="0" i="0" kern="1200" dirty="0">
                <a:solidFill>
                  <a:schemeClr val="tx1"/>
                </a:solidFill>
                <a:effectLst/>
                <a:latin typeface="+mn-lt"/>
                <a:ea typeface="+mn-ea"/>
                <a:cs typeface="+mn-cs"/>
              </a:rPr>
              <a:t>US </a:t>
            </a:r>
            <a:r>
              <a:rPr lang="en-GB" sz="1200" b="0" i="0" kern="1200" dirty="0" err="1">
                <a:solidFill>
                  <a:schemeClr val="tx1"/>
                </a:solidFill>
                <a:effectLst/>
                <a:latin typeface="+mn-lt"/>
                <a:ea typeface="+mn-ea"/>
                <a:cs typeface="+mn-cs"/>
              </a:rPr>
              <a:t>Centers</a:t>
            </a:r>
            <a:r>
              <a:rPr lang="en-GB" sz="1200" b="0" i="0" kern="1200" dirty="0">
                <a:solidFill>
                  <a:schemeClr val="tx1"/>
                </a:solidFill>
                <a:effectLst/>
                <a:latin typeface="+mn-lt"/>
                <a:ea typeface="+mn-ea"/>
                <a:cs typeface="+mn-cs"/>
              </a:rPr>
              <a:t> for Disease Control, https://commons.wikimedia.org/wiki/File:1993_Kameido_site_fluid_petri.jpg</a:t>
            </a:r>
          </a:p>
          <a:p>
            <a:r>
              <a:rPr lang="en-GB" sz="1200" b="0" i="0" kern="1200" dirty="0">
                <a:solidFill>
                  <a:schemeClr val="tx1"/>
                </a:solidFill>
                <a:effectLst/>
                <a:latin typeface="+mn-lt"/>
                <a:ea typeface="+mn-ea"/>
                <a:cs typeface="+mn-cs"/>
              </a:rPr>
              <a:t>Centre: US Army, https://commons.wikimedia.org/wiki/File:155mmMustardGasShells.jpg</a:t>
            </a:r>
          </a:p>
          <a:p>
            <a:r>
              <a:rPr lang="en-GB" sz="1200" b="0" i="0" kern="1200" dirty="0">
                <a:solidFill>
                  <a:schemeClr val="tx1"/>
                </a:solidFill>
                <a:effectLst/>
                <a:latin typeface="+mn-lt"/>
                <a:ea typeface="+mn-ea"/>
                <a:cs typeface="+mn-cs"/>
              </a:rPr>
              <a:t>Right: US National Archives and Records Administration, https://commons.wikimedia.org/wiki/File:Nagasakibomb.jpg</a:t>
            </a:r>
            <a:endParaRPr lang="en-US" dirty="0"/>
          </a:p>
          <a:p>
            <a:endParaRPr lang="en-US" dirty="0"/>
          </a:p>
        </p:txBody>
      </p:sp>
      <p:sp>
        <p:nvSpPr>
          <p:cNvPr id="4" name="Slide Number Placeholder 3"/>
          <p:cNvSpPr>
            <a:spLocks noGrp="1"/>
          </p:cNvSpPr>
          <p:nvPr>
            <p:ph type="sldNum" sz="quarter" idx="10"/>
          </p:nvPr>
        </p:nvSpPr>
        <p:spPr/>
        <p:txBody>
          <a:bodyPr/>
          <a:lstStyle/>
          <a:p>
            <a:fld id="{1CB93A2A-0A60-9E4C-B30E-C3D88B0E381D}" type="slidenum">
              <a:rPr lang="en-US" smtClean="0"/>
              <a:t>8</a:t>
            </a:fld>
            <a:endParaRPr lang="en-US"/>
          </a:p>
        </p:txBody>
      </p:sp>
    </p:spTree>
    <p:extLst>
      <p:ext uri="{BB962C8B-B14F-4D97-AF65-F5344CB8AC3E}">
        <p14:creationId xmlns:p14="http://schemas.microsoft.com/office/powerpoint/2010/main" val="1640045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cs typeface="Calibri"/>
            </a:endParaRPr>
          </a:p>
          <a:p>
            <a:endParaRPr lang="en-GB"/>
          </a:p>
          <a:p>
            <a:endParaRPr lang="en-GB"/>
          </a:p>
          <a:p>
            <a:endParaRPr lang="en-US"/>
          </a:p>
        </p:txBody>
      </p:sp>
      <p:sp>
        <p:nvSpPr>
          <p:cNvPr id="4" name="Slide Number Placeholder 3"/>
          <p:cNvSpPr>
            <a:spLocks noGrp="1"/>
          </p:cNvSpPr>
          <p:nvPr>
            <p:ph type="sldNum" sz="quarter" idx="10"/>
          </p:nvPr>
        </p:nvSpPr>
        <p:spPr/>
        <p:txBody>
          <a:bodyPr/>
          <a:lstStyle/>
          <a:p>
            <a:fld id="{1CB93A2A-0A60-9E4C-B30E-C3D88B0E381D}" type="slidenum">
              <a:rPr lang="en-US" smtClean="0"/>
              <a:t>9</a:t>
            </a:fld>
            <a:endParaRPr lang="en-US"/>
          </a:p>
        </p:txBody>
      </p:sp>
    </p:spTree>
    <p:extLst>
      <p:ext uri="{BB962C8B-B14F-4D97-AF65-F5344CB8AC3E}">
        <p14:creationId xmlns:p14="http://schemas.microsoft.com/office/powerpoint/2010/main" val="2007386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Image: Milton </a:t>
            </a:r>
            <a:r>
              <a:rPr lang="en-US" dirty="0" err="1">
                <a:cs typeface="Calibri"/>
              </a:rPr>
              <a:t>Leitenberg</a:t>
            </a:r>
            <a:r>
              <a:rPr lang="en-US" dirty="0">
                <a:cs typeface="Calibri"/>
              </a:rPr>
              <a:t>, </a:t>
            </a:r>
            <a:r>
              <a:rPr lang="en-US" dirty="0"/>
              <a:t>https://cissm.umd.edu/</a:t>
            </a:r>
            <a:endParaRPr lang="en-US" dirty="0">
              <a:cs typeface="Calibri"/>
            </a:endParaRPr>
          </a:p>
        </p:txBody>
      </p:sp>
      <p:sp>
        <p:nvSpPr>
          <p:cNvPr id="4" name="Slide Number Placeholder 3"/>
          <p:cNvSpPr>
            <a:spLocks noGrp="1"/>
          </p:cNvSpPr>
          <p:nvPr>
            <p:ph type="sldNum" sz="quarter" idx="5"/>
          </p:nvPr>
        </p:nvSpPr>
        <p:spPr/>
        <p:txBody>
          <a:bodyPr/>
          <a:lstStyle/>
          <a:p>
            <a:fld id="{1CB93A2A-0A60-9E4C-B30E-C3D88B0E381D}" type="slidenum">
              <a:rPr lang="en-US" smtClean="0"/>
              <a:t>10</a:t>
            </a:fld>
            <a:endParaRPr lang="en-US"/>
          </a:p>
        </p:txBody>
      </p:sp>
    </p:spTree>
    <p:extLst>
      <p:ext uri="{BB962C8B-B14F-4D97-AF65-F5344CB8AC3E}">
        <p14:creationId xmlns:p14="http://schemas.microsoft.com/office/powerpoint/2010/main" val="620168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Image: Milton </a:t>
            </a:r>
            <a:r>
              <a:rPr lang="en-US" dirty="0" err="1">
                <a:cs typeface="Calibri"/>
              </a:rPr>
              <a:t>Leitenberg</a:t>
            </a:r>
            <a:r>
              <a:rPr lang="en-US" dirty="0">
                <a:cs typeface="Calibri"/>
              </a:rPr>
              <a:t>, </a:t>
            </a:r>
            <a:r>
              <a:rPr lang="en-US" dirty="0"/>
              <a:t>https://cissm.umd.edu/</a:t>
            </a:r>
            <a:endParaRPr lang="en-US" dirty="0">
              <a:cs typeface="Calibri"/>
            </a:endParaRPr>
          </a:p>
        </p:txBody>
      </p:sp>
      <p:sp>
        <p:nvSpPr>
          <p:cNvPr id="4" name="Slide Number Placeholder 3"/>
          <p:cNvSpPr>
            <a:spLocks noGrp="1"/>
          </p:cNvSpPr>
          <p:nvPr>
            <p:ph type="sldNum" sz="quarter" idx="5"/>
          </p:nvPr>
        </p:nvSpPr>
        <p:spPr/>
        <p:txBody>
          <a:bodyPr/>
          <a:lstStyle/>
          <a:p>
            <a:fld id="{1CB93A2A-0A60-9E4C-B30E-C3D88B0E381D}" type="slidenum">
              <a:rPr lang="en-US" smtClean="0"/>
              <a:t>14</a:t>
            </a:fld>
            <a:endParaRPr lang="en-US"/>
          </a:p>
        </p:txBody>
      </p:sp>
    </p:spTree>
    <p:extLst>
      <p:ext uri="{BB962C8B-B14F-4D97-AF65-F5344CB8AC3E}">
        <p14:creationId xmlns:p14="http://schemas.microsoft.com/office/powerpoint/2010/main" val="1195350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3957320" y="6356350"/>
            <a:ext cx="4638040" cy="365125"/>
          </a:xfrm>
          <a:prstGeom prst="rect">
            <a:avLst/>
          </a:prstGeom>
        </p:spPr>
        <p:txBody>
          <a:bodyPr/>
          <a:lstStyle>
            <a:lvl1pPr algn="ctr">
              <a:defRPr>
                <a:latin typeface="Arial" panose="020B0604020202020204" pitchFamily="34" charset="0"/>
                <a:cs typeface="Arial" panose="020B0604020202020204" pitchFamily="34" charset="0"/>
              </a:defRPr>
            </a:lvl1pPr>
          </a:lstStyle>
          <a:p>
            <a:fld id="{91DB7F08-A76A-C04F-AC2D-B8A23795015F}" type="slidenum">
              <a:rPr lang="en-US" smtClean="0"/>
              <a:pPr/>
              <a:t>‹#›</a:t>
            </a:fld>
            <a:endParaRPr lang="en-US"/>
          </a:p>
        </p:txBody>
      </p:sp>
      <p:sp>
        <p:nvSpPr>
          <p:cNvPr id="7" name="Title Placeholder 1"/>
          <p:cNvSpPr>
            <a:spLocks noGrp="1"/>
          </p:cNvSpPr>
          <p:nvPr>
            <p:ph type="title"/>
          </p:nvPr>
        </p:nvSpPr>
        <p:spPr>
          <a:xfrm>
            <a:off x="720000" y="360000"/>
            <a:ext cx="10515600" cy="1325563"/>
          </a:xfrm>
          <a:prstGeom prst="rect">
            <a:avLst/>
          </a:prstGeom>
        </p:spPr>
        <p:txBody>
          <a:bodyPr vert="horz" lIns="0" tIns="0" rIns="0" bIns="0" rtlCol="0" anchor="t" anchorCtr="0">
            <a:normAutofit/>
          </a:bodyPr>
          <a:lstStyle/>
          <a:p>
            <a:r>
              <a:rPr lang="en-US"/>
              <a:t>Click to edit Master title style</a:t>
            </a:r>
          </a:p>
        </p:txBody>
      </p:sp>
      <p:sp>
        <p:nvSpPr>
          <p:cNvPr id="8" name="Text Placeholder 2"/>
          <p:cNvSpPr>
            <a:spLocks noGrp="1"/>
          </p:cNvSpPr>
          <p:nvPr>
            <p:ph idx="1"/>
          </p:nvPr>
        </p:nvSpPr>
        <p:spPr>
          <a:xfrm>
            <a:off x="720000" y="1620000"/>
            <a:ext cx="10515600" cy="4351338"/>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242786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t" anchorCtr="0">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a:extLst>
              <a:ext uri="{FF2B5EF4-FFF2-40B4-BE49-F238E27FC236}">
                <a16:creationId xmlns:a16="http://schemas.microsoft.com/office/drawing/2014/main" id="{62A55CFA-19C1-4766-B625-9C7B34FF4224}"/>
              </a:ext>
            </a:extLst>
          </p:cNvPr>
          <p:cNvSpPr txBox="1"/>
          <p:nvPr userDrawn="1"/>
        </p:nvSpPr>
        <p:spPr>
          <a:xfrm>
            <a:off x="140434" y="6394536"/>
            <a:ext cx="7148946" cy="276999"/>
          </a:xfrm>
          <a:prstGeom prst="rect">
            <a:avLst/>
          </a:prstGeom>
          <a:noFill/>
        </p:spPr>
        <p:txBody>
          <a:bodyPr wrap="square" rtlCol="0">
            <a:spAutoFit/>
          </a:bodyPr>
          <a:lstStyle/>
          <a:p>
            <a:r>
              <a:rPr lang="en-US" sz="1200" dirty="0">
                <a:latin typeface="Arial Rounded MT" charset="0"/>
                <a:ea typeface="Arial Rounded MT" charset="0"/>
                <a:cs typeface="Arial Rounded MT" charset="0"/>
              </a:rPr>
              <a:t>Exploring and Teaching the Korean War </a:t>
            </a:r>
            <a:r>
              <a:rPr lang="en-US" sz="1200" dirty="0">
                <a:solidFill>
                  <a:schemeClr val="accent5">
                    <a:lumMod val="75000"/>
                  </a:schemeClr>
                </a:solidFill>
                <a:latin typeface="Arial Rounded MT" charset="0"/>
                <a:ea typeface="Arial Rounded MT" charset="0"/>
                <a:cs typeface="Arial Rounded MT" charset="0"/>
              </a:rPr>
              <a:t>| Lesson 6.1</a:t>
            </a:r>
          </a:p>
        </p:txBody>
      </p:sp>
      <p:pic>
        <p:nvPicPr>
          <p:cNvPr id="8" name="Picture 7">
            <a:extLst>
              <a:ext uri="{FF2B5EF4-FFF2-40B4-BE49-F238E27FC236}">
                <a16:creationId xmlns:a16="http://schemas.microsoft.com/office/drawing/2014/main" id="{4D5294E6-D97D-4975-BA83-6E167677D1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97553" y="6155943"/>
            <a:ext cx="1244600" cy="413502"/>
          </a:xfrm>
          <a:prstGeom prst="rect">
            <a:avLst/>
          </a:prstGeom>
        </p:spPr>
      </p:pic>
      <p:pic>
        <p:nvPicPr>
          <p:cNvPr id="9" name="Picture 8">
            <a:extLst>
              <a:ext uri="{FF2B5EF4-FFF2-40B4-BE49-F238E27FC236}">
                <a16:creationId xmlns:a16="http://schemas.microsoft.com/office/drawing/2014/main" id="{2964E386-5C5D-4D8D-9744-182699CB0F8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94553" y="5794901"/>
            <a:ext cx="1205442" cy="850900"/>
          </a:xfrm>
          <a:prstGeom prst="rect">
            <a:avLst/>
          </a:prstGeom>
        </p:spPr>
      </p:pic>
      <p:sp>
        <p:nvSpPr>
          <p:cNvPr id="10" name="Rectangle 9"/>
          <p:cNvSpPr/>
          <p:nvPr userDrawn="1"/>
        </p:nvSpPr>
        <p:spPr>
          <a:xfrm>
            <a:off x="0" y="6729881"/>
            <a:ext cx="12192000" cy="13349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273567" y="5828033"/>
            <a:ext cx="814552" cy="814552"/>
          </a:xfrm>
          <a:prstGeom prst="rect">
            <a:avLst/>
          </a:prstGeom>
        </p:spPr>
      </p:pic>
      <p:sp>
        <p:nvSpPr>
          <p:cNvPr id="12" name="Slide Number Placeholder 5">
            <a:extLst>
              <a:ext uri="{FF2B5EF4-FFF2-40B4-BE49-F238E27FC236}">
                <a16:creationId xmlns:a16="http://schemas.microsoft.com/office/drawing/2014/main" id="{640C4E74-8784-2045-8604-9697E69E7495}"/>
              </a:ext>
            </a:extLst>
          </p:cNvPr>
          <p:cNvSpPr>
            <a:spLocks noGrp="1"/>
          </p:cNvSpPr>
          <p:nvPr>
            <p:ph type="sldNum" sz="quarter" idx="4"/>
          </p:nvPr>
        </p:nvSpPr>
        <p:spPr>
          <a:xfrm>
            <a:off x="3957320" y="6356350"/>
            <a:ext cx="4638040" cy="365125"/>
          </a:xfrm>
          <a:prstGeom prst="rect">
            <a:avLst/>
          </a:prstGeom>
        </p:spPr>
        <p:txBody>
          <a:bodyPr/>
          <a:lstStyle>
            <a:lvl1pPr algn="ctr">
              <a:defRPr>
                <a:latin typeface="Arial" panose="020B0604020202020204" pitchFamily="34" charset="0"/>
                <a:cs typeface="Arial" panose="020B0604020202020204" pitchFamily="34" charset="0"/>
              </a:defRPr>
            </a:lvl1pPr>
          </a:lstStyle>
          <a:p>
            <a:fld id="{91DB7F08-A76A-C04F-AC2D-B8A23795015F}" type="slidenum">
              <a:rPr lang="en-US" smtClean="0"/>
              <a:pPr/>
              <a:t>‹#›</a:t>
            </a:fld>
            <a:endParaRPr lang="en-US"/>
          </a:p>
        </p:txBody>
      </p:sp>
    </p:spTree>
    <p:extLst>
      <p:ext uri="{BB962C8B-B14F-4D97-AF65-F5344CB8AC3E}">
        <p14:creationId xmlns:p14="http://schemas.microsoft.com/office/powerpoint/2010/main" val="1267814424"/>
      </p:ext>
    </p:extLst>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l" defTabSz="914400" rtl="0" eaLnBrk="1" latinLnBrk="0" hangingPunct="1">
        <a:lnSpc>
          <a:spcPct val="90000"/>
        </a:lnSpc>
        <a:spcBef>
          <a:spcPct val="0"/>
        </a:spcBef>
        <a:buNone/>
        <a:defRPr sz="4400" b="1"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vignette.wikia.nocookie.net/jamesbond/images/c/c0/007OHMSSposter.jpg/revision/latest?cb=20190316051709"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sv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360000"/>
            <a:ext cx="5555540" cy="3855740"/>
          </a:xfrm>
        </p:spPr>
        <p:txBody>
          <a:bodyPr>
            <a:noAutofit/>
          </a:bodyPr>
          <a:lstStyle/>
          <a:p>
            <a:pPr defTabSz="501650"/>
            <a:r>
              <a:rPr lang="en-GB" b="1" dirty="0"/>
              <a:t>Enquiry 6</a:t>
            </a:r>
            <a:r>
              <a:rPr lang="en-GB" dirty="0"/>
              <a:t>: </a:t>
            </a:r>
            <a:br>
              <a:rPr lang="en-GB" dirty="0"/>
            </a:br>
            <a:r>
              <a:rPr lang="en-GB" dirty="0">
                <a:solidFill>
                  <a:schemeClr val="accent5">
                    <a:lumMod val="75000"/>
                  </a:schemeClr>
                </a:solidFill>
              </a:rPr>
              <a:t>Contested evidence </a:t>
            </a:r>
            <a:r>
              <a:rPr lang="en-GB" dirty="0"/>
              <a:t>Why is the use of biological weapons in the Korean War a controversial subject?</a:t>
            </a:r>
            <a:br>
              <a:rPr lang="en-US" altLang="fr-FR" b="1" dirty="0">
                <a:solidFill>
                  <a:srgbClr val="000000"/>
                </a:solidFill>
                <a:latin typeface="Arial" panose="020B0604020202020204" pitchFamily="34" charset="0"/>
                <a:cs typeface="Arial" panose="020B0604020202020204" pitchFamily="34" charset="0"/>
                <a:sym typeface="Helvetica Neue Medium" pitchFamily="-93" charset="0"/>
              </a:rPr>
            </a:b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9130" y="0"/>
            <a:ext cx="4692870" cy="6721633"/>
          </a:xfrm>
          <a:prstGeom prst="rect">
            <a:avLst/>
          </a:prstGeom>
        </p:spPr>
      </p:pic>
      <p:sp>
        <p:nvSpPr>
          <p:cNvPr id="3" name="Slide Number Placeholder 2">
            <a:extLst>
              <a:ext uri="{FF2B5EF4-FFF2-40B4-BE49-F238E27FC236}">
                <a16:creationId xmlns:a16="http://schemas.microsoft.com/office/drawing/2014/main" id="{D7071844-1A1E-F94D-9578-3EB1FA232C04}"/>
              </a:ext>
            </a:extLst>
          </p:cNvPr>
          <p:cNvSpPr>
            <a:spLocks noGrp="1"/>
          </p:cNvSpPr>
          <p:nvPr>
            <p:ph type="sldNum" sz="quarter" idx="12"/>
          </p:nvPr>
        </p:nvSpPr>
        <p:spPr/>
        <p:txBody>
          <a:bodyPr/>
          <a:lstStyle/>
          <a:p>
            <a:fld id="{91DB7F08-A76A-C04F-AC2D-B8A23795015F}" type="slidenum">
              <a:rPr lang="en-US" smtClean="0"/>
              <a:pPr/>
              <a:t>1</a:t>
            </a:fld>
            <a:endParaRPr lang="en-US"/>
          </a:p>
        </p:txBody>
      </p:sp>
    </p:spTree>
    <p:extLst>
      <p:ext uri="{BB962C8B-B14F-4D97-AF65-F5344CB8AC3E}">
        <p14:creationId xmlns:p14="http://schemas.microsoft.com/office/powerpoint/2010/main" val="21188181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Academic reading task</a:t>
            </a:r>
            <a:endParaRPr lang="en-US" dirty="0"/>
          </a:p>
        </p:txBody>
      </p:sp>
      <p:sp>
        <p:nvSpPr>
          <p:cNvPr id="3" name="Content Placeholder 2"/>
          <p:cNvSpPr>
            <a:spLocks noGrp="1"/>
          </p:cNvSpPr>
          <p:nvPr>
            <p:ph idx="1"/>
          </p:nvPr>
        </p:nvSpPr>
        <p:spPr>
          <a:xfrm>
            <a:off x="720000" y="1440000"/>
            <a:ext cx="6247561" cy="4351338"/>
          </a:xfrm>
          <a:ln>
            <a:noFill/>
          </a:ln>
        </p:spPr>
        <p:txBody>
          <a:bodyPr vert="horz" lIns="0" tIns="0" rIns="0" bIns="0" rtlCol="0" anchor="t">
            <a:normAutofit fontScale="70000" lnSpcReduction="20000"/>
          </a:bodyPr>
          <a:lstStyle/>
          <a:p>
            <a:pPr marL="0" indent="0">
              <a:lnSpc>
                <a:spcPct val="120000"/>
              </a:lnSpc>
              <a:buNone/>
            </a:pPr>
            <a:r>
              <a:rPr lang="en-GB" sz="3400" b="1" dirty="0">
                <a:latin typeface="Arial"/>
                <a:cs typeface="Arial"/>
              </a:rPr>
              <a:t>Activity 2</a:t>
            </a:r>
            <a:endParaRPr lang="en-GB" sz="3400" b="1" dirty="0"/>
          </a:p>
          <a:p>
            <a:pPr marL="0" indent="0">
              <a:lnSpc>
                <a:spcPct val="120000"/>
              </a:lnSpc>
              <a:buNone/>
            </a:pPr>
            <a:r>
              <a:rPr lang="en-GB" b="1" dirty="0"/>
              <a:t>What is the big story of the allegations against the USA?</a:t>
            </a:r>
          </a:p>
          <a:p>
            <a:pPr marL="0" indent="0">
              <a:lnSpc>
                <a:spcPct val="120000"/>
              </a:lnSpc>
              <a:buNone/>
            </a:pPr>
            <a:r>
              <a:rPr lang="en-GB" dirty="0">
                <a:latin typeface="Arial"/>
                <a:cs typeface="Arial"/>
              </a:rPr>
              <a:t>You will be given an article written by historian Milton </a:t>
            </a:r>
            <a:r>
              <a:rPr lang="en-GB" dirty="0" err="1">
                <a:latin typeface="Arial"/>
                <a:cs typeface="Arial"/>
              </a:rPr>
              <a:t>Leitenberg</a:t>
            </a:r>
            <a:r>
              <a:rPr lang="en-GB" dirty="0">
                <a:latin typeface="Arial"/>
                <a:cs typeface="Arial"/>
              </a:rPr>
              <a:t> (Resource sheet 6.1A). It tells you the big story of how the allegations developed and how the USA responded to them.</a:t>
            </a:r>
          </a:p>
          <a:p>
            <a:pPr marL="514350" indent="-514350">
              <a:lnSpc>
                <a:spcPct val="120000"/>
              </a:lnSpc>
              <a:buFont typeface="+mj-lt"/>
              <a:buAutoNum type="arabicPeriod"/>
            </a:pPr>
            <a:r>
              <a:rPr lang="en-GB" dirty="0"/>
              <a:t>Read through the extract.</a:t>
            </a:r>
          </a:p>
          <a:p>
            <a:pPr marL="514350" indent="-514350">
              <a:lnSpc>
                <a:spcPct val="120000"/>
              </a:lnSpc>
              <a:buFont typeface="+mj-lt"/>
              <a:buAutoNum type="arabicPeriod"/>
            </a:pPr>
            <a:r>
              <a:rPr lang="en-GB" dirty="0">
                <a:latin typeface="Arial"/>
                <a:cs typeface="Arial"/>
              </a:rPr>
              <a:t>Summarise the key points from the extract – using the questions and chart </a:t>
            </a:r>
            <a:r>
              <a:rPr lang="en-GB" b="1" dirty="0">
                <a:solidFill>
                  <a:schemeClr val="accent5">
                    <a:lumMod val="75000"/>
                  </a:schemeClr>
                </a:solidFill>
                <a:latin typeface="Arial"/>
                <a:cs typeface="Arial"/>
              </a:rPr>
              <a:t>on the next slide </a:t>
            </a:r>
            <a:r>
              <a:rPr lang="en-GB" sz="2900" dirty="0">
                <a:latin typeface="Arial"/>
                <a:cs typeface="Arial"/>
              </a:rPr>
              <a:t>(or Resource sheet 6.1C).</a:t>
            </a:r>
            <a:r>
              <a:rPr lang="en-GB" dirty="0">
                <a:latin typeface="Arial"/>
                <a:cs typeface="Arial"/>
              </a:rPr>
              <a:t> Summarise your answer to each question in 50 words or less. </a:t>
            </a:r>
            <a:endParaRPr lang="en-GB" dirty="0"/>
          </a:p>
          <a:p>
            <a:pPr marL="514350" indent="-514350">
              <a:buFont typeface="+mj-lt"/>
              <a:buAutoNum type="arabicPeriod"/>
            </a:pPr>
            <a:endParaRPr lang="en-GB" dirty="0"/>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2996" y="259308"/>
            <a:ext cx="3986485" cy="5227092"/>
          </a:xfrm>
          <a:prstGeom prst="rect">
            <a:avLst/>
          </a:prstGeom>
        </p:spPr>
      </p:pic>
      <p:sp>
        <p:nvSpPr>
          <p:cNvPr id="4" name="Slide Number Placeholder 3">
            <a:extLst>
              <a:ext uri="{FF2B5EF4-FFF2-40B4-BE49-F238E27FC236}">
                <a16:creationId xmlns:a16="http://schemas.microsoft.com/office/drawing/2014/main" id="{E7AF7C31-CDD8-AD4C-B615-F7046BA90AC1}"/>
              </a:ext>
            </a:extLst>
          </p:cNvPr>
          <p:cNvSpPr>
            <a:spLocks noGrp="1"/>
          </p:cNvSpPr>
          <p:nvPr>
            <p:ph type="sldNum" sz="quarter" idx="12"/>
          </p:nvPr>
        </p:nvSpPr>
        <p:spPr/>
        <p:txBody>
          <a:bodyPr/>
          <a:lstStyle/>
          <a:p>
            <a:fld id="{91DB7F08-A76A-C04F-AC2D-B8A23795015F}" type="slidenum">
              <a:rPr lang="en-US" smtClean="0"/>
              <a:pPr/>
              <a:t>10</a:t>
            </a:fld>
            <a:endParaRPr lang="en-US"/>
          </a:p>
        </p:txBody>
      </p:sp>
    </p:spTree>
    <p:extLst>
      <p:ext uri="{BB962C8B-B14F-4D97-AF65-F5344CB8AC3E}">
        <p14:creationId xmlns:p14="http://schemas.microsoft.com/office/powerpoint/2010/main" val="1177416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t>Summarise </a:t>
            </a:r>
            <a:r>
              <a:rPr lang="en-GB" sz="4000" dirty="0" err="1"/>
              <a:t>Leitenberg’s</a:t>
            </a:r>
            <a:r>
              <a:rPr lang="en-GB" sz="4000" dirty="0"/>
              <a:t> answer to each question in 50 words (or less!)</a:t>
            </a:r>
            <a:endParaRPr lang="en-US" sz="4000" dirty="0"/>
          </a:p>
        </p:txBody>
      </p:sp>
      <p:graphicFrame>
        <p:nvGraphicFramePr>
          <p:cNvPr id="5" name="Content Placeholder 3">
            <a:extLst>
              <a:ext uri="{FF2B5EF4-FFF2-40B4-BE49-F238E27FC236}">
                <a16:creationId xmlns:a16="http://schemas.microsoft.com/office/drawing/2014/main" id="{6E928B46-03AE-4D1F-97FA-02A2A28EB55F}"/>
              </a:ext>
            </a:extLst>
          </p:cNvPr>
          <p:cNvGraphicFramePr>
            <a:graphicFrameLocks noGrp="1"/>
          </p:cNvGraphicFramePr>
          <p:nvPr>
            <p:ph idx="1"/>
            <p:extLst>
              <p:ext uri="{D42A27DB-BD31-4B8C-83A1-F6EECF244321}">
                <p14:modId xmlns:p14="http://schemas.microsoft.com/office/powerpoint/2010/main" val="3270018547"/>
              </p:ext>
            </p:extLst>
          </p:nvPr>
        </p:nvGraphicFramePr>
        <p:xfrm>
          <a:off x="719999" y="1099930"/>
          <a:ext cx="11134543" cy="52189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AA2610C0-A103-3F41-A894-D6B39B6B23E7}"/>
              </a:ext>
            </a:extLst>
          </p:cNvPr>
          <p:cNvSpPr>
            <a:spLocks noGrp="1"/>
          </p:cNvSpPr>
          <p:nvPr>
            <p:ph type="sldNum" sz="quarter" idx="12"/>
          </p:nvPr>
        </p:nvSpPr>
        <p:spPr/>
        <p:txBody>
          <a:bodyPr/>
          <a:lstStyle/>
          <a:p>
            <a:fld id="{91DB7F08-A76A-C04F-AC2D-B8A23795015F}" type="slidenum">
              <a:rPr lang="en-US" smtClean="0"/>
              <a:pPr/>
              <a:t>11</a:t>
            </a:fld>
            <a:endParaRPr lang="en-US"/>
          </a:p>
        </p:txBody>
      </p:sp>
    </p:spTree>
    <p:extLst>
      <p:ext uri="{BB962C8B-B14F-4D97-AF65-F5344CB8AC3E}">
        <p14:creationId xmlns:p14="http://schemas.microsoft.com/office/powerpoint/2010/main" val="818957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20000" y="360000"/>
            <a:ext cx="10515600" cy="1325563"/>
          </a:xfrm>
        </p:spPr>
        <p:txBody>
          <a:bodyPr>
            <a:normAutofit/>
          </a:bodyPr>
          <a:lstStyle/>
          <a:p>
            <a:r>
              <a:rPr lang="en-GB" sz="3200"/>
              <a:t>What is the big story of the allegations of US biological warfare during the Korean War? </a:t>
            </a:r>
            <a:r>
              <a:rPr lang="en-GB" sz="3200">
                <a:solidFill>
                  <a:srgbClr val="FF0000"/>
                </a:solidFill>
              </a:rPr>
              <a:t>Answers</a:t>
            </a:r>
            <a:endParaRPr lang="en-US" sz="3200"/>
          </a:p>
        </p:txBody>
      </p:sp>
      <p:graphicFrame>
        <p:nvGraphicFramePr>
          <p:cNvPr id="5" name="Content Placeholder 3">
            <a:extLst>
              <a:ext uri="{FF2B5EF4-FFF2-40B4-BE49-F238E27FC236}">
                <a16:creationId xmlns:a16="http://schemas.microsoft.com/office/drawing/2014/main" id="{6E928B46-03AE-4D1F-97FA-02A2A28EB55F}"/>
              </a:ext>
            </a:extLst>
          </p:cNvPr>
          <p:cNvGraphicFramePr>
            <a:graphicFrameLocks noGrp="1"/>
          </p:cNvGraphicFramePr>
          <p:nvPr>
            <p:ph idx="1"/>
            <p:extLst>
              <p:ext uri="{D42A27DB-BD31-4B8C-83A1-F6EECF244321}">
                <p14:modId xmlns:p14="http://schemas.microsoft.com/office/powerpoint/2010/main" val="2678051590"/>
              </p:ext>
            </p:extLst>
          </p:nvPr>
        </p:nvGraphicFramePr>
        <p:xfrm>
          <a:off x="719999" y="1099930"/>
          <a:ext cx="11134543" cy="50024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a:extLst>
              <a:ext uri="{FF2B5EF4-FFF2-40B4-BE49-F238E27FC236}">
                <a16:creationId xmlns:a16="http://schemas.microsoft.com/office/drawing/2014/main" id="{13F6DA01-7278-5A44-B46B-0D239CB37333}"/>
              </a:ext>
            </a:extLst>
          </p:cNvPr>
          <p:cNvSpPr>
            <a:spLocks noGrp="1"/>
          </p:cNvSpPr>
          <p:nvPr>
            <p:ph type="sldNum" sz="quarter" idx="12"/>
          </p:nvPr>
        </p:nvSpPr>
        <p:spPr/>
        <p:txBody>
          <a:bodyPr/>
          <a:lstStyle/>
          <a:p>
            <a:fld id="{91DB7F08-A76A-C04F-AC2D-B8A23795015F}" type="slidenum">
              <a:rPr lang="en-US" smtClean="0"/>
              <a:pPr/>
              <a:t>12</a:t>
            </a:fld>
            <a:endParaRPr lang="en-US"/>
          </a:p>
        </p:txBody>
      </p:sp>
    </p:spTree>
    <p:extLst>
      <p:ext uri="{BB962C8B-B14F-4D97-AF65-F5344CB8AC3E}">
        <p14:creationId xmlns:p14="http://schemas.microsoft.com/office/powerpoint/2010/main" val="1918556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hought Bubble: Cloud 3">
            <a:extLst>
              <a:ext uri="{FF2B5EF4-FFF2-40B4-BE49-F238E27FC236}">
                <a16:creationId xmlns:a16="http://schemas.microsoft.com/office/drawing/2014/main" id="{D0CA22D9-651D-41EE-A265-D298396EFABE}"/>
              </a:ext>
            </a:extLst>
          </p:cNvPr>
          <p:cNvSpPr/>
          <p:nvPr/>
        </p:nvSpPr>
        <p:spPr>
          <a:xfrm>
            <a:off x="245791" y="48989"/>
            <a:ext cx="11861068" cy="5902035"/>
          </a:xfrm>
          <a:prstGeom prst="cloudCallout">
            <a:avLst>
              <a:gd name="adj1" fmla="val -49242"/>
              <a:gd name="adj2" fmla="val 5079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latin typeface="Arial"/>
                <a:ea typeface="Arial" charset="0"/>
                <a:cs typeface="Arial"/>
              </a:rPr>
              <a:t>Activity 3:</a:t>
            </a:r>
            <a:endParaRPr lang="en-GB" sz="3600" b="1" dirty="0">
              <a:latin typeface="Arial"/>
              <a:ea typeface="Arial" charset="0"/>
              <a:cs typeface="Arial" charset="0"/>
            </a:endParaRPr>
          </a:p>
          <a:p>
            <a:pPr algn="ctr"/>
            <a:r>
              <a:rPr lang="en-GB" sz="3600" dirty="0">
                <a:solidFill>
                  <a:schemeClr val="accent6">
                    <a:lumMod val="40000"/>
                    <a:lumOff val="60000"/>
                  </a:schemeClr>
                </a:solidFill>
                <a:latin typeface="Arial"/>
                <a:ea typeface="Arial" charset="0"/>
                <a:cs typeface="Arial"/>
              </a:rPr>
              <a:t>EXTRA CHALLENGE: </a:t>
            </a:r>
            <a:endParaRPr lang="en-GB" sz="3600" dirty="0">
              <a:solidFill>
                <a:schemeClr val="accent6">
                  <a:lumMod val="40000"/>
                  <a:lumOff val="60000"/>
                </a:schemeClr>
              </a:solidFill>
              <a:latin typeface="Arial"/>
              <a:ea typeface="Arial" charset="0"/>
              <a:cs typeface="Arial" charset="0"/>
            </a:endParaRPr>
          </a:p>
          <a:p>
            <a:pPr algn="ctr"/>
            <a:r>
              <a:rPr lang="en-GB" sz="3600" dirty="0">
                <a:solidFill>
                  <a:schemeClr val="accent6">
                    <a:lumMod val="40000"/>
                    <a:lumOff val="60000"/>
                  </a:schemeClr>
                </a:solidFill>
                <a:latin typeface="Arial"/>
                <a:ea typeface="Arial" charset="0"/>
                <a:cs typeface="Arial"/>
              </a:rPr>
              <a:t>Spotting </a:t>
            </a:r>
            <a:r>
              <a:rPr lang="en-GB" sz="3600" dirty="0" err="1">
                <a:solidFill>
                  <a:schemeClr val="accent6">
                    <a:lumMod val="40000"/>
                    <a:lumOff val="60000"/>
                  </a:schemeClr>
                </a:solidFill>
                <a:latin typeface="Arial"/>
                <a:ea typeface="Arial" charset="0"/>
                <a:cs typeface="Arial"/>
              </a:rPr>
              <a:t>Leitenberg’s</a:t>
            </a:r>
            <a:r>
              <a:rPr lang="en-GB" sz="3600" dirty="0">
                <a:solidFill>
                  <a:schemeClr val="accent6">
                    <a:lumMod val="40000"/>
                    <a:lumOff val="60000"/>
                  </a:schemeClr>
                </a:solidFill>
                <a:latin typeface="Arial"/>
                <a:ea typeface="Arial" charset="0"/>
                <a:cs typeface="Arial"/>
              </a:rPr>
              <a:t> viewpoint</a:t>
            </a:r>
            <a:r>
              <a:rPr lang="en-GB" sz="3600" dirty="0">
                <a:solidFill>
                  <a:schemeClr val="accent2"/>
                </a:solidFill>
                <a:latin typeface="Arial"/>
                <a:ea typeface="Arial" charset="0"/>
                <a:cs typeface="Arial"/>
              </a:rPr>
              <a:t> </a:t>
            </a:r>
            <a:endParaRPr lang="en-GB" sz="3600" dirty="0">
              <a:solidFill>
                <a:schemeClr val="accent2"/>
              </a:solidFill>
              <a:latin typeface="Arial"/>
              <a:ea typeface="Arial" charset="0"/>
              <a:cs typeface="Arial" charset="0"/>
            </a:endParaRPr>
          </a:p>
          <a:p>
            <a:pPr marL="571500" indent="-571500" algn="ctr">
              <a:buFont typeface="Arial" panose="020B0604020202020204" pitchFamily="34" charset="0"/>
              <a:buChar char="•"/>
            </a:pPr>
            <a:r>
              <a:rPr lang="en-GB" sz="3600" dirty="0">
                <a:latin typeface="Arial"/>
                <a:ea typeface="Arial" charset="0"/>
                <a:cs typeface="Arial"/>
              </a:rPr>
              <a:t>What appears to be </a:t>
            </a:r>
            <a:r>
              <a:rPr lang="en-GB" sz="3600" dirty="0" err="1">
                <a:latin typeface="Arial"/>
                <a:ea typeface="Arial" charset="0"/>
                <a:cs typeface="Arial"/>
              </a:rPr>
              <a:t>Leitenberg’s</a:t>
            </a:r>
            <a:r>
              <a:rPr lang="en-GB" sz="3600" dirty="0">
                <a:latin typeface="Arial"/>
                <a:ea typeface="Arial" charset="0"/>
                <a:cs typeface="Arial"/>
              </a:rPr>
              <a:t> attitude to or viewpoint on the allegations?  </a:t>
            </a:r>
            <a:endParaRPr lang="en-GB" sz="3600" dirty="0">
              <a:latin typeface="Arial"/>
              <a:ea typeface="Arial" charset="0"/>
              <a:cs typeface="Arial" charset="0"/>
            </a:endParaRPr>
          </a:p>
          <a:p>
            <a:pPr marL="571500" indent="-571500" algn="ctr">
              <a:buFont typeface="Arial" panose="020B0604020202020204" pitchFamily="34" charset="0"/>
              <a:buChar char="•"/>
            </a:pPr>
            <a:r>
              <a:rPr lang="en-GB" sz="3600" dirty="0">
                <a:latin typeface="Arial" charset="0"/>
                <a:ea typeface="Arial" charset="0"/>
                <a:cs typeface="Arial" charset="0"/>
              </a:rPr>
              <a:t>What evidence from the text supports your view?</a:t>
            </a:r>
          </a:p>
        </p:txBody>
      </p:sp>
      <p:sp>
        <p:nvSpPr>
          <p:cNvPr id="2" name="Slide Number Placeholder 1">
            <a:extLst>
              <a:ext uri="{FF2B5EF4-FFF2-40B4-BE49-F238E27FC236}">
                <a16:creationId xmlns:a16="http://schemas.microsoft.com/office/drawing/2014/main" id="{9872C7E4-5FB3-994F-8289-5F6A47FE5C90}"/>
              </a:ext>
            </a:extLst>
          </p:cNvPr>
          <p:cNvSpPr>
            <a:spLocks noGrp="1"/>
          </p:cNvSpPr>
          <p:nvPr>
            <p:ph type="sldNum" sz="quarter" idx="12"/>
          </p:nvPr>
        </p:nvSpPr>
        <p:spPr/>
        <p:txBody>
          <a:bodyPr/>
          <a:lstStyle/>
          <a:p>
            <a:fld id="{91DB7F08-A76A-C04F-AC2D-B8A23795015F}" type="slidenum">
              <a:rPr lang="en-US" smtClean="0"/>
              <a:pPr/>
              <a:t>13</a:t>
            </a:fld>
            <a:endParaRPr lang="en-US"/>
          </a:p>
        </p:txBody>
      </p:sp>
    </p:spTree>
    <p:extLst>
      <p:ext uri="{BB962C8B-B14F-4D97-AF65-F5344CB8AC3E}">
        <p14:creationId xmlns:p14="http://schemas.microsoft.com/office/powerpoint/2010/main" val="529552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0443" y="2453869"/>
            <a:ext cx="2459601" cy="3225037"/>
          </a:xfrm>
          <a:prstGeom prst="rect">
            <a:avLst/>
          </a:prstGeom>
        </p:spPr>
      </p:pic>
      <p:sp>
        <p:nvSpPr>
          <p:cNvPr id="4" name="Thought Bubble: Cloud 6">
            <a:extLst>
              <a:ext uri="{FF2B5EF4-FFF2-40B4-BE49-F238E27FC236}">
                <a16:creationId xmlns:a16="http://schemas.microsoft.com/office/drawing/2014/main" id="{9D663509-7259-4EFC-AFC2-40FCCF7D9169}"/>
              </a:ext>
            </a:extLst>
          </p:cNvPr>
          <p:cNvSpPr/>
          <p:nvPr/>
        </p:nvSpPr>
        <p:spPr>
          <a:xfrm>
            <a:off x="211756" y="86627"/>
            <a:ext cx="4081111" cy="3493971"/>
          </a:xfrm>
          <a:prstGeom prst="cloudCallout">
            <a:avLst>
              <a:gd name="adj1" fmla="val -49242"/>
              <a:gd name="adj2" fmla="val 5079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GB" dirty="0">
                <a:latin typeface="Arial" charset="0"/>
                <a:ea typeface="Arial" charset="0"/>
                <a:cs typeface="Arial" charset="0"/>
              </a:rPr>
              <a:t>Consider these three extracts from </a:t>
            </a:r>
            <a:r>
              <a:rPr lang="en-GB" dirty="0" err="1">
                <a:latin typeface="Arial" charset="0"/>
                <a:ea typeface="Arial" charset="0"/>
                <a:cs typeface="Arial" charset="0"/>
              </a:rPr>
              <a:t>Leitenberg’s</a:t>
            </a:r>
            <a:r>
              <a:rPr lang="en-GB" dirty="0">
                <a:latin typeface="Arial" charset="0"/>
                <a:ea typeface="Arial" charset="0"/>
                <a:cs typeface="Arial" charset="0"/>
              </a:rPr>
              <a:t> article. What do they suggest about his view of the strength of the allegations?</a:t>
            </a:r>
          </a:p>
        </p:txBody>
      </p:sp>
      <p:sp>
        <p:nvSpPr>
          <p:cNvPr id="6" name="Speech Bubble: Rectangle with Corners Rounded 11">
            <a:extLst>
              <a:ext uri="{FF2B5EF4-FFF2-40B4-BE49-F238E27FC236}">
                <a16:creationId xmlns:a16="http://schemas.microsoft.com/office/drawing/2014/main" id="{6C8A45B6-BD4B-4B2B-AA1B-8467E1723B44}"/>
              </a:ext>
            </a:extLst>
          </p:cNvPr>
          <p:cNvSpPr/>
          <p:nvPr/>
        </p:nvSpPr>
        <p:spPr>
          <a:xfrm>
            <a:off x="3750918" y="1079153"/>
            <a:ext cx="3753311" cy="2749431"/>
          </a:xfrm>
          <a:prstGeom prst="wedgeRoundRectCallout">
            <a:avLst>
              <a:gd name="adj1" fmla="val 104423"/>
              <a:gd name="adj2" fmla="val 49856"/>
              <a:gd name="adj3" fmla="val 16667"/>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20000"/>
              </a:lnSpc>
            </a:pPr>
            <a:r>
              <a:rPr lang="en-GB" sz="1600" b="1" dirty="0">
                <a:solidFill>
                  <a:schemeClr val="tx1"/>
                </a:solidFill>
                <a:latin typeface="Arial" charset="0"/>
                <a:ea typeface="Arial" charset="0"/>
                <a:cs typeface="Arial" charset="0"/>
              </a:rPr>
              <a:t>Extract 1</a:t>
            </a:r>
          </a:p>
          <a:p>
            <a:pPr>
              <a:lnSpc>
                <a:spcPct val="120000"/>
              </a:lnSpc>
            </a:pPr>
            <a:r>
              <a:rPr lang="en-GB" sz="1600" dirty="0">
                <a:solidFill>
                  <a:schemeClr val="tx1"/>
                </a:solidFill>
                <a:latin typeface="Arial" charset="0"/>
                <a:ea typeface="Arial" charset="0"/>
                <a:cs typeface="Arial" charset="0"/>
              </a:rPr>
              <a:t>The Chinese and North Koreans rejected repeated offers of on-site investigations by the World Health Organization and the International Committee of the Red Cross. Instead, the two governments hosted their own ‘investigations’.</a:t>
            </a:r>
          </a:p>
        </p:txBody>
      </p:sp>
      <p:sp>
        <p:nvSpPr>
          <p:cNvPr id="7" name="Speech Bubble: Rectangle with Corners Rounded 13">
            <a:extLst>
              <a:ext uri="{FF2B5EF4-FFF2-40B4-BE49-F238E27FC236}">
                <a16:creationId xmlns:a16="http://schemas.microsoft.com/office/drawing/2014/main" id="{AC54F97E-C9E0-4207-9ED9-4366608BD7B9}"/>
              </a:ext>
            </a:extLst>
          </p:cNvPr>
          <p:cNvSpPr/>
          <p:nvPr/>
        </p:nvSpPr>
        <p:spPr>
          <a:xfrm>
            <a:off x="7602600" y="86627"/>
            <a:ext cx="4227444" cy="2531446"/>
          </a:xfrm>
          <a:prstGeom prst="wedgeRoundRectCallout">
            <a:avLst>
              <a:gd name="adj1" fmla="val 20649"/>
              <a:gd name="adj2" fmla="val 65019"/>
              <a:gd name="adj3" fmla="val 16667"/>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en-GB" sz="1600" b="1" dirty="0">
                <a:solidFill>
                  <a:schemeClr val="tx1"/>
                </a:solidFill>
                <a:latin typeface="Arial" charset="0"/>
                <a:ea typeface="Arial" charset="0"/>
                <a:cs typeface="Arial" charset="0"/>
              </a:rPr>
              <a:t>Extract 2</a:t>
            </a:r>
          </a:p>
          <a:p>
            <a:pPr>
              <a:lnSpc>
                <a:spcPct val="120000"/>
              </a:lnSpc>
            </a:pPr>
            <a:r>
              <a:rPr lang="en-GB" sz="1600" dirty="0">
                <a:solidFill>
                  <a:schemeClr val="tx1"/>
                </a:solidFill>
                <a:latin typeface="Arial" charset="0"/>
                <a:ea typeface="Arial" charset="0"/>
                <a:cs typeface="Arial" charset="0"/>
              </a:rPr>
              <a:t>The most significant aspect of both the jurists’ and ISC ‘investigations’ is that neither group did any field investigating of their own. They were presented with ‘evidence’ by the Chinese and North Koreans, which they accepted, on faith, as fact.</a:t>
            </a:r>
          </a:p>
        </p:txBody>
      </p:sp>
      <p:sp>
        <p:nvSpPr>
          <p:cNvPr id="8" name="Speech Bubble: Rectangle with Corners Rounded 14">
            <a:extLst>
              <a:ext uri="{FF2B5EF4-FFF2-40B4-BE49-F238E27FC236}">
                <a16:creationId xmlns:a16="http://schemas.microsoft.com/office/drawing/2014/main" id="{EEAF567A-250D-4992-9A2D-3421965DCB50}"/>
              </a:ext>
            </a:extLst>
          </p:cNvPr>
          <p:cNvSpPr/>
          <p:nvPr/>
        </p:nvSpPr>
        <p:spPr>
          <a:xfrm>
            <a:off x="2213811" y="3922575"/>
            <a:ext cx="5934322" cy="2136810"/>
          </a:xfrm>
          <a:prstGeom prst="wedgeRoundRectCallout">
            <a:avLst>
              <a:gd name="adj1" fmla="val 76891"/>
              <a:gd name="adj2" fmla="val 10672"/>
              <a:gd name="adj3" fmla="val 16667"/>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en-GB" sz="1600" b="1" dirty="0">
                <a:solidFill>
                  <a:schemeClr val="tx1"/>
                </a:solidFill>
                <a:latin typeface="Arial" charset="0"/>
                <a:ea typeface="Arial" charset="0"/>
                <a:cs typeface="Arial" charset="0"/>
              </a:rPr>
              <a:t>Extract 3</a:t>
            </a:r>
          </a:p>
          <a:p>
            <a:pPr>
              <a:lnSpc>
                <a:spcPct val="120000"/>
              </a:lnSpc>
            </a:pPr>
            <a:r>
              <a:rPr lang="en-GB" sz="1600" dirty="0">
                <a:solidFill>
                  <a:schemeClr val="tx1"/>
                </a:solidFill>
                <a:latin typeface="Arial" charset="0"/>
                <a:ea typeface="Arial" charset="0"/>
                <a:cs typeface="Arial" charset="0"/>
              </a:rPr>
              <a:t>In subsequent years, other criticisms and admissions were even more telling. Tibor </a:t>
            </a:r>
            <a:r>
              <a:rPr lang="en-GB" sz="1600" dirty="0" err="1">
                <a:solidFill>
                  <a:schemeClr val="tx1"/>
                </a:solidFill>
                <a:latin typeface="Arial" charset="0"/>
                <a:ea typeface="Arial" charset="0"/>
                <a:cs typeface="Arial" charset="0"/>
              </a:rPr>
              <a:t>Meray</a:t>
            </a:r>
            <a:r>
              <a:rPr lang="en-GB" sz="1600" dirty="0">
                <a:solidFill>
                  <a:schemeClr val="tx1"/>
                </a:solidFill>
                <a:latin typeface="Arial" charset="0"/>
                <a:ea typeface="Arial" charset="0"/>
                <a:cs typeface="Arial" charset="0"/>
              </a:rPr>
              <a:t>, a Hungarian journalist who had spent the Korean War inside North Korea, reported that North Korean peasants told doctors at a Hungarian field hospital that paper packets of insects had been placed in the snow by Chinese soldiers.</a:t>
            </a:r>
          </a:p>
        </p:txBody>
      </p:sp>
      <p:sp>
        <p:nvSpPr>
          <p:cNvPr id="2" name="Slide Number Placeholder 1">
            <a:extLst>
              <a:ext uri="{FF2B5EF4-FFF2-40B4-BE49-F238E27FC236}">
                <a16:creationId xmlns:a16="http://schemas.microsoft.com/office/drawing/2014/main" id="{0190B992-6733-BE46-B57E-7BA7C9928BA2}"/>
              </a:ext>
            </a:extLst>
          </p:cNvPr>
          <p:cNvSpPr>
            <a:spLocks noGrp="1"/>
          </p:cNvSpPr>
          <p:nvPr>
            <p:ph type="sldNum" sz="quarter" idx="12"/>
          </p:nvPr>
        </p:nvSpPr>
        <p:spPr/>
        <p:txBody>
          <a:bodyPr/>
          <a:lstStyle/>
          <a:p>
            <a:fld id="{91DB7F08-A76A-C04F-AC2D-B8A23795015F}" type="slidenum">
              <a:rPr lang="en-US" smtClean="0"/>
              <a:pPr/>
              <a:t>14</a:t>
            </a:fld>
            <a:endParaRPr lang="en-US"/>
          </a:p>
        </p:txBody>
      </p:sp>
    </p:spTree>
    <p:extLst>
      <p:ext uri="{BB962C8B-B14F-4D97-AF65-F5344CB8AC3E}">
        <p14:creationId xmlns:p14="http://schemas.microsoft.com/office/powerpoint/2010/main" val="370450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360001"/>
            <a:ext cx="10515600" cy="744312"/>
          </a:xfrm>
        </p:spPr>
        <p:txBody>
          <a:bodyPr>
            <a:normAutofit/>
          </a:bodyPr>
          <a:lstStyle/>
          <a:p>
            <a:r>
              <a:rPr lang="en-GB" altLang="en-US" dirty="0"/>
              <a:t> Plenary: What have you learnt today</a:t>
            </a:r>
            <a:r>
              <a:rPr lang="en-GB" altLang="en-US" sz="4000" dirty="0"/>
              <a:t>?</a:t>
            </a:r>
            <a:r>
              <a:rPr lang="en-GB" altLang="en-US" dirty="0"/>
              <a:t> </a:t>
            </a:r>
            <a:endParaRPr lang="en-US" dirty="0"/>
          </a:p>
        </p:txBody>
      </p:sp>
      <p:grpSp>
        <p:nvGrpSpPr>
          <p:cNvPr id="6" name="Diagram 3"/>
          <p:cNvGrpSpPr>
            <a:grpSpLocks/>
          </p:cNvGrpSpPr>
          <p:nvPr/>
        </p:nvGrpSpPr>
        <p:grpSpPr bwMode="auto">
          <a:xfrm>
            <a:off x="1524000" y="817531"/>
            <a:ext cx="9144000" cy="5732462"/>
            <a:chOff x="122" y="620"/>
            <a:chExt cx="5472" cy="3024"/>
          </a:xfrm>
          <a:solidFill>
            <a:schemeClr val="accent5">
              <a:lumMod val="75000"/>
            </a:schemeClr>
          </a:solidFill>
        </p:grpSpPr>
        <p:sp>
          <p:nvSpPr>
            <p:cNvPr id="7" name="_s1028"/>
            <p:cNvSpPr>
              <a:spLocks noChangeArrowheads="1"/>
            </p:cNvSpPr>
            <p:nvPr/>
          </p:nvSpPr>
          <p:spPr bwMode="auto">
            <a:xfrm flipV="1">
              <a:off x="2405" y="956"/>
              <a:ext cx="906" cy="78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7200 w 21600"/>
                <a:gd name="T13" fmla="*/ 7191 h 21600"/>
                <a:gd name="T14" fmla="*/ 14400 w 21600"/>
                <a:gd name="T15" fmla="*/ 14409 h 21600"/>
              </a:gdLst>
              <a:ahLst/>
              <a:cxnLst>
                <a:cxn ang="T8">
                  <a:pos x="T0" y="T1"/>
                </a:cxn>
                <a:cxn ang="T9">
                  <a:pos x="T2" y="T3"/>
                </a:cxn>
                <a:cxn ang="T10">
                  <a:pos x="T4" y="T5"/>
                </a:cxn>
                <a:cxn ang="T11">
                  <a:pos x="T6" y="T7"/>
                </a:cxn>
              </a:cxnLst>
              <a:rect l="T12" t="T13" r="T14" b="T15"/>
              <a:pathLst>
                <a:path w="21600" h="21600">
                  <a:moveTo>
                    <a:pt x="0" y="0"/>
                  </a:moveTo>
                  <a:lnTo>
                    <a:pt x="10800" y="21600"/>
                  </a:lnTo>
                  <a:lnTo>
                    <a:pt x="21600" y="0"/>
                  </a:lnTo>
                  <a:lnTo>
                    <a:pt x="0" y="0"/>
                  </a:lnTo>
                  <a:close/>
                </a:path>
              </a:pathLst>
            </a:custGeom>
            <a:grpFill/>
            <a:ln w="4670" algn="in">
              <a:solidFill>
                <a:schemeClr val="tx1"/>
              </a:solidFill>
              <a:miter lim="800000"/>
              <a:headEnd/>
              <a:tailEnd/>
            </a:ln>
          </p:spPr>
          <p:txBody>
            <a:bodyPr rot="10800000" wrap="none" lIns="0" tIns="0" rIns="0" bIns="0" anchor="ctr"/>
            <a:lstStyle/>
            <a:p>
              <a:endParaRPr lang="en-GB"/>
            </a:p>
          </p:txBody>
        </p:sp>
        <p:sp>
          <p:nvSpPr>
            <p:cNvPr id="8" name="_s1029"/>
            <p:cNvSpPr>
              <a:spLocks noChangeArrowheads="1"/>
            </p:cNvSpPr>
            <p:nvPr/>
          </p:nvSpPr>
          <p:spPr bwMode="auto">
            <a:xfrm flipV="1">
              <a:off x="1953" y="1740"/>
              <a:ext cx="1810" cy="78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99 w 21600"/>
                <a:gd name="T13" fmla="*/ 4491 h 21600"/>
                <a:gd name="T14" fmla="*/ 17101 w 21600"/>
                <a:gd name="T15" fmla="*/ 17109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grpFill/>
            <a:ln w="4670" algn="in">
              <a:solidFill>
                <a:schemeClr val="tx1"/>
              </a:solidFill>
              <a:miter lim="800000"/>
              <a:headEnd/>
              <a:tailEnd/>
            </a:ln>
          </p:spPr>
          <p:txBody>
            <a:bodyPr rot="10800000" wrap="none"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kumimoji="1" lang="en-GB" altLang="en-US" sz="1200">
                  <a:latin typeface="Times New Roman" pitchFamily="18" charset="0"/>
                </a:rPr>
                <a:t> </a:t>
              </a:r>
              <a:endParaRPr kumimoji="1" lang="en-US" altLang="en-US" sz="1200">
                <a:latin typeface="Times New Roman" pitchFamily="18" charset="0"/>
              </a:endParaRPr>
            </a:p>
          </p:txBody>
        </p:sp>
        <p:sp>
          <p:nvSpPr>
            <p:cNvPr id="9" name="_s1030"/>
            <p:cNvSpPr>
              <a:spLocks noChangeArrowheads="1"/>
            </p:cNvSpPr>
            <p:nvPr/>
          </p:nvSpPr>
          <p:spPr bwMode="auto">
            <a:xfrm flipV="1">
              <a:off x="1500" y="2524"/>
              <a:ext cx="2716" cy="78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603 w 21600"/>
                <a:gd name="T13" fmla="*/ 3609 h 21600"/>
                <a:gd name="T14" fmla="*/ 17997 w 21600"/>
                <a:gd name="T15" fmla="*/ 17991 h 21600"/>
              </a:gdLst>
              <a:ahLst/>
              <a:cxnLst>
                <a:cxn ang="T8">
                  <a:pos x="T0" y="T1"/>
                </a:cxn>
                <a:cxn ang="T9">
                  <a:pos x="T2" y="T3"/>
                </a:cxn>
                <a:cxn ang="T10">
                  <a:pos x="T4" y="T5"/>
                </a:cxn>
                <a:cxn ang="T11">
                  <a:pos x="T6" y="T7"/>
                </a:cxn>
              </a:cxnLst>
              <a:rect l="T12" t="T13" r="T14" b="T15"/>
              <a:pathLst>
                <a:path w="21600" h="21600">
                  <a:moveTo>
                    <a:pt x="0" y="0"/>
                  </a:moveTo>
                  <a:lnTo>
                    <a:pt x="3600" y="21600"/>
                  </a:lnTo>
                  <a:lnTo>
                    <a:pt x="18000" y="21600"/>
                  </a:lnTo>
                  <a:lnTo>
                    <a:pt x="21600" y="0"/>
                  </a:lnTo>
                  <a:lnTo>
                    <a:pt x="0" y="0"/>
                  </a:lnTo>
                  <a:close/>
                </a:path>
              </a:pathLst>
            </a:custGeom>
            <a:grpFill/>
            <a:ln w="4670" algn="in">
              <a:solidFill>
                <a:schemeClr val="tx1"/>
              </a:solidFill>
              <a:miter lim="800000"/>
              <a:headEnd/>
              <a:tailEnd/>
            </a:ln>
          </p:spPr>
          <p:txBody>
            <a:bodyPr rot="10800000" wrap="none"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kumimoji="1" lang="en-GB" altLang="en-US" sz="1200">
                  <a:latin typeface="Times New Roman" pitchFamily="18" charset="0"/>
                </a:rPr>
                <a:t> </a:t>
              </a:r>
              <a:endParaRPr kumimoji="1" lang="en-US" altLang="en-US" sz="1200">
                <a:latin typeface="Times New Roman" pitchFamily="18" charset="0"/>
              </a:endParaRPr>
            </a:p>
          </p:txBody>
        </p:sp>
        <p:sp>
          <p:nvSpPr>
            <p:cNvPr id="10" name="Line 8"/>
            <p:cNvSpPr>
              <a:spLocks noChangeShapeType="1"/>
            </p:cNvSpPr>
            <p:nvPr/>
          </p:nvSpPr>
          <p:spPr bwMode="auto">
            <a:xfrm>
              <a:off x="1953" y="1152"/>
              <a:ext cx="862" cy="341"/>
            </a:xfrm>
            <a:prstGeom prst="line">
              <a:avLst/>
            </a:prstGeom>
            <a:grpFill/>
            <a:ln w="57150" cap="sq">
              <a:solidFill>
                <a:schemeClr val="tx1"/>
              </a:solidFill>
              <a:round/>
              <a:headEnd type="none" w="sm" len="sm"/>
              <a:tailEnd type="stealth" w="sm" len="sm"/>
            </a:ln>
          </p:spPr>
          <p:txBody>
            <a:bodyPr/>
            <a:lstStyle/>
            <a:p>
              <a:endParaRPr lang="en-GB"/>
            </a:p>
          </p:txBody>
        </p:sp>
      </p:grpSp>
      <p:sp>
        <p:nvSpPr>
          <p:cNvPr id="11" name="Text Box 9"/>
          <p:cNvSpPr txBox="1">
            <a:spLocks noChangeArrowheads="1"/>
          </p:cNvSpPr>
          <p:nvPr/>
        </p:nvSpPr>
        <p:spPr bwMode="auto">
          <a:xfrm>
            <a:off x="1415047" y="1133262"/>
            <a:ext cx="3168650" cy="1200150"/>
          </a:xfrm>
          <a:prstGeom prst="rect">
            <a:avLst/>
          </a:prstGeom>
          <a:noFill/>
          <a:ln>
            <a:noFill/>
          </a:ln>
          <a:effec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defRPr/>
            </a:pPr>
            <a:r>
              <a:rPr kumimoji="1" lang="en-GB" sz="2400" b="1">
                <a:ea typeface="Arial" charset="0"/>
              </a:rPr>
              <a:t>A question </a:t>
            </a:r>
            <a:r>
              <a:rPr kumimoji="1" lang="en-GB" sz="2400">
                <a:ea typeface="Arial" charset="0"/>
              </a:rPr>
              <a:t>about today’s lesson I would like answered</a:t>
            </a:r>
            <a:endParaRPr kumimoji="1" lang="en-US" sz="2400">
              <a:ea typeface="Arial" charset="0"/>
            </a:endParaRPr>
          </a:p>
        </p:txBody>
      </p:sp>
      <p:sp>
        <p:nvSpPr>
          <p:cNvPr id="12" name="Line 10"/>
          <p:cNvSpPr>
            <a:spLocks noChangeShapeType="1"/>
          </p:cNvSpPr>
          <p:nvPr/>
        </p:nvSpPr>
        <p:spPr bwMode="auto">
          <a:xfrm flipH="1">
            <a:off x="6167439" y="3336893"/>
            <a:ext cx="1438275" cy="431800"/>
          </a:xfrm>
          <a:prstGeom prst="line">
            <a:avLst/>
          </a:prstGeom>
          <a:noFill/>
          <a:ln w="57150" cap="sq">
            <a:solidFill>
              <a:schemeClr val="tx1"/>
            </a:solidFill>
            <a:round/>
            <a:headEnd type="none" w="sm" len="sm"/>
            <a:tailEnd type="stealth" w="sm" len="sm"/>
          </a:ln>
          <a:extLst>
            <a:ext uri="{909E8E84-426E-40DD-AFC4-6F175D3DCCD1}">
              <a14:hiddenFill xmlns:a14="http://schemas.microsoft.com/office/drawing/2010/main">
                <a:noFill/>
              </a14:hiddenFill>
            </a:ext>
          </a:extLst>
        </p:spPr>
        <p:txBody>
          <a:bodyPr/>
          <a:lstStyle/>
          <a:p>
            <a:endParaRPr lang="en-GB"/>
          </a:p>
        </p:txBody>
      </p:sp>
      <p:sp>
        <p:nvSpPr>
          <p:cNvPr id="13" name="Text Box 11"/>
          <p:cNvSpPr txBox="1">
            <a:spLocks noChangeArrowheads="1"/>
          </p:cNvSpPr>
          <p:nvPr/>
        </p:nvSpPr>
        <p:spPr bwMode="auto">
          <a:xfrm>
            <a:off x="7429498" y="2554579"/>
            <a:ext cx="2663825" cy="830263"/>
          </a:xfrm>
          <a:prstGeom prst="rect">
            <a:avLst/>
          </a:prstGeom>
          <a:noFill/>
          <a:ln>
            <a:noFill/>
          </a:ln>
          <a:effec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defRPr/>
            </a:pPr>
            <a:r>
              <a:rPr kumimoji="1" lang="en-GB" sz="2400" b="1">
                <a:ea typeface="Arial" charset="0"/>
              </a:rPr>
              <a:t>One thing </a:t>
            </a:r>
            <a:r>
              <a:rPr kumimoji="1" lang="en-GB" sz="2400">
                <a:ea typeface="Arial" charset="0"/>
              </a:rPr>
              <a:t>I knew already</a:t>
            </a:r>
            <a:endParaRPr kumimoji="1" lang="en-US" sz="2400">
              <a:ea typeface="Arial" charset="0"/>
            </a:endParaRPr>
          </a:p>
        </p:txBody>
      </p:sp>
      <p:sp>
        <p:nvSpPr>
          <p:cNvPr id="14" name="Line 12"/>
          <p:cNvSpPr>
            <a:spLocks noChangeShapeType="1"/>
          </p:cNvSpPr>
          <p:nvPr/>
        </p:nvSpPr>
        <p:spPr bwMode="auto">
          <a:xfrm>
            <a:off x="6096000" y="4416393"/>
            <a:ext cx="0" cy="1512888"/>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15" name="Text Box 13"/>
          <p:cNvSpPr txBox="1">
            <a:spLocks noChangeArrowheads="1"/>
          </p:cNvSpPr>
          <p:nvPr/>
        </p:nvSpPr>
        <p:spPr bwMode="auto">
          <a:xfrm>
            <a:off x="1289785" y="3768694"/>
            <a:ext cx="2140803" cy="830997"/>
          </a:xfrm>
          <a:prstGeom prst="rect">
            <a:avLst/>
          </a:prstGeom>
          <a:noFill/>
          <a:ln>
            <a:noFill/>
          </a:ln>
          <a:effec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defRPr/>
            </a:pPr>
            <a:r>
              <a:rPr kumimoji="1" lang="en-GB" sz="2400" b="1">
                <a:ea typeface="Arial" charset="0"/>
              </a:rPr>
              <a:t>Two things </a:t>
            </a:r>
            <a:r>
              <a:rPr kumimoji="1" lang="en-GB" sz="2400">
                <a:ea typeface="Arial" charset="0"/>
              </a:rPr>
              <a:t>I learnt today</a:t>
            </a:r>
            <a:endParaRPr kumimoji="1" lang="en-US" sz="2400">
              <a:ea typeface="Arial" charset="0"/>
            </a:endParaRPr>
          </a:p>
        </p:txBody>
      </p:sp>
      <p:sp>
        <p:nvSpPr>
          <p:cNvPr id="16" name="Line 14"/>
          <p:cNvSpPr>
            <a:spLocks noChangeShapeType="1"/>
          </p:cNvSpPr>
          <p:nvPr/>
        </p:nvSpPr>
        <p:spPr bwMode="auto">
          <a:xfrm>
            <a:off x="3359150" y="4489419"/>
            <a:ext cx="2376488" cy="576263"/>
          </a:xfrm>
          <a:prstGeom prst="line">
            <a:avLst/>
          </a:prstGeom>
          <a:noFill/>
          <a:ln w="57150" cap="sq">
            <a:solidFill>
              <a:schemeClr val="tx1"/>
            </a:solidFill>
            <a:round/>
            <a:headEnd type="none" w="sm" len="sm"/>
            <a:tailEnd type="stealth" w="sm" len="sm"/>
          </a:ln>
          <a:extLst>
            <a:ext uri="{909E8E84-426E-40DD-AFC4-6F175D3DCCD1}">
              <a14:hiddenFill xmlns:a14="http://schemas.microsoft.com/office/drawing/2010/main">
                <a:noFill/>
              </a14:hiddenFill>
            </a:ext>
          </a:extLst>
        </p:spPr>
        <p:txBody>
          <a:bodyPr/>
          <a:lstStyle/>
          <a:p>
            <a:endParaRPr lang="en-GB"/>
          </a:p>
        </p:txBody>
      </p:sp>
      <p:sp>
        <p:nvSpPr>
          <p:cNvPr id="3" name="Slide Number Placeholder 2">
            <a:extLst>
              <a:ext uri="{FF2B5EF4-FFF2-40B4-BE49-F238E27FC236}">
                <a16:creationId xmlns:a16="http://schemas.microsoft.com/office/drawing/2014/main" id="{D8F90A7E-5B0D-4D48-899B-9F5FD8E7280B}"/>
              </a:ext>
            </a:extLst>
          </p:cNvPr>
          <p:cNvSpPr>
            <a:spLocks noGrp="1"/>
          </p:cNvSpPr>
          <p:nvPr>
            <p:ph type="sldNum" sz="quarter" idx="12"/>
          </p:nvPr>
        </p:nvSpPr>
        <p:spPr/>
        <p:txBody>
          <a:bodyPr/>
          <a:lstStyle/>
          <a:p>
            <a:fld id="{91DB7F08-A76A-C04F-AC2D-B8A23795015F}" type="slidenum">
              <a:rPr lang="en-US" smtClean="0"/>
              <a:pPr/>
              <a:t>15</a:t>
            </a:fld>
            <a:endParaRPr lang="en-US"/>
          </a:p>
        </p:txBody>
      </p:sp>
    </p:spTree>
    <p:extLst>
      <p:ext uri="{BB962C8B-B14F-4D97-AF65-F5344CB8AC3E}">
        <p14:creationId xmlns:p14="http://schemas.microsoft.com/office/powerpoint/2010/main" val="279155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20000" y="360000"/>
            <a:ext cx="10515600" cy="1325563"/>
          </a:xfrm>
        </p:spPr>
        <p:txBody>
          <a:bodyPr>
            <a:noAutofit/>
          </a:bodyPr>
          <a:lstStyle/>
          <a:p>
            <a:r>
              <a:rPr lang="en-GB" dirty="0"/>
              <a:t>Enquiry: Why is the use of biological weapons in the Korean War a controversial subject</a:t>
            </a:r>
            <a:endParaRPr lang="en-US" dirty="0"/>
          </a:p>
        </p:txBody>
      </p:sp>
      <p:sp>
        <p:nvSpPr>
          <p:cNvPr id="7" name="Rectangle 6"/>
          <p:cNvSpPr/>
          <p:nvPr/>
        </p:nvSpPr>
        <p:spPr>
          <a:xfrm>
            <a:off x="720000" y="2340000"/>
            <a:ext cx="4985474" cy="3522648"/>
          </a:xfrm>
          <a:prstGeom prst="rect">
            <a:avLst/>
          </a:prstGeom>
          <a:solidFill>
            <a:schemeClr val="accent5">
              <a:lumMod val="75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GB" sz="3200" b="1" kern="1200" dirty="0">
                <a:solidFill>
                  <a:schemeClr val="accent6">
                    <a:lumMod val="60000"/>
                    <a:lumOff val="40000"/>
                  </a:schemeClr>
                </a:solidFill>
                <a:latin typeface="Arial"/>
                <a:ea typeface="Arial" charset="0"/>
                <a:cs typeface="Arial"/>
              </a:rPr>
              <a:t>Lesson 6.1</a:t>
            </a:r>
          </a:p>
          <a:p>
            <a:pPr lvl="0" algn="ctr"/>
            <a:r>
              <a:rPr lang="en-GB" sz="3200" b="1" dirty="0">
                <a:latin typeface="Arial" charset="0"/>
                <a:ea typeface="Arial" charset="0"/>
                <a:cs typeface="Arial" charset="0"/>
              </a:rPr>
              <a:t>Why and how did allegations of biological warfare by the USA develop during the Korean War?</a:t>
            </a:r>
          </a:p>
        </p:txBody>
      </p:sp>
      <p:sp>
        <p:nvSpPr>
          <p:cNvPr id="10" name="Rectangle 9"/>
          <p:cNvSpPr/>
          <p:nvPr/>
        </p:nvSpPr>
        <p:spPr>
          <a:xfrm>
            <a:off x="6093740" y="2340000"/>
            <a:ext cx="5026744" cy="3537577"/>
          </a:xfrm>
          <a:prstGeom prst="rect">
            <a:avLst/>
          </a:prstGeom>
          <a:solidFill>
            <a:schemeClr val="accent5">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GB" sz="3200" kern="1200" dirty="0">
                <a:solidFill>
                  <a:schemeClr val="bg1"/>
                </a:solidFill>
                <a:latin typeface="Arial" panose="020B0604020202020204" pitchFamily="34" charset="0"/>
                <a:ea typeface="Arial" charset="0"/>
                <a:cs typeface="Arial" panose="020B0604020202020204" pitchFamily="34" charset="0"/>
              </a:rPr>
              <a:t>Lesson 6.2</a:t>
            </a:r>
          </a:p>
          <a:p>
            <a:pPr lvl="0" algn="ctr" defTabSz="1689100">
              <a:lnSpc>
                <a:spcPct val="90000"/>
              </a:lnSpc>
              <a:spcBef>
                <a:spcPct val="0"/>
              </a:spcBef>
              <a:spcAft>
                <a:spcPct val="35000"/>
              </a:spcAft>
            </a:pPr>
            <a:r>
              <a:rPr lang="en-GB" sz="3200" dirty="0">
                <a:latin typeface="Arial" panose="020B0604020202020204" pitchFamily="34" charset="0"/>
                <a:cs typeface="Arial" panose="020B0604020202020204" pitchFamily="34" charset="0"/>
              </a:rPr>
              <a:t>How convincing is the evidence about US biological warfare?</a:t>
            </a:r>
          </a:p>
        </p:txBody>
      </p:sp>
      <p:sp>
        <p:nvSpPr>
          <p:cNvPr id="2" name="Slide Number Placeholder 1">
            <a:extLst>
              <a:ext uri="{FF2B5EF4-FFF2-40B4-BE49-F238E27FC236}">
                <a16:creationId xmlns:a16="http://schemas.microsoft.com/office/drawing/2014/main" id="{F2E6D97D-C7E5-B948-B604-E58201116C7C}"/>
              </a:ext>
            </a:extLst>
          </p:cNvPr>
          <p:cNvSpPr>
            <a:spLocks noGrp="1"/>
          </p:cNvSpPr>
          <p:nvPr>
            <p:ph type="sldNum" sz="quarter" idx="12"/>
          </p:nvPr>
        </p:nvSpPr>
        <p:spPr/>
        <p:txBody>
          <a:bodyPr/>
          <a:lstStyle/>
          <a:p>
            <a:fld id="{91DB7F08-A76A-C04F-AC2D-B8A23795015F}" type="slidenum">
              <a:rPr lang="en-US" smtClean="0"/>
              <a:pPr/>
              <a:t>2</a:t>
            </a:fld>
            <a:endParaRPr lang="en-US"/>
          </a:p>
        </p:txBody>
      </p:sp>
    </p:spTree>
    <p:extLst>
      <p:ext uri="{BB962C8B-B14F-4D97-AF65-F5344CB8AC3E}">
        <p14:creationId xmlns:p14="http://schemas.microsoft.com/office/powerpoint/2010/main" val="1087267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C5C52C-D2F4-441A-A43D-5C1CBCDEA252}"/>
              </a:ext>
            </a:extLst>
          </p:cNvPr>
          <p:cNvSpPr>
            <a:spLocks noGrp="1"/>
          </p:cNvSpPr>
          <p:nvPr>
            <p:ph type="sldNum" sz="quarter" idx="12"/>
          </p:nvPr>
        </p:nvSpPr>
        <p:spPr/>
        <p:txBody>
          <a:bodyPr/>
          <a:lstStyle/>
          <a:p>
            <a:fld id="{91DB7F08-A76A-C04F-AC2D-B8A23795015F}" type="slidenum">
              <a:rPr lang="en-US" smtClean="0"/>
              <a:pPr/>
              <a:t>3</a:t>
            </a:fld>
            <a:endParaRPr lang="en-US"/>
          </a:p>
        </p:txBody>
      </p:sp>
      <p:sp>
        <p:nvSpPr>
          <p:cNvPr id="3" name="Title 2">
            <a:extLst>
              <a:ext uri="{FF2B5EF4-FFF2-40B4-BE49-F238E27FC236}">
                <a16:creationId xmlns:a16="http://schemas.microsoft.com/office/drawing/2014/main" id="{4AB7FBE0-5BCF-4F72-A03C-E832E15B97B9}"/>
              </a:ext>
            </a:extLst>
          </p:cNvPr>
          <p:cNvSpPr>
            <a:spLocks noGrp="1"/>
          </p:cNvSpPr>
          <p:nvPr>
            <p:ph type="title"/>
          </p:nvPr>
        </p:nvSpPr>
        <p:spPr/>
        <p:txBody>
          <a:bodyPr/>
          <a:lstStyle/>
          <a:p>
            <a:r>
              <a:rPr lang="en-US">
                <a:latin typeface="Arial"/>
                <a:cs typeface="Arial"/>
              </a:rPr>
              <a:t>Lesson 6.1 overview</a:t>
            </a:r>
            <a:endParaRPr lang="en-US"/>
          </a:p>
        </p:txBody>
      </p:sp>
      <p:sp>
        <p:nvSpPr>
          <p:cNvPr id="4" name="Content Placeholder 3">
            <a:extLst>
              <a:ext uri="{FF2B5EF4-FFF2-40B4-BE49-F238E27FC236}">
                <a16:creationId xmlns:a16="http://schemas.microsoft.com/office/drawing/2014/main" id="{8453A262-778D-412F-ADDC-D7EF02C1CCE0}"/>
              </a:ext>
            </a:extLst>
          </p:cNvPr>
          <p:cNvSpPr>
            <a:spLocks noGrp="1"/>
          </p:cNvSpPr>
          <p:nvPr>
            <p:ph idx="1"/>
          </p:nvPr>
        </p:nvSpPr>
        <p:spPr>
          <a:xfrm>
            <a:off x="6077300" y="1440000"/>
            <a:ext cx="5282242" cy="4351338"/>
          </a:xfrm>
        </p:spPr>
        <p:txBody>
          <a:bodyPr vert="horz" lIns="0" tIns="0" rIns="0" bIns="0" rtlCol="0" anchor="t">
            <a:normAutofit/>
          </a:bodyPr>
          <a:lstStyle/>
          <a:p>
            <a:pPr marL="0" indent="0">
              <a:buNone/>
            </a:pPr>
            <a:r>
              <a:rPr lang="en-US" sz="2400" dirty="0">
                <a:latin typeface="Arial"/>
                <a:cs typeface="Arial"/>
              </a:rPr>
              <a:t>Content covered in this lesson: </a:t>
            </a:r>
          </a:p>
          <a:p>
            <a:pPr marL="360363" indent="-360363"/>
            <a:r>
              <a:rPr lang="en-US" sz="2400" dirty="0">
                <a:latin typeface="Arial"/>
                <a:cs typeface="Arial"/>
              </a:rPr>
              <a:t>The context – the Korean War up to 1952</a:t>
            </a:r>
          </a:p>
          <a:p>
            <a:pPr marL="360363" indent="-360363"/>
            <a:r>
              <a:rPr lang="en-US" sz="2400" dirty="0">
                <a:latin typeface="Arial"/>
                <a:cs typeface="Arial"/>
              </a:rPr>
              <a:t>What are biological weapons?</a:t>
            </a:r>
          </a:p>
          <a:p>
            <a:pPr marL="360363" indent="-360363"/>
            <a:r>
              <a:rPr lang="en-US" sz="2400" dirty="0">
                <a:latin typeface="Arial"/>
                <a:cs typeface="Arial"/>
              </a:rPr>
              <a:t>The accusations against </a:t>
            </a:r>
            <a:br>
              <a:rPr lang="en-US" sz="2400" dirty="0">
                <a:latin typeface="Arial"/>
                <a:cs typeface="Arial"/>
              </a:rPr>
            </a:br>
            <a:r>
              <a:rPr lang="en-US" sz="2400" dirty="0">
                <a:latin typeface="Arial"/>
                <a:cs typeface="Arial"/>
              </a:rPr>
              <a:t>the USA</a:t>
            </a:r>
          </a:p>
          <a:p>
            <a:pPr marL="360363" indent="-360363"/>
            <a:r>
              <a:rPr lang="en-US" sz="2400" dirty="0">
                <a:latin typeface="Arial"/>
                <a:cs typeface="Arial"/>
              </a:rPr>
              <a:t>An academic perspective: evaluating Milton </a:t>
            </a:r>
            <a:r>
              <a:rPr lang="en-US" sz="2400" dirty="0" err="1">
                <a:latin typeface="Arial"/>
                <a:cs typeface="Arial"/>
              </a:rPr>
              <a:t>Leitenberg’s</a:t>
            </a:r>
            <a:r>
              <a:rPr lang="en-US" sz="2400" dirty="0">
                <a:latin typeface="Arial"/>
                <a:cs typeface="Arial"/>
              </a:rPr>
              <a:t> conclusions about the accusations</a:t>
            </a:r>
            <a:endParaRPr lang="en-US" sz="2400" dirty="0"/>
          </a:p>
        </p:txBody>
      </p:sp>
      <p:sp>
        <p:nvSpPr>
          <p:cNvPr id="7" name="Rectangle 6">
            <a:extLst>
              <a:ext uri="{FF2B5EF4-FFF2-40B4-BE49-F238E27FC236}">
                <a16:creationId xmlns:a16="http://schemas.microsoft.com/office/drawing/2014/main" id="{CC94694A-28D5-48FB-9CF7-85B6B0A21BDC}"/>
              </a:ext>
            </a:extLst>
          </p:cNvPr>
          <p:cNvSpPr/>
          <p:nvPr/>
        </p:nvSpPr>
        <p:spPr>
          <a:xfrm>
            <a:off x="720000" y="1440000"/>
            <a:ext cx="4985474" cy="3522648"/>
          </a:xfrm>
          <a:prstGeom prst="rect">
            <a:avLst/>
          </a:prstGeom>
          <a:solidFill>
            <a:schemeClr val="accent5">
              <a:lumMod val="75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GB" sz="3200" b="1" kern="1200" dirty="0">
                <a:solidFill>
                  <a:schemeClr val="accent6">
                    <a:lumMod val="60000"/>
                    <a:lumOff val="40000"/>
                  </a:schemeClr>
                </a:solidFill>
                <a:latin typeface="Arial"/>
                <a:ea typeface="Arial" charset="0"/>
                <a:cs typeface="Arial"/>
              </a:rPr>
              <a:t>Lesson 6.1</a:t>
            </a:r>
          </a:p>
          <a:p>
            <a:pPr lvl="0" algn="ctr"/>
            <a:r>
              <a:rPr lang="en-GB" sz="3200" b="1" dirty="0">
                <a:latin typeface="Arial" charset="0"/>
                <a:ea typeface="Arial" charset="0"/>
                <a:cs typeface="Arial" charset="0"/>
              </a:rPr>
              <a:t>Why and how did allegations of biological warfare by the USA develop during the Korean War?</a:t>
            </a:r>
          </a:p>
        </p:txBody>
      </p:sp>
    </p:spTree>
    <p:extLst>
      <p:ext uri="{BB962C8B-B14F-4D97-AF65-F5344CB8AC3E}">
        <p14:creationId xmlns:p14="http://schemas.microsoft.com/office/powerpoint/2010/main" val="2826872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986" y="536027"/>
            <a:ext cx="3812304" cy="5460392"/>
          </a:xfrm>
          <a:prstGeom prst="rect">
            <a:avLst/>
          </a:prstGeom>
        </p:spPr>
      </p:pic>
      <p:sp>
        <p:nvSpPr>
          <p:cNvPr id="6" name="Thought Bubble: Cloud 1">
            <a:extLst>
              <a:ext uri="{FF2B5EF4-FFF2-40B4-BE49-F238E27FC236}">
                <a16:creationId xmlns:a16="http://schemas.microsoft.com/office/drawing/2014/main" id="{FFE1120A-9A17-4D41-8A8D-302BDDF6036F}"/>
              </a:ext>
            </a:extLst>
          </p:cNvPr>
          <p:cNvSpPr/>
          <p:nvPr/>
        </p:nvSpPr>
        <p:spPr>
          <a:xfrm>
            <a:off x="5749160" y="0"/>
            <a:ext cx="6369268" cy="5864772"/>
          </a:xfrm>
          <a:prstGeom prst="cloudCallout">
            <a:avLst>
              <a:gd name="adj1" fmla="val -47688"/>
              <a:gd name="adj2" fmla="val 51372"/>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400">
              <a:latin typeface="Arial" charset="0"/>
              <a:ea typeface="Arial" charset="0"/>
              <a:cs typeface="Arial" charset="0"/>
            </a:endParaRPr>
          </a:p>
        </p:txBody>
      </p:sp>
      <p:sp>
        <p:nvSpPr>
          <p:cNvPr id="7" name="Arrow: Left 2">
            <a:extLst>
              <a:ext uri="{FF2B5EF4-FFF2-40B4-BE49-F238E27FC236}">
                <a16:creationId xmlns:a16="http://schemas.microsoft.com/office/drawing/2014/main" id="{9BCEB0DA-E731-4716-8F3F-A050CD883A81}"/>
              </a:ext>
            </a:extLst>
          </p:cNvPr>
          <p:cNvSpPr/>
          <p:nvPr/>
        </p:nvSpPr>
        <p:spPr>
          <a:xfrm rot="20392091">
            <a:off x="2699639" y="2949723"/>
            <a:ext cx="4585826" cy="461079"/>
          </a:xfrm>
          <a:prstGeom prst="leftArrow">
            <a:avLst/>
          </a:prstGeom>
          <a:solidFill>
            <a:schemeClr val="accent5">
              <a:lumMod val="60000"/>
              <a:lumOff val="4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9" name="TextBox 8"/>
          <p:cNvSpPr txBox="1"/>
          <p:nvPr/>
        </p:nvSpPr>
        <p:spPr>
          <a:xfrm>
            <a:off x="7357241" y="1566042"/>
            <a:ext cx="3720662" cy="2677656"/>
          </a:xfrm>
          <a:prstGeom prst="rect">
            <a:avLst/>
          </a:prstGeom>
          <a:noFill/>
        </p:spPr>
        <p:txBody>
          <a:bodyPr wrap="square" rtlCol="0" anchor="t">
            <a:spAutoFit/>
          </a:bodyPr>
          <a:lstStyle/>
          <a:p>
            <a:r>
              <a:rPr lang="en-GB" sz="2400" b="1">
                <a:solidFill>
                  <a:schemeClr val="bg1"/>
                </a:solidFill>
                <a:latin typeface="Arial"/>
                <a:ea typeface="Arial" charset="0"/>
                <a:cs typeface="Arial"/>
              </a:rPr>
              <a:t>Starter</a:t>
            </a:r>
          </a:p>
          <a:p>
            <a:pPr marL="457200" indent="-457200">
              <a:buFont typeface="Arial" panose="020B0604020202020204" pitchFamily="34" charset="0"/>
              <a:buChar char="•"/>
            </a:pPr>
            <a:r>
              <a:rPr lang="en-GB" sz="2400">
                <a:solidFill>
                  <a:schemeClr val="bg1"/>
                </a:solidFill>
                <a:latin typeface="Arial" charset="0"/>
                <a:ea typeface="Arial" charset="0"/>
                <a:cs typeface="Arial" charset="0"/>
              </a:rPr>
              <a:t>What do you think this could be?</a:t>
            </a:r>
          </a:p>
          <a:p>
            <a:pPr marL="457200" indent="-457200">
              <a:buFont typeface="Arial" panose="020B0604020202020204" pitchFamily="34" charset="0"/>
              <a:buChar char="•"/>
            </a:pPr>
            <a:r>
              <a:rPr lang="en-GB" sz="2400">
                <a:solidFill>
                  <a:schemeClr val="bg1"/>
                </a:solidFill>
                <a:latin typeface="Arial" charset="0"/>
                <a:ea typeface="Arial" charset="0"/>
                <a:cs typeface="Arial" charset="0"/>
              </a:rPr>
              <a:t>Why is it so long?</a:t>
            </a:r>
          </a:p>
          <a:p>
            <a:pPr marL="457200" indent="-457200">
              <a:buFont typeface="Arial" panose="020B0604020202020204" pitchFamily="34" charset="0"/>
              <a:buChar char="•"/>
            </a:pPr>
            <a:r>
              <a:rPr lang="en-GB" sz="2400">
                <a:solidFill>
                  <a:schemeClr val="bg1"/>
                </a:solidFill>
                <a:latin typeface="Arial" charset="0"/>
                <a:ea typeface="Arial" charset="0"/>
                <a:cs typeface="Arial" charset="0"/>
              </a:rPr>
              <a:t>Why has someone taken a photograph of it in this way?</a:t>
            </a:r>
            <a:endParaRPr lang="en-US" sz="2400">
              <a:solidFill>
                <a:schemeClr val="bg1"/>
              </a:solidFill>
            </a:endParaRPr>
          </a:p>
        </p:txBody>
      </p:sp>
      <p:sp>
        <p:nvSpPr>
          <p:cNvPr id="2" name="Slide Number Placeholder 1">
            <a:extLst>
              <a:ext uri="{FF2B5EF4-FFF2-40B4-BE49-F238E27FC236}">
                <a16:creationId xmlns:a16="http://schemas.microsoft.com/office/drawing/2014/main" id="{32709498-AD61-5D44-A676-064D00047B14}"/>
              </a:ext>
            </a:extLst>
          </p:cNvPr>
          <p:cNvSpPr>
            <a:spLocks noGrp="1"/>
          </p:cNvSpPr>
          <p:nvPr>
            <p:ph type="sldNum" sz="quarter" idx="12"/>
          </p:nvPr>
        </p:nvSpPr>
        <p:spPr/>
        <p:txBody>
          <a:bodyPr/>
          <a:lstStyle/>
          <a:p>
            <a:fld id="{91DB7F08-A76A-C04F-AC2D-B8A23795015F}" type="slidenum">
              <a:rPr lang="en-US" smtClean="0"/>
              <a:pPr/>
              <a:t>4</a:t>
            </a:fld>
            <a:endParaRPr lang="en-US"/>
          </a:p>
        </p:txBody>
      </p:sp>
    </p:spTree>
    <p:extLst>
      <p:ext uri="{BB962C8B-B14F-4D97-AF65-F5344CB8AC3E}">
        <p14:creationId xmlns:p14="http://schemas.microsoft.com/office/powerpoint/2010/main" val="1456200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petition</a:t>
            </a:r>
            <a:endParaRPr lang="en-US" dirty="0"/>
          </a:p>
        </p:txBody>
      </p:sp>
      <p:sp>
        <p:nvSpPr>
          <p:cNvPr id="3" name="Content Placeholder 2"/>
          <p:cNvSpPr>
            <a:spLocks noGrp="1"/>
          </p:cNvSpPr>
          <p:nvPr>
            <p:ph idx="1"/>
          </p:nvPr>
        </p:nvSpPr>
        <p:spPr>
          <a:xfrm>
            <a:off x="720000" y="1620000"/>
            <a:ext cx="7625214" cy="4351338"/>
          </a:xfrm>
        </p:spPr>
        <p:txBody>
          <a:bodyPr>
            <a:noAutofit/>
          </a:bodyPr>
          <a:lstStyle/>
          <a:p>
            <a:pPr marL="360363" indent="-360363">
              <a:lnSpc>
                <a:spcPct val="100000"/>
              </a:lnSpc>
            </a:pPr>
            <a:r>
              <a:rPr lang="en-GB" sz="2200" dirty="0"/>
              <a:t>This photograph shows a petition. It was signed by over 13,000 Chinese people, including 410 Chinese Protestant pastors (church leaders). </a:t>
            </a:r>
          </a:p>
          <a:p>
            <a:pPr marL="360363" indent="-360363">
              <a:lnSpc>
                <a:spcPct val="100000"/>
              </a:lnSpc>
            </a:pPr>
            <a:r>
              <a:rPr lang="en-GB" sz="2200" dirty="0"/>
              <a:t>It was brought back to the UK from China by the Dean of Canterbury, Hewlett Johnson.</a:t>
            </a:r>
          </a:p>
          <a:p>
            <a:pPr marL="360363" indent="-360363">
              <a:lnSpc>
                <a:spcPct val="100000"/>
              </a:lnSpc>
            </a:pPr>
            <a:r>
              <a:rPr lang="en-GB" sz="2200" dirty="0"/>
              <a:t>It was a petition against the alleged use of bacteriological weapons by the United States against China.</a:t>
            </a:r>
          </a:p>
          <a:p>
            <a:pPr marL="360363" indent="-360363">
              <a:lnSpc>
                <a:spcPct val="100000"/>
              </a:lnSpc>
            </a:pPr>
            <a:r>
              <a:rPr lang="en-GB" sz="2200" dirty="0"/>
              <a:t>Johnson himself was known as the ‘Red Dean’ and was </a:t>
            </a:r>
            <a:br>
              <a:rPr lang="en-GB" sz="2200" dirty="0"/>
            </a:br>
            <a:r>
              <a:rPr lang="en-GB" sz="2200" dirty="0"/>
              <a:t>a well-known supporter of Stalin and the Soviet Union. </a:t>
            </a:r>
            <a:br>
              <a:rPr lang="en-GB" sz="2200" dirty="0"/>
            </a:br>
            <a:r>
              <a:rPr lang="en-GB" sz="2200" dirty="0"/>
              <a:t>He had been awarded the Soviet Order of the Red Banner of Labour and also the Stalin International Peace Prize </a:t>
            </a:r>
            <a:br>
              <a:rPr lang="en-GB" sz="2200" dirty="0"/>
            </a:br>
            <a:r>
              <a:rPr lang="en-GB" sz="2200" dirty="0"/>
              <a:t>in 1951.</a:t>
            </a:r>
          </a:p>
        </p:txBody>
      </p:sp>
      <p:sp>
        <p:nvSpPr>
          <p:cNvPr id="4" name="Rectangle 3">
            <a:extLst>
              <a:ext uri="{FF2B5EF4-FFF2-40B4-BE49-F238E27FC236}">
                <a16:creationId xmlns:a16="http://schemas.microsoft.com/office/drawing/2014/main" id="{9F3019B2-05F6-4C9C-8BC7-588668720717}"/>
              </a:ext>
            </a:extLst>
          </p:cNvPr>
          <p:cNvSpPr/>
          <p:nvPr/>
        </p:nvSpPr>
        <p:spPr>
          <a:xfrm>
            <a:off x="8856939" y="1620000"/>
            <a:ext cx="2549236" cy="3046988"/>
          </a:xfrm>
          <a:prstGeom prst="rect">
            <a:avLst/>
          </a:prstGeom>
          <a:solidFill>
            <a:schemeClr val="accent5">
              <a:lumMod val="60000"/>
              <a:lumOff val="40000"/>
            </a:schemeClr>
          </a:solidFill>
          <a:ln w="3175">
            <a:noFill/>
          </a:ln>
        </p:spPr>
        <p:txBody>
          <a:bodyPr wrap="square">
            <a:spAutoFit/>
          </a:bodyPr>
          <a:lstStyle/>
          <a:p>
            <a:r>
              <a:rPr lang="en-GB" sz="2400" b="1">
                <a:latin typeface="Arial" charset="0"/>
                <a:ea typeface="Arial" charset="0"/>
                <a:cs typeface="Arial" charset="0"/>
              </a:rPr>
              <a:t>Discuss</a:t>
            </a:r>
          </a:p>
          <a:p>
            <a:r>
              <a:rPr lang="en-GB" sz="2400">
                <a:latin typeface="Arial" charset="0"/>
                <a:ea typeface="Arial" charset="0"/>
                <a:cs typeface="Arial" charset="0"/>
              </a:rPr>
              <a:t>Are there any details here that are surprising or shocking or that you would like to investigate further?</a:t>
            </a:r>
          </a:p>
        </p:txBody>
      </p:sp>
      <p:sp>
        <p:nvSpPr>
          <p:cNvPr id="5" name="Slide Number Placeholder 4">
            <a:extLst>
              <a:ext uri="{FF2B5EF4-FFF2-40B4-BE49-F238E27FC236}">
                <a16:creationId xmlns:a16="http://schemas.microsoft.com/office/drawing/2014/main" id="{C53ACCB8-3744-0443-A339-D8D489735AF0}"/>
              </a:ext>
            </a:extLst>
          </p:cNvPr>
          <p:cNvSpPr>
            <a:spLocks noGrp="1"/>
          </p:cNvSpPr>
          <p:nvPr>
            <p:ph type="sldNum" sz="quarter" idx="12"/>
          </p:nvPr>
        </p:nvSpPr>
        <p:spPr/>
        <p:txBody>
          <a:bodyPr/>
          <a:lstStyle/>
          <a:p>
            <a:fld id="{91DB7F08-A76A-C04F-AC2D-B8A23795015F}" type="slidenum">
              <a:rPr lang="en-US" smtClean="0"/>
              <a:pPr/>
              <a:t>5</a:t>
            </a:fld>
            <a:endParaRPr lang="en-US"/>
          </a:p>
        </p:txBody>
      </p:sp>
    </p:spTree>
    <p:extLst>
      <p:ext uri="{BB962C8B-B14F-4D97-AF65-F5344CB8AC3E}">
        <p14:creationId xmlns:p14="http://schemas.microsoft.com/office/powerpoint/2010/main" val="1968707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Context: The Korean War to 1952</a:t>
            </a:r>
            <a:endParaRPr lang="en-US" dirty="0"/>
          </a:p>
        </p:txBody>
      </p:sp>
      <p:sp>
        <p:nvSpPr>
          <p:cNvPr id="3" name="Content Placeholder 2"/>
          <p:cNvSpPr>
            <a:spLocks noGrp="1"/>
          </p:cNvSpPr>
          <p:nvPr>
            <p:ph idx="1"/>
          </p:nvPr>
        </p:nvSpPr>
        <p:spPr/>
        <p:txBody>
          <a:bodyPr vert="horz" lIns="0" tIns="0" rIns="0" bIns="0" rtlCol="0" anchor="t">
            <a:noAutofit/>
          </a:bodyPr>
          <a:lstStyle/>
          <a:p>
            <a:pPr>
              <a:lnSpc>
                <a:spcPct val="100000"/>
              </a:lnSpc>
            </a:pPr>
            <a:r>
              <a:rPr lang="en-GB" sz="2200" dirty="0">
                <a:latin typeface="Arial"/>
                <a:cs typeface="Arial"/>
              </a:rPr>
              <a:t>1950–1951 was the ‘movement’ phase of the war, as UN and communist forces retreated and advanced rapidly.</a:t>
            </a:r>
          </a:p>
          <a:p>
            <a:pPr>
              <a:lnSpc>
                <a:spcPct val="100000"/>
              </a:lnSpc>
            </a:pPr>
            <a:r>
              <a:rPr lang="en-GB" sz="2200" dirty="0"/>
              <a:t>The USSR achieved nuclear weapons capability in 1950.</a:t>
            </a:r>
          </a:p>
          <a:p>
            <a:pPr>
              <a:lnSpc>
                <a:spcPct val="100000"/>
              </a:lnSpc>
            </a:pPr>
            <a:r>
              <a:rPr lang="en-GB" sz="2200" dirty="0">
                <a:latin typeface="Arial"/>
                <a:cs typeface="Arial"/>
              </a:rPr>
              <a:t>July 1951: Armistice negotiations began to try to end the conflict in Korea.  </a:t>
            </a:r>
            <a:endParaRPr lang="en-GB" sz="2200" dirty="0"/>
          </a:p>
          <a:p>
            <a:pPr>
              <a:lnSpc>
                <a:spcPct val="100000"/>
              </a:lnSpc>
            </a:pPr>
            <a:r>
              <a:rPr lang="en-GB" sz="2200" dirty="0"/>
              <a:t>War reached stalemate phase around the 38th parallel. There were high casualties on both sides but little movement of the front lines.</a:t>
            </a:r>
          </a:p>
          <a:p>
            <a:pPr>
              <a:lnSpc>
                <a:spcPct val="100000"/>
              </a:lnSpc>
            </a:pPr>
            <a:r>
              <a:rPr lang="en-GB" sz="2200" dirty="0"/>
              <a:t>The communist regime in China had only been in power for three years at this point and was still establishing itself. Its intervention in Korea should be seen as part of this.</a:t>
            </a:r>
          </a:p>
          <a:p>
            <a:pPr>
              <a:lnSpc>
                <a:spcPct val="100000"/>
              </a:lnSpc>
            </a:pPr>
            <a:r>
              <a:rPr lang="en-GB" sz="2200" dirty="0"/>
              <a:t>Allegations of bacteriological warfare surfaced in the spring of 1952; China and North Korea accused the United States.</a:t>
            </a:r>
          </a:p>
          <a:p>
            <a:pPr>
              <a:lnSpc>
                <a:spcPct val="100000"/>
              </a:lnSpc>
            </a:pPr>
            <a:endParaRPr lang="en-GB" sz="2200" dirty="0"/>
          </a:p>
          <a:p>
            <a:pPr>
              <a:lnSpc>
                <a:spcPct val="100000"/>
              </a:lnSpc>
            </a:pPr>
            <a:endParaRPr lang="en-US" sz="2200" dirty="0"/>
          </a:p>
        </p:txBody>
      </p:sp>
      <p:sp>
        <p:nvSpPr>
          <p:cNvPr id="4" name="Slide Number Placeholder 3">
            <a:extLst>
              <a:ext uri="{FF2B5EF4-FFF2-40B4-BE49-F238E27FC236}">
                <a16:creationId xmlns:a16="http://schemas.microsoft.com/office/drawing/2014/main" id="{03274526-A808-B647-880C-7AAE18CDCFFE}"/>
              </a:ext>
            </a:extLst>
          </p:cNvPr>
          <p:cNvSpPr>
            <a:spLocks noGrp="1"/>
          </p:cNvSpPr>
          <p:nvPr>
            <p:ph type="sldNum" sz="quarter" idx="12"/>
          </p:nvPr>
        </p:nvSpPr>
        <p:spPr/>
        <p:txBody>
          <a:bodyPr/>
          <a:lstStyle/>
          <a:p>
            <a:fld id="{91DB7F08-A76A-C04F-AC2D-B8A23795015F}" type="slidenum">
              <a:rPr lang="en-US" smtClean="0"/>
              <a:pPr/>
              <a:t>6</a:t>
            </a:fld>
            <a:endParaRPr lang="en-US"/>
          </a:p>
        </p:txBody>
      </p:sp>
    </p:spTree>
    <p:extLst>
      <p:ext uri="{BB962C8B-B14F-4D97-AF65-F5344CB8AC3E}">
        <p14:creationId xmlns:p14="http://schemas.microsoft.com/office/powerpoint/2010/main" val="679859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are biological weapons?</a:t>
            </a:r>
            <a:endParaRPr lang="en-US" dirty="0"/>
          </a:p>
        </p:txBody>
      </p:sp>
      <p:sp>
        <p:nvSpPr>
          <p:cNvPr id="3" name="Content Placeholder 2"/>
          <p:cNvSpPr>
            <a:spLocks noGrp="1"/>
          </p:cNvSpPr>
          <p:nvPr>
            <p:ph idx="1"/>
          </p:nvPr>
        </p:nvSpPr>
        <p:spPr>
          <a:xfrm>
            <a:off x="720000" y="1620000"/>
            <a:ext cx="9556764" cy="4351338"/>
          </a:xfrm>
        </p:spPr>
        <p:txBody>
          <a:bodyPr vert="horz" lIns="0" tIns="0" rIns="0" bIns="0" rtlCol="0" anchor="t">
            <a:normAutofit fontScale="62500" lnSpcReduction="20000"/>
          </a:bodyPr>
          <a:lstStyle/>
          <a:p>
            <a:pPr>
              <a:lnSpc>
                <a:spcPct val="110000"/>
              </a:lnSpc>
            </a:pPr>
            <a:r>
              <a:rPr lang="en-GB" dirty="0"/>
              <a:t>Biological weapons are germs deliberately spread to harm your enemy. They are also sometimes called bacteriological weapons and germ warfare. They all mean the same thing. </a:t>
            </a:r>
          </a:p>
          <a:p>
            <a:pPr>
              <a:lnSpc>
                <a:spcPct val="110000"/>
              </a:lnSpc>
            </a:pPr>
            <a:r>
              <a:rPr lang="en-GB" dirty="0"/>
              <a:t>Biological weapons are an example of </a:t>
            </a:r>
            <a:r>
              <a:rPr lang="en-GB" b="1" dirty="0"/>
              <a:t>weapons of mass destruction (WMD).</a:t>
            </a:r>
            <a:endParaRPr lang="en-GB" dirty="0"/>
          </a:p>
          <a:p>
            <a:pPr>
              <a:lnSpc>
                <a:spcPct val="110000"/>
              </a:lnSpc>
            </a:pPr>
            <a:r>
              <a:rPr lang="en-GB" dirty="0"/>
              <a:t>There are three main categories of WMD: Biological, chemical and nuclear.</a:t>
            </a:r>
          </a:p>
          <a:p>
            <a:pPr>
              <a:lnSpc>
                <a:spcPct val="110000"/>
              </a:lnSpc>
            </a:pPr>
            <a:r>
              <a:rPr lang="en-GB" dirty="0"/>
              <a:t>The concept of WMD is modern, particularly associated with the 2000s and the Iraq War.  However, the use of biological weapons was prohibited as early as 1925 under the Geneva Protocol – which was agreed at the League of Nations.</a:t>
            </a:r>
          </a:p>
          <a:p>
            <a:pPr>
              <a:lnSpc>
                <a:spcPct val="110000"/>
              </a:lnSpc>
            </a:pPr>
            <a:r>
              <a:rPr lang="en-GB" dirty="0"/>
              <a:t>In the 1950s, the biggest fear was that of nuclear weapons. However, the Cold War increased popular awareness and fear of a wide range of weapons that could be used against civilians.</a:t>
            </a:r>
          </a:p>
          <a:p>
            <a:pPr>
              <a:lnSpc>
                <a:spcPct val="110000"/>
              </a:lnSpc>
            </a:pPr>
            <a:r>
              <a:rPr lang="en-GB" dirty="0">
                <a:latin typeface="Arial"/>
                <a:cs typeface="Arial"/>
              </a:rPr>
              <a:t>This is reflected in popular culture, where various film and TV programmes of the time depicted germ warfare – notably the 1960s James Bond film </a:t>
            </a:r>
            <a:r>
              <a:rPr lang="en-GB" i="1" dirty="0">
                <a:latin typeface="Arial"/>
                <a:cs typeface="Arial"/>
              </a:rPr>
              <a:t>On Her Majesty’s Secret Service. </a:t>
            </a:r>
            <a:r>
              <a:rPr lang="en-GB" dirty="0">
                <a:latin typeface="Arial"/>
                <a:cs typeface="Arial"/>
              </a:rPr>
              <a:t>The villain, </a:t>
            </a:r>
            <a:r>
              <a:rPr lang="en-GB" dirty="0" err="1">
                <a:latin typeface="Arial"/>
                <a:cs typeface="Arial"/>
              </a:rPr>
              <a:t>Blofeld</a:t>
            </a:r>
            <a:r>
              <a:rPr lang="en-GB" dirty="0">
                <a:latin typeface="Arial"/>
                <a:cs typeface="Arial"/>
              </a:rPr>
              <a:t>,</a:t>
            </a:r>
            <a:r>
              <a:rPr lang="en-GB" i="1" dirty="0">
                <a:latin typeface="Arial"/>
                <a:cs typeface="Arial"/>
              </a:rPr>
              <a:t> </a:t>
            </a:r>
            <a:r>
              <a:rPr lang="en-GB" dirty="0">
                <a:latin typeface="Arial"/>
                <a:cs typeface="Arial"/>
              </a:rPr>
              <a:t>is brainwashing his ‘Angels of Death’ to smuggle biological weapons (such as anthrax germs) into Britain and around the world. (Click the green icon to view the film poster.)</a:t>
            </a:r>
          </a:p>
        </p:txBody>
      </p:sp>
      <p:pic>
        <p:nvPicPr>
          <p:cNvPr id="4" name="Graphic 4" descr="Image">
            <a:hlinkClick r:id="rId3"/>
            <a:extLst>
              <a:ext uri="{FF2B5EF4-FFF2-40B4-BE49-F238E27FC236}">
                <a16:creationId xmlns:a16="http://schemas.microsoft.com/office/drawing/2014/main" id="{5DD526D4-D83C-4BC1-9EE7-9E3A5F85BB5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06122" y="4483293"/>
            <a:ext cx="1258956" cy="1258956"/>
          </a:xfrm>
          <a:prstGeom prst="rect">
            <a:avLst/>
          </a:prstGeom>
        </p:spPr>
      </p:pic>
      <p:sp>
        <p:nvSpPr>
          <p:cNvPr id="5" name="Slide Number Placeholder 4">
            <a:extLst>
              <a:ext uri="{FF2B5EF4-FFF2-40B4-BE49-F238E27FC236}">
                <a16:creationId xmlns:a16="http://schemas.microsoft.com/office/drawing/2014/main" id="{B5537D53-54D9-4248-A88D-304BCEB7A277}"/>
              </a:ext>
            </a:extLst>
          </p:cNvPr>
          <p:cNvSpPr>
            <a:spLocks noGrp="1"/>
          </p:cNvSpPr>
          <p:nvPr>
            <p:ph type="sldNum" sz="quarter" idx="12"/>
          </p:nvPr>
        </p:nvSpPr>
        <p:spPr/>
        <p:txBody>
          <a:bodyPr/>
          <a:lstStyle/>
          <a:p>
            <a:fld id="{91DB7F08-A76A-C04F-AC2D-B8A23795015F}" type="slidenum">
              <a:rPr lang="en-US" smtClean="0"/>
              <a:pPr/>
              <a:t>7</a:t>
            </a:fld>
            <a:endParaRPr lang="en-US"/>
          </a:p>
        </p:txBody>
      </p:sp>
    </p:spTree>
    <p:extLst>
      <p:ext uri="{BB962C8B-B14F-4D97-AF65-F5344CB8AC3E}">
        <p14:creationId xmlns:p14="http://schemas.microsoft.com/office/powerpoint/2010/main" val="255450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0000" y="4355271"/>
            <a:ext cx="7645133" cy="2183641"/>
          </a:xfrm>
        </p:spPr>
        <p:txBody>
          <a:bodyPr vert="horz" lIns="0" tIns="0" rIns="0" bIns="0" rtlCol="0" anchor="t">
            <a:normAutofit fontScale="25000" lnSpcReduction="20000"/>
          </a:bodyPr>
          <a:lstStyle/>
          <a:p>
            <a:pPr marL="0" indent="0">
              <a:lnSpc>
                <a:spcPct val="120000"/>
              </a:lnSpc>
              <a:buNone/>
            </a:pPr>
            <a:r>
              <a:rPr lang="en-GB" sz="7200" b="1" dirty="0">
                <a:latin typeface="Arial"/>
                <a:cs typeface="Arial"/>
              </a:rPr>
              <a:t>Activity 1 </a:t>
            </a:r>
            <a:endParaRPr lang="en-GB" sz="7200" b="1" dirty="0"/>
          </a:p>
          <a:p>
            <a:pPr marL="342900" indent="-342900">
              <a:lnSpc>
                <a:spcPct val="120000"/>
              </a:lnSpc>
              <a:buAutoNum type="arabicPeriod"/>
            </a:pPr>
            <a:r>
              <a:rPr lang="en-GB" sz="7200" dirty="0">
                <a:latin typeface="Arial"/>
                <a:cs typeface="Arial"/>
              </a:rPr>
              <a:t>Why do countries build WMD?</a:t>
            </a:r>
          </a:p>
          <a:p>
            <a:pPr marL="342900" indent="-342900">
              <a:lnSpc>
                <a:spcPct val="120000"/>
              </a:lnSpc>
              <a:buAutoNum type="arabicPeriod"/>
            </a:pPr>
            <a:r>
              <a:rPr lang="en-GB" sz="7200" dirty="0">
                <a:latin typeface="Arial"/>
                <a:cs typeface="Arial"/>
              </a:rPr>
              <a:t>Why is the use of WMD controversial?</a:t>
            </a:r>
          </a:p>
          <a:p>
            <a:pPr marL="342900" indent="-342900">
              <a:lnSpc>
                <a:spcPct val="120000"/>
              </a:lnSpc>
              <a:buAutoNum type="arabicPeriod"/>
            </a:pPr>
            <a:r>
              <a:rPr lang="en-GB" sz="7200" dirty="0">
                <a:latin typeface="Arial"/>
                <a:cs typeface="Arial"/>
              </a:rPr>
              <a:t>How do biological weapons differ from other WMD?  </a:t>
            </a:r>
            <a:endParaRPr lang="en-GB" sz="7200" dirty="0"/>
          </a:p>
          <a:p>
            <a:pPr marL="342900" indent="-342900">
              <a:lnSpc>
                <a:spcPct val="120000"/>
              </a:lnSpc>
              <a:buAutoNum type="arabicPeriod"/>
            </a:pPr>
            <a:r>
              <a:rPr lang="en-GB" sz="7200" dirty="0">
                <a:latin typeface="Arial"/>
                <a:cs typeface="Arial"/>
              </a:rPr>
              <a:t>Why might a country use biological weapons rather than other WMD?</a:t>
            </a:r>
          </a:p>
          <a:p>
            <a:endParaRPr lang="en-US" dirty="0"/>
          </a:p>
        </p:txBody>
      </p:sp>
      <p:pic>
        <p:nvPicPr>
          <p:cNvPr id="4" name="Picture 3">
            <a:extLst>
              <a:ext uri="{FF2B5EF4-FFF2-40B4-BE49-F238E27FC236}">
                <a16:creationId xmlns:a16="http://schemas.microsoft.com/office/drawing/2014/main" id="{C47E4B22-E2AA-46E6-86EC-8A86B7026926}"/>
              </a:ext>
            </a:extLst>
          </p:cNvPr>
          <p:cNvPicPr>
            <a:picLocks noChangeAspect="1"/>
          </p:cNvPicPr>
          <p:nvPr/>
        </p:nvPicPr>
        <p:blipFill rotWithShape="1">
          <a:blip r:embed="rId3"/>
          <a:srcRect t="1" b="3885"/>
          <a:stretch/>
        </p:blipFill>
        <p:spPr>
          <a:xfrm>
            <a:off x="719999" y="1587831"/>
            <a:ext cx="2536767" cy="2592000"/>
          </a:xfrm>
          <a:prstGeom prst="rect">
            <a:avLst/>
          </a:prstGeom>
        </p:spPr>
      </p:pic>
      <p:sp>
        <p:nvSpPr>
          <p:cNvPr id="5" name="TextBox 4">
            <a:extLst>
              <a:ext uri="{FF2B5EF4-FFF2-40B4-BE49-F238E27FC236}">
                <a16:creationId xmlns:a16="http://schemas.microsoft.com/office/drawing/2014/main" id="{8A9C0057-B82D-4368-A134-F33FC2E15C17}"/>
              </a:ext>
            </a:extLst>
          </p:cNvPr>
          <p:cNvSpPr txBox="1"/>
          <p:nvPr/>
        </p:nvSpPr>
        <p:spPr>
          <a:xfrm>
            <a:off x="719999" y="1080000"/>
            <a:ext cx="2536768" cy="738664"/>
          </a:xfrm>
          <a:prstGeom prst="rect">
            <a:avLst/>
          </a:prstGeom>
          <a:solidFill>
            <a:srgbClr val="C000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000" dirty="0">
                <a:solidFill>
                  <a:srgbClr val="FFFFFF"/>
                </a:solidFill>
                <a:latin typeface="Arial"/>
              </a:rPr>
              <a:t>A </a:t>
            </a:r>
            <a:r>
              <a:rPr lang="en-GB" sz="2000" dirty="0">
                <a:solidFill>
                  <a:schemeClr val="accent4">
                    <a:lumMod val="40000"/>
                    <a:lumOff val="60000"/>
                  </a:schemeClr>
                </a:solidFill>
                <a:latin typeface="Arial"/>
              </a:rPr>
              <a:t>biological </a:t>
            </a:r>
            <a:r>
              <a:rPr lang="en-GB" sz="2000" dirty="0">
                <a:solidFill>
                  <a:srgbClr val="FFFFFF"/>
                </a:solidFill>
                <a:latin typeface="Arial"/>
              </a:rPr>
              <a:t>weapon: anthrax germs</a:t>
            </a:r>
            <a:r>
              <a:rPr lang="en-GB" sz="2200" dirty="0">
                <a:solidFill>
                  <a:srgbClr val="FFFFFF"/>
                </a:solidFill>
                <a:latin typeface="Arial"/>
              </a:rPr>
              <a:t> </a:t>
            </a:r>
          </a:p>
        </p:txBody>
      </p:sp>
      <p:grpSp>
        <p:nvGrpSpPr>
          <p:cNvPr id="10" name="Group 9">
            <a:extLst>
              <a:ext uri="{FF2B5EF4-FFF2-40B4-BE49-F238E27FC236}">
                <a16:creationId xmlns:a16="http://schemas.microsoft.com/office/drawing/2014/main" id="{6B3FE02E-3B78-584E-AD96-D550EDE17B49}"/>
              </a:ext>
            </a:extLst>
          </p:cNvPr>
          <p:cNvGrpSpPr/>
          <p:nvPr/>
        </p:nvGrpSpPr>
        <p:grpSpPr>
          <a:xfrm>
            <a:off x="8545662" y="1080000"/>
            <a:ext cx="2651159" cy="4182667"/>
            <a:chOff x="8545662" y="1080000"/>
            <a:chExt cx="2651159" cy="4182667"/>
          </a:xfrm>
        </p:grpSpPr>
        <p:pic>
          <p:nvPicPr>
            <p:cNvPr id="8" name="Picture 7">
              <a:extLst>
                <a:ext uri="{FF2B5EF4-FFF2-40B4-BE49-F238E27FC236}">
                  <a16:creationId xmlns:a16="http://schemas.microsoft.com/office/drawing/2014/main" id="{87D30246-A7F6-4EB9-9E0D-05BCE0FF5785}"/>
                </a:ext>
              </a:extLst>
            </p:cNvPr>
            <p:cNvPicPr>
              <a:picLocks noChangeAspect="1"/>
            </p:cNvPicPr>
            <p:nvPr/>
          </p:nvPicPr>
          <p:blipFill>
            <a:blip r:embed="rId4"/>
            <a:stretch>
              <a:fillRect/>
            </a:stretch>
          </p:blipFill>
          <p:spPr>
            <a:xfrm>
              <a:off x="8545662" y="2083677"/>
              <a:ext cx="2651159" cy="3178990"/>
            </a:xfrm>
            <a:prstGeom prst="rect">
              <a:avLst/>
            </a:prstGeom>
          </p:spPr>
        </p:pic>
        <p:sp>
          <p:nvSpPr>
            <p:cNvPr id="9" name="TextBox 8">
              <a:extLst>
                <a:ext uri="{FF2B5EF4-FFF2-40B4-BE49-F238E27FC236}">
                  <a16:creationId xmlns:a16="http://schemas.microsoft.com/office/drawing/2014/main" id="{C9DAB9A4-B1A2-414F-9034-A0F8DD91BC3F}"/>
                </a:ext>
              </a:extLst>
            </p:cNvPr>
            <p:cNvSpPr txBox="1"/>
            <p:nvPr/>
          </p:nvSpPr>
          <p:spPr>
            <a:xfrm>
              <a:off x="8545662" y="1080000"/>
              <a:ext cx="2651159" cy="1015663"/>
            </a:xfrm>
            <a:prstGeom prst="rect">
              <a:avLst/>
            </a:prstGeom>
            <a:solidFill>
              <a:schemeClr val="bg1">
                <a:lumMod val="6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000" dirty="0">
                  <a:solidFill>
                    <a:srgbClr val="FFFFFF"/>
                  </a:solidFill>
                  <a:latin typeface="Arial"/>
                </a:rPr>
                <a:t>A </a:t>
              </a:r>
              <a:r>
                <a:rPr lang="en-GB" sz="2000" dirty="0">
                  <a:solidFill>
                    <a:srgbClr val="7030A0"/>
                  </a:solidFill>
                  <a:latin typeface="Arial"/>
                </a:rPr>
                <a:t>nuclear </a:t>
              </a:r>
              <a:r>
                <a:rPr lang="en-GB" sz="2000" dirty="0">
                  <a:solidFill>
                    <a:srgbClr val="FFFFFF"/>
                  </a:solidFill>
                  <a:latin typeface="Arial"/>
                </a:rPr>
                <a:t>weapon: atomic bomb at Nagasaki, 1945</a:t>
              </a:r>
              <a:endParaRPr lang="en-US" sz="2000" dirty="0"/>
            </a:p>
          </p:txBody>
        </p:sp>
      </p:grpSp>
      <p:sp>
        <p:nvSpPr>
          <p:cNvPr id="2" name="Slide Number Placeholder 1">
            <a:extLst>
              <a:ext uri="{FF2B5EF4-FFF2-40B4-BE49-F238E27FC236}">
                <a16:creationId xmlns:a16="http://schemas.microsoft.com/office/drawing/2014/main" id="{15069FB2-36BF-3F43-9BAE-540B966FCC16}"/>
              </a:ext>
            </a:extLst>
          </p:cNvPr>
          <p:cNvSpPr>
            <a:spLocks noGrp="1"/>
          </p:cNvSpPr>
          <p:nvPr>
            <p:ph type="sldNum" sz="quarter" idx="12"/>
          </p:nvPr>
        </p:nvSpPr>
        <p:spPr/>
        <p:txBody>
          <a:bodyPr/>
          <a:lstStyle/>
          <a:p>
            <a:fld id="{91DB7F08-A76A-C04F-AC2D-B8A23795015F}" type="slidenum">
              <a:rPr lang="en-US" smtClean="0"/>
              <a:pPr/>
              <a:t>8</a:t>
            </a:fld>
            <a:endParaRPr lang="en-US"/>
          </a:p>
        </p:txBody>
      </p:sp>
      <p:sp>
        <p:nvSpPr>
          <p:cNvPr id="11" name="Title 1">
            <a:extLst>
              <a:ext uri="{FF2B5EF4-FFF2-40B4-BE49-F238E27FC236}">
                <a16:creationId xmlns:a16="http://schemas.microsoft.com/office/drawing/2014/main" id="{C14C77E6-F6EB-4F39-B019-0A20141B24D2}"/>
              </a:ext>
            </a:extLst>
          </p:cNvPr>
          <p:cNvSpPr>
            <a:spLocks noGrp="1"/>
          </p:cNvSpPr>
          <p:nvPr>
            <p:ph type="title"/>
          </p:nvPr>
        </p:nvSpPr>
        <p:spPr>
          <a:xfrm>
            <a:off x="720000" y="360001"/>
            <a:ext cx="10515600" cy="629994"/>
          </a:xfrm>
        </p:spPr>
        <p:txBody>
          <a:bodyPr/>
          <a:lstStyle/>
          <a:p>
            <a:r>
              <a:rPr lang="en-GB" dirty="0">
                <a:latin typeface="Arial"/>
                <a:cs typeface="Arial"/>
              </a:rPr>
              <a:t>Weapons of mass destruction (WMD)</a:t>
            </a:r>
            <a:endParaRPr lang="en-US" dirty="0"/>
          </a:p>
        </p:txBody>
      </p:sp>
      <p:grpSp>
        <p:nvGrpSpPr>
          <p:cNvPr id="7" name="Group 6">
            <a:extLst>
              <a:ext uri="{FF2B5EF4-FFF2-40B4-BE49-F238E27FC236}">
                <a16:creationId xmlns:a16="http://schemas.microsoft.com/office/drawing/2014/main" id="{8CAB7395-7E4D-8A4D-90EF-B1D7DD802905}"/>
              </a:ext>
            </a:extLst>
          </p:cNvPr>
          <p:cNvGrpSpPr/>
          <p:nvPr/>
        </p:nvGrpSpPr>
        <p:grpSpPr>
          <a:xfrm>
            <a:off x="4218605" y="1080000"/>
            <a:ext cx="3365217" cy="3164793"/>
            <a:chOff x="4225556" y="1080000"/>
            <a:chExt cx="3365217" cy="3164793"/>
          </a:xfrm>
        </p:grpSpPr>
        <p:pic>
          <p:nvPicPr>
            <p:cNvPr id="6" name="Picture 5">
              <a:extLst>
                <a:ext uri="{FF2B5EF4-FFF2-40B4-BE49-F238E27FC236}">
                  <a16:creationId xmlns:a16="http://schemas.microsoft.com/office/drawing/2014/main" id="{0DD93A13-4098-45F6-B862-4E9863EE9D7D}"/>
                </a:ext>
              </a:extLst>
            </p:cNvPr>
            <p:cNvPicPr>
              <a:picLocks noChangeAspect="1"/>
            </p:cNvPicPr>
            <p:nvPr/>
          </p:nvPicPr>
          <p:blipFill>
            <a:blip r:embed="rId5"/>
            <a:stretch>
              <a:fillRect/>
            </a:stretch>
          </p:blipFill>
          <p:spPr>
            <a:xfrm>
              <a:off x="4225556" y="1770181"/>
              <a:ext cx="3365217" cy="2474612"/>
            </a:xfrm>
            <a:prstGeom prst="rect">
              <a:avLst/>
            </a:prstGeom>
          </p:spPr>
        </p:pic>
        <p:sp>
          <p:nvSpPr>
            <p:cNvPr id="12" name="TextBox 11">
              <a:extLst>
                <a:ext uri="{FF2B5EF4-FFF2-40B4-BE49-F238E27FC236}">
                  <a16:creationId xmlns:a16="http://schemas.microsoft.com/office/drawing/2014/main" id="{91CA10DE-6005-4E2B-8E0B-AD88599806E5}"/>
                </a:ext>
              </a:extLst>
            </p:cNvPr>
            <p:cNvSpPr txBox="1"/>
            <p:nvPr/>
          </p:nvSpPr>
          <p:spPr>
            <a:xfrm>
              <a:off x="4225556" y="1080000"/>
              <a:ext cx="3365217" cy="707886"/>
            </a:xfrm>
            <a:prstGeom prst="rect">
              <a:avLst/>
            </a:prstGeom>
            <a:solidFill>
              <a:schemeClr val="accent4">
                <a:lumMod val="7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000" dirty="0">
                  <a:solidFill>
                    <a:srgbClr val="FFFFFF"/>
                  </a:solidFill>
                  <a:latin typeface="Arial"/>
                </a:rPr>
                <a:t>A </a:t>
              </a:r>
              <a:r>
                <a:rPr lang="en-GB" sz="2000" dirty="0">
                  <a:solidFill>
                    <a:schemeClr val="accent6">
                      <a:lumMod val="60000"/>
                      <a:lumOff val="40000"/>
                    </a:schemeClr>
                  </a:solidFill>
                  <a:latin typeface="Arial"/>
                </a:rPr>
                <a:t>chemical </a:t>
              </a:r>
              <a:r>
                <a:rPr lang="en-GB" sz="2000" dirty="0">
                  <a:solidFill>
                    <a:srgbClr val="FFFFFF"/>
                  </a:solidFill>
                  <a:latin typeface="Arial"/>
                </a:rPr>
                <a:t>weapon: mustard gas </a:t>
              </a:r>
              <a:endParaRPr lang="en-US" sz="2000" dirty="0">
                <a:solidFill>
                  <a:srgbClr val="FFFFFF"/>
                </a:solidFill>
              </a:endParaRPr>
            </a:p>
          </p:txBody>
        </p:sp>
      </p:grpSp>
    </p:spTree>
    <p:extLst>
      <p:ext uri="{BB962C8B-B14F-4D97-AF65-F5344CB8AC3E}">
        <p14:creationId xmlns:p14="http://schemas.microsoft.com/office/powerpoint/2010/main" val="84527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the big story of the allegations against the USA?</a:t>
            </a:r>
            <a:endParaRPr lang="en-US" dirty="0"/>
          </a:p>
        </p:txBody>
      </p:sp>
      <p:sp>
        <p:nvSpPr>
          <p:cNvPr id="3" name="Content Placeholder 2"/>
          <p:cNvSpPr>
            <a:spLocks noGrp="1"/>
          </p:cNvSpPr>
          <p:nvPr>
            <p:ph idx="1"/>
          </p:nvPr>
        </p:nvSpPr>
        <p:spPr>
          <a:xfrm>
            <a:off x="720000" y="1980000"/>
            <a:ext cx="10515600" cy="4351338"/>
          </a:xfrm>
        </p:spPr>
        <p:txBody>
          <a:bodyPr>
            <a:normAutofit fontScale="62500" lnSpcReduction="20000"/>
          </a:bodyPr>
          <a:lstStyle/>
          <a:p>
            <a:pPr>
              <a:lnSpc>
                <a:spcPct val="120000"/>
              </a:lnSpc>
            </a:pPr>
            <a:r>
              <a:rPr lang="en-GB" b="1" dirty="0"/>
              <a:t>Early 1952</a:t>
            </a:r>
            <a:r>
              <a:rPr lang="en-GB" dirty="0"/>
              <a:t>: North Korean and Chinese governments formally alleged use of biological weapons by the USA. Allegations included that flies, mosquitos, spiders and fleas, carrying diseases such as plague, smallpox and cholera, had been dropped by US planes.</a:t>
            </a:r>
          </a:p>
          <a:p>
            <a:pPr>
              <a:lnSpc>
                <a:spcPct val="120000"/>
              </a:lnSpc>
            </a:pPr>
            <a:r>
              <a:rPr lang="en-GB" b="1" dirty="0"/>
              <a:t>March 1952</a:t>
            </a:r>
            <a:r>
              <a:rPr lang="en-GB" dirty="0"/>
              <a:t>: The US immediately refuted the allegations and Secretary of State Dean Acheson called for an International Red Cross investigation. This was vetoed by the Soviet Union at the UN Security Council.</a:t>
            </a:r>
          </a:p>
          <a:p>
            <a:pPr>
              <a:lnSpc>
                <a:spcPct val="120000"/>
              </a:lnSpc>
            </a:pPr>
            <a:r>
              <a:rPr lang="en-GB" b="1" dirty="0"/>
              <a:t>September 1952</a:t>
            </a:r>
            <a:r>
              <a:rPr lang="en-GB" dirty="0"/>
              <a:t>: The Needham Commission (established by an organisation called the World Peace Council) confirmed that there was evidence that the US had used biological weapons against Korea.</a:t>
            </a:r>
          </a:p>
          <a:p>
            <a:pPr>
              <a:lnSpc>
                <a:spcPct val="120000"/>
              </a:lnSpc>
            </a:pPr>
            <a:r>
              <a:rPr lang="en-GB" b="1" dirty="0"/>
              <a:t>February 1953</a:t>
            </a:r>
            <a:r>
              <a:rPr lang="en-GB" dirty="0"/>
              <a:t>: Chinese government produced two captive US Marine Corps pilots to confirm that the allegations were true.</a:t>
            </a:r>
          </a:p>
          <a:p>
            <a:pPr>
              <a:lnSpc>
                <a:spcPct val="120000"/>
              </a:lnSpc>
            </a:pPr>
            <a:r>
              <a:rPr lang="en-GB" dirty="0"/>
              <a:t>These allegations have been strenuously denied by the USA to this day, while Chinese and North Korean governments continue to support the claims. Historians are divided on the issue.</a:t>
            </a:r>
          </a:p>
        </p:txBody>
      </p:sp>
      <p:sp>
        <p:nvSpPr>
          <p:cNvPr id="4" name="Slide Number Placeholder 3">
            <a:extLst>
              <a:ext uri="{FF2B5EF4-FFF2-40B4-BE49-F238E27FC236}">
                <a16:creationId xmlns:a16="http://schemas.microsoft.com/office/drawing/2014/main" id="{39BDDFD3-D3B5-6140-9BDB-9078FA7E66A0}"/>
              </a:ext>
            </a:extLst>
          </p:cNvPr>
          <p:cNvSpPr>
            <a:spLocks noGrp="1"/>
          </p:cNvSpPr>
          <p:nvPr>
            <p:ph type="sldNum" sz="quarter" idx="12"/>
          </p:nvPr>
        </p:nvSpPr>
        <p:spPr/>
        <p:txBody>
          <a:bodyPr/>
          <a:lstStyle/>
          <a:p>
            <a:fld id="{91DB7F08-A76A-C04F-AC2D-B8A23795015F}" type="slidenum">
              <a:rPr lang="en-US" smtClean="0"/>
              <a:pPr/>
              <a:t>9</a:t>
            </a:fld>
            <a:endParaRPr lang="en-US"/>
          </a:p>
        </p:txBody>
      </p:sp>
    </p:spTree>
    <p:extLst>
      <p:ext uri="{BB962C8B-B14F-4D97-AF65-F5344CB8AC3E}">
        <p14:creationId xmlns:p14="http://schemas.microsoft.com/office/powerpoint/2010/main" val="5464853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TotalTime>
  <Words>1850</Words>
  <Application>Microsoft Office PowerPoint</Application>
  <PresentationFormat>Widescreen</PresentationFormat>
  <Paragraphs>160</Paragraphs>
  <Slides>15</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Arial Rounded MT</vt:lpstr>
      <vt:lpstr>Calibri</vt:lpstr>
      <vt:lpstr>Times New Roman</vt:lpstr>
      <vt:lpstr>Office Theme</vt:lpstr>
      <vt:lpstr>Enquiry 6:  Contested evidence Why is the use of biological weapons in the Korean War a controversial subject? </vt:lpstr>
      <vt:lpstr>Enquiry: Why is the use of biological weapons in the Korean War a controversial subject</vt:lpstr>
      <vt:lpstr>Lesson 6.1 overview</vt:lpstr>
      <vt:lpstr>PowerPoint Presentation</vt:lpstr>
      <vt:lpstr>The petition</vt:lpstr>
      <vt:lpstr>Context: The Korean War to 1952</vt:lpstr>
      <vt:lpstr>What are biological weapons?</vt:lpstr>
      <vt:lpstr>Weapons of mass destruction (WMD)</vt:lpstr>
      <vt:lpstr>What is the big story of the allegations against the USA?</vt:lpstr>
      <vt:lpstr>Academic reading task</vt:lpstr>
      <vt:lpstr>Summarise Leitenberg’s answer to each question in 50 words (or less!)</vt:lpstr>
      <vt:lpstr>What is the big story of the allegations of US biological warfare during the Korean War? Answers</vt:lpstr>
      <vt:lpstr>PowerPoint Presentation</vt:lpstr>
      <vt:lpstr>PowerPoint Presentation</vt:lpstr>
      <vt:lpstr> Plenary: What have you learnt today?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Maheema Chanrai</cp:lastModifiedBy>
  <cp:revision>30</cp:revision>
  <cp:lastPrinted>2020-06-15T14:21:34Z</cp:lastPrinted>
  <dcterms:created xsi:type="dcterms:W3CDTF">2020-03-11T22:57:07Z</dcterms:created>
  <dcterms:modified xsi:type="dcterms:W3CDTF">2020-06-26T13:42:17Z</dcterms:modified>
</cp:coreProperties>
</file>