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1"/>
  </p:notesMasterIdLst>
  <p:sldIdLst>
    <p:sldId id="269" r:id="rId2"/>
    <p:sldId id="270" r:id="rId3"/>
    <p:sldId id="271" r:id="rId4"/>
    <p:sldId id="272" r:id="rId5"/>
    <p:sldId id="273" r:id="rId6"/>
    <p:sldId id="274" r:id="rId7"/>
    <p:sldId id="275" r:id="rId8"/>
    <p:sldId id="276" r:id="rId9"/>
    <p:sldId id="277"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Foolproofs" initials="FP" lastIdx="9" clrIdx="0"/>
  <p:cmAuthor id="1" name="Microsoft account" initials="Ma" lastIdx="7"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43"/>
    <p:restoredTop sz="93026" autoAdjust="0"/>
  </p:normalViewPr>
  <p:slideViewPr>
    <p:cSldViewPr snapToGrid="0" snapToObjects="1">
      <p:cViewPr varScale="1">
        <p:scale>
          <a:sx n="126" d="100"/>
          <a:sy n="126" d="100"/>
        </p:scale>
        <p:origin x="704" y="19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DCD6AE-0980-1545-A707-1D7C08C627CC}" type="datetimeFigureOut">
              <a:rPr lang="en-US" smtClean="0"/>
              <a:t>6/16/20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B93A2A-0A60-9E4C-B30E-C3D88B0E381D}" type="slidenum">
              <a:rPr lang="en-US" smtClean="0"/>
              <a:t>‹#›</a:t>
            </a:fld>
            <a:endParaRPr lang="en-US"/>
          </a:p>
        </p:txBody>
      </p:sp>
    </p:spTree>
    <p:extLst>
      <p:ext uri="{BB962C8B-B14F-4D97-AF65-F5344CB8AC3E}">
        <p14:creationId xmlns:p14="http://schemas.microsoft.com/office/powerpoint/2010/main" val="19820615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koreanwarlegacy.org/chapters/a-barrier-to-armistice-what-to-do-about-prisoners-of-war/"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eisenhowerlibrary.gov/sites/default/files/research/online-documents/korean-war/i-shall-go-to-korea-1952-10-24.pdf"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URL for video: </a:t>
            </a:r>
            <a:r>
              <a:rPr lang="en-US" dirty="0">
                <a:hlinkClick r:id="rId3"/>
              </a:rPr>
              <a:t>https://koreanwarlegacy.org/chapters/a-barrier-to-armistice-what-to-do-about-prisoners-of-war</a:t>
            </a:r>
            <a:endParaRPr lang="en-US" dirty="0">
              <a:cs typeface="Calibri"/>
            </a:endParaRPr>
          </a:p>
        </p:txBody>
      </p:sp>
      <p:sp>
        <p:nvSpPr>
          <p:cNvPr id="4" name="Slide Number Placeholder 3"/>
          <p:cNvSpPr>
            <a:spLocks noGrp="1"/>
          </p:cNvSpPr>
          <p:nvPr>
            <p:ph type="sldNum" sz="quarter" idx="5"/>
          </p:nvPr>
        </p:nvSpPr>
        <p:spPr/>
        <p:txBody>
          <a:bodyPr/>
          <a:lstStyle/>
          <a:p>
            <a:fld id="{1CB93A2A-0A60-9E4C-B30E-C3D88B0E381D}" type="slidenum">
              <a:rPr lang="en-US" smtClean="0"/>
              <a:t>2</a:t>
            </a:fld>
            <a:endParaRPr lang="en-US"/>
          </a:p>
        </p:txBody>
      </p:sp>
    </p:spTree>
    <p:extLst>
      <p:ext uri="{BB962C8B-B14F-4D97-AF65-F5344CB8AC3E}">
        <p14:creationId xmlns:p14="http://schemas.microsoft.com/office/powerpoint/2010/main" val="32061955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www.eisenhowerlibrary.gov/sites/default/files/research/online-documents/korean-war/i-shall-go-to-korea-1952-10-24.pdf</a:t>
            </a:r>
            <a:endParaRPr lang="en-US" dirty="0">
              <a:cs typeface="Calibri"/>
            </a:endParaRPr>
          </a:p>
        </p:txBody>
      </p:sp>
      <p:sp>
        <p:nvSpPr>
          <p:cNvPr id="4" name="Slide Number Placeholder 3"/>
          <p:cNvSpPr>
            <a:spLocks noGrp="1"/>
          </p:cNvSpPr>
          <p:nvPr>
            <p:ph type="sldNum" sz="quarter" idx="5"/>
          </p:nvPr>
        </p:nvSpPr>
        <p:spPr/>
        <p:txBody>
          <a:bodyPr/>
          <a:lstStyle/>
          <a:p>
            <a:fld id="{1CB93A2A-0A60-9E4C-B30E-C3D88B0E381D}" type="slidenum">
              <a:rPr lang="en-US" smtClean="0"/>
              <a:t>3</a:t>
            </a:fld>
            <a:endParaRPr lang="en-US"/>
          </a:p>
        </p:txBody>
      </p:sp>
    </p:spTree>
    <p:extLst>
      <p:ext uri="{BB962C8B-B14F-4D97-AF65-F5344CB8AC3E}">
        <p14:creationId xmlns:p14="http://schemas.microsoft.com/office/powerpoint/2010/main" val="32840759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https://</a:t>
            </a:r>
            <a:r>
              <a:rPr lang="en-US" sz="1200" dirty="0" err="1">
                <a:latin typeface="Arial" panose="020B0604020202020204" pitchFamily="34" charset="0"/>
                <a:cs typeface="Arial" panose="020B0604020202020204" pitchFamily="34" charset="0"/>
              </a:rPr>
              <a:t>digitalarchive.wilsoncenter.org</a:t>
            </a:r>
            <a:r>
              <a:rPr lang="en-US" sz="1200" dirty="0">
                <a:latin typeface="Arial" panose="020B0604020202020204" pitchFamily="34" charset="0"/>
                <a:cs typeface="Arial" panose="020B0604020202020204" pitchFamily="34" charset="0"/>
              </a:rPr>
              <a:t>/document/119372.pdf?v=2fbcfc6ba3f9a675eabbdae9bbae308d</a:t>
            </a:r>
          </a:p>
        </p:txBody>
      </p:sp>
      <p:sp>
        <p:nvSpPr>
          <p:cNvPr id="4" name="Slide Number Placeholder 3"/>
          <p:cNvSpPr>
            <a:spLocks noGrp="1"/>
          </p:cNvSpPr>
          <p:nvPr>
            <p:ph type="sldNum" sz="quarter" idx="10"/>
          </p:nvPr>
        </p:nvSpPr>
        <p:spPr/>
        <p:txBody>
          <a:bodyPr/>
          <a:lstStyle/>
          <a:p>
            <a:fld id="{1CB93A2A-0A60-9E4C-B30E-C3D88B0E381D}" type="slidenum">
              <a:rPr lang="en-US" smtClean="0"/>
              <a:t>4</a:t>
            </a:fld>
            <a:endParaRPr lang="en-US"/>
          </a:p>
        </p:txBody>
      </p:sp>
    </p:spTree>
    <p:extLst>
      <p:ext uri="{BB962C8B-B14F-4D97-AF65-F5344CB8AC3E}">
        <p14:creationId xmlns:p14="http://schemas.microsoft.com/office/powerpoint/2010/main" val="13914500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sz="1600" i="0" cap="none" dirty="0">
                <a:latin typeface="Arial"/>
                <a:cs typeface="Arial"/>
              </a:rPr>
              <a:t>4</a:t>
            </a:r>
            <a:r>
              <a:rPr lang="en-GB" sz="1600" i="0" cap="none" baseline="0" dirty="0">
                <a:latin typeface="Arial"/>
                <a:cs typeface="Arial"/>
              </a:rPr>
              <a:t> </a:t>
            </a:r>
            <a:r>
              <a:rPr lang="en-GB" sz="1200" i="0" cap="none" dirty="0">
                <a:latin typeface="Arial"/>
                <a:cs typeface="Arial"/>
              </a:rPr>
              <a:t>September 1952 record of a conversation between Stalin, Kim Il Sung, Pak </a:t>
            </a:r>
            <a:r>
              <a:rPr lang="en-GB" sz="1200" i="0" cap="none" dirty="0" err="1">
                <a:latin typeface="Arial"/>
                <a:cs typeface="Arial"/>
              </a:rPr>
              <a:t>Heon-yeong</a:t>
            </a:r>
            <a:r>
              <a:rPr lang="en-GB" sz="1200" i="0" cap="none" dirty="0">
                <a:latin typeface="Arial"/>
                <a:cs typeface="Arial"/>
              </a:rPr>
              <a:t>, Zhou </a:t>
            </a:r>
            <a:r>
              <a:rPr lang="en-GB" sz="1200" i="0" cap="none" dirty="0" err="1">
                <a:latin typeface="Arial"/>
                <a:cs typeface="Arial"/>
              </a:rPr>
              <a:t>Enlai</a:t>
            </a:r>
            <a:r>
              <a:rPr lang="en-GB" sz="1200" i="0" cap="none" dirty="0">
                <a:latin typeface="Arial"/>
                <a:cs typeface="Arial"/>
              </a:rPr>
              <a:t> and Peng </a:t>
            </a:r>
            <a:r>
              <a:rPr lang="en-GB" sz="1200" i="0" cap="none" dirty="0" err="1">
                <a:latin typeface="Arial"/>
                <a:cs typeface="Arial"/>
              </a:rPr>
              <a:t>Dehuai</a:t>
            </a:r>
            <a:endParaRPr lang="en-GB" sz="1200" i="0" cap="none" dirty="0">
              <a:latin typeface="Arial"/>
              <a:cs typeface="Arial"/>
            </a:endParaRPr>
          </a:p>
          <a:p>
            <a:pPr>
              <a:defRPr/>
            </a:pPr>
            <a:r>
              <a:rPr lang="en-US" i="0" dirty="0">
                <a:latin typeface="Arial"/>
                <a:cs typeface="Arial"/>
              </a:rPr>
              <a:t>https://digitalarchive.wilsoncenter.org/collection/169/korean-war-armistice/4</a:t>
            </a:r>
            <a:endParaRPr lang="en-US" i="0" dirty="0"/>
          </a:p>
        </p:txBody>
      </p:sp>
      <p:sp>
        <p:nvSpPr>
          <p:cNvPr id="4" name="Slide Number Placeholder 3"/>
          <p:cNvSpPr>
            <a:spLocks noGrp="1"/>
          </p:cNvSpPr>
          <p:nvPr>
            <p:ph type="sldNum" sz="quarter" idx="10"/>
          </p:nvPr>
        </p:nvSpPr>
        <p:spPr/>
        <p:txBody>
          <a:bodyPr/>
          <a:lstStyle/>
          <a:p>
            <a:fld id="{1CB93A2A-0A60-9E4C-B30E-C3D88B0E381D}" type="slidenum">
              <a:rPr lang="en-US" smtClean="0"/>
              <a:t>6</a:t>
            </a:fld>
            <a:endParaRPr lang="en-US"/>
          </a:p>
        </p:txBody>
      </p:sp>
    </p:spTree>
    <p:extLst>
      <p:ext uri="{BB962C8B-B14F-4D97-AF65-F5344CB8AC3E}">
        <p14:creationId xmlns:p14="http://schemas.microsoft.com/office/powerpoint/2010/main" val="18583402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https://digitalarchive.wilsoncenter.org/collection/169/korean-war-armistice/4</a:t>
            </a:r>
            <a:endParaRPr 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1CB93A2A-0A60-9E4C-B30E-C3D88B0E381D}" type="slidenum">
              <a:rPr lang="en-US" smtClean="0"/>
              <a:t>7</a:t>
            </a:fld>
            <a:endParaRPr lang="en-US"/>
          </a:p>
        </p:txBody>
      </p:sp>
    </p:spTree>
    <p:extLst>
      <p:ext uri="{BB962C8B-B14F-4D97-AF65-F5344CB8AC3E}">
        <p14:creationId xmlns:p14="http://schemas.microsoft.com/office/powerpoint/2010/main" val="13942797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latin typeface="Arial" panose="020B0604020202020204" pitchFamily="34" charset="0"/>
                <a:cs typeface="Arial" panose="020B0604020202020204" pitchFamily="34" charset="0"/>
              </a:rPr>
              <a:t>https://digitalarchive.wilsoncenter.org/collection/169/korean-war-armistice/4</a:t>
            </a:r>
            <a:endParaRPr lang="en-US" dirty="0"/>
          </a:p>
        </p:txBody>
      </p:sp>
      <p:sp>
        <p:nvSpPr>
          <p:cNvPr id="4" name="Slide Number Placeholder 3"/>
          <p:cNvSpPr>
            <a:spLocks noGrp="1"/>
          </p:cNvSpPr>
          <p:nvPr>
            <p:ph type="sldNum" sz="quarter" idx="10"/>
          </p:nvPr>
        </p:nvSpPr>
        <p:spPr/>
        <p:txBody>
          <a:bodyPr/>
          <a:lstStyle/>
          <a:p>
            <a:fld id="{1CB93A2A-0A60-9E4C-B30E-C3D88B0E381D}" type="slidenum">
              <a:rPr lang="en-US" smtClean="0"/>
              <a:t>8</a:t>
            </a:fld>
            <a:endParaRPr lang="en-US"/>
          </a:p>
        </p:txBody>
      </p:sp>
    </p:spTree>
    <p:extLst>
      <p:ext uri="{BB962C8B-B14F-4D97-AF65-F5344CB8AC3E}">
        <p14:creationId xmlns:p14="http://schemas.microsoft.com/office/powerpoint/2010/main" val="19971333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838200" y="6356350"/>
            <a:ext cx="27432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3947160" y="6356350"/>
            <a:ext cx="4668520" cy="365125"/>
          </a:xfrm>
          <a:prstGeom prst="rect">
            <a:avLst/>
          </a:prstGeom>
        </p:spPr>
        <p:txBody>
          <a:bodyPr/>
          <a:lstStyle>
            <a:lvl1pPr algn="ctr">
              <a:defRPr>
                <a:latin typeface="Arial" panose="020B0604020202020204" pitchFamily="34" charset="0"/>
                <a:cs typeface="Arial" panose="020B0604020202020204" pitchFamily="34" charset="0"/>
              </a:defRPr>
            </a:lvl1pPr>
          </a:lstStyle>
          <a:p>
            <a:fld id="{91DB7F08-A76A-C04F-AC2D-B8A23795015F}" type="slidenum">
              <a:rPr lang="en-US" smtClean="0"/>
              <a:pPr/>
              <a:t>‹#›</a:t>
            </a:fld>
            <a:endParaRPr lang="en-US"/>
          </a:p>
        </p:txBody>
      </p:sp>
      <p:sp>
        <p:nvSpPr>
          <p:cNvPr id="7" name="Title Placeholder 1"/>
          <p:cNvSpPr>
            <a:spLocks noGrp="1"/>
          </p:cNvSpPr>
          <p:nvPr>
            <p:ph type="title"/>
          </p:nvPr>
        </p:nvSpPr>
        <p:spPr>
          <a:xfrm>
            <a:off x="720000" y="360000"/>
            <a:ext cx="10515600" cy="1325563"/>
          </a:xfrm>
          <a:prstGeom prst="rect">
            <a:avLst/>
          </a:prstGeom>
        </p:spPr>
        <p:txBody>
          <a:bodyPr vert="horz" lIns="0" tIns="0" rIns="0" bIns="0" rtlCol="0" anchor="t" anchorCtr="0">
            <a:normAutofit/>
          </a:bodyPr>
          <a:lstStyle/>
          <a:p>
            <a:r>
              <a:rPr lang="en-US" dirty="0"/>
              <a:t>Click to edit Master title style</a:t>
            </a:r>
          </a:p>
        </p:txBody>
      </p:sp>
      <p:sp>
        <p:nvSpPr>
          <p:cNvPr id="8" name="Text Placeholder 2"/>
          <p:cNvSpPr>
            <a:spLocks noGrp="1"/>
          </p:cNvSpPr>
          <p:nvPr>
            <p:ph idx="1"/>
          </p:nvPr>
        </p:nvSpPr>
        <p:spPr>
          <a:xfrm>
            <a:off x="720000" y="1620000"/>
            <a:ext cx="10515600" cy="4351338"/>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2567387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6/16/20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
        <p:nvSpPr>
          <p:cNvPr id="7" name="TextBox 6">
            <a:extLst>
              <a:ext uri="{FF2B5EF4-FFF2-40B4-BE49-F238E27FC236}">
                <a16:creationId xmlns:a16="http://schemas.microsoft.com/office/drawing/2014/main" id="{1B3DE485-9E83-5143-AC2B-2D99FE292720}"/>
              </a:ext>
            </a:extLst>
          </p:cNvPr>
          <p:cNvSpPr txBox="1"/>
          <p:nvPr userDrawn="1"/>
        </p:nvSpPr>
        <p:spPr>
          <a:xfrm>
            <a:off x="140434" y="6394536"/>
            <a:ext cx="7148946" cy="276999"/>
          </a:xfrm>
          <a:prstGeom prst="rect">
            <a:avLst/>
          </a:prstGeom>
          <a:noFill/>
        </p:spPr>
        <p:txBody>
          <a:bodyPr wrap="square" rtlCol="0">
            <a:spAutoFit/>
          </a:bodyPr>
          <a:lstStyle/>
          <a:p>
            <a:r>
              <a:rPr lang="en-US" sz="1200" dirty="0">
                <a:latin typeface="Arial Rounded MT" charset="0"/>
                <a:ea typeface="Arial Rounded MT" charset="0"/>
                <a:cs typeface="Arial Rounded MT" charset="0"/>
              </a:rPr>
              <a:t>Exploring and Teaching the Korean War </a:t>
            </a:r>
            <a:r>
              <a:rPr lang="en-US" sz="1200" dirty="0">
                <a:solidFill>
                  <a:schemeClr val="accent5">
                    <a:lumMod val="75000"/>
                  </a:schemeClr>
                </a:solidFill>
                <a:latin typeface="Arial Rounded MT" charset="0"/>
                <a:ea typeface="Arial Rounded MT" charset="0"/>
                <a:cs typeface="Arial Rounded MT" charset="0"/>
              </a:rPr>
              <a:t>| Lesson 7.1</a:t>
            </a:r>
          </a:p>
        </p:txBody>
      </p:sp>
      <p:pic>
        <p:nvPicPr>
          <p:cNvPr id="8" name="Picture 7">
            <a:extLst>
              <a:ext uri="{FF2B5EF4-FFF2-40B4-BE49-F238E27FC236}">
                <a16:creationId xmlns:a16="http://schemas.microsoft.com/office/drawing/2014/main" id="{34F25066-E9A2-BF4F-AB92-E00D76B59AA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97553" y="6155943"/>
            <a:ext cx="1244600" cy="413502"/>
          </a:xfrm>
          <a:prstGeom prst="rect">
            <a:avLst/>
          </a:prstGeom>
        </p:spPr>
      </p:pic>
      <p:pic>
        <p:nvPicPr>
          <p:cNvPr id="9" name="Picture 8">
            <a:extLst>
              <a:ext uri="{FF2B5EF4-FFF2-40B4-BE49-F238E27FC236}">
                <a16:creationId xmlns:a16="http://schemas.microsoft.com/office/drawing/2014/main" id="{3AEAB4C5-FB31-764C-9C28-81CEB8157AC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994553" y="5794901"/>
            <a:ext cx="1205442" cy="850900"/>
          </a:xfrm>
          <a:prstGeom prst="rect">
            <a:avLst/>
          </a:prstGeom>
        </p:spPr>
      </p:pic>
      <p:sp>
        <p:nvSpPr>
          <p:cNvPr id="10" name="Rectangle 9">
            <a:extLst>
              <a:ext uri="{FF2B5EF4-FFF2-40B4-BE49-F238E27FC236}">
                <a16:creationId xmlns:a16="http://schemas.microsoft.com/office/drawing/2014/main" id="{5E4FE6CE-6592-064F-B156-217A098EED58}"/>
              </a:ext>
            </a:extLst>
          </p:cNvPr>
          <p:cNvSpPr/>
          <p:nvPr userDrawn="1"/>
        </p:nvSpPr>
        <p:spPr>
          <a:xfrm>
            <a:off x="0" y="6729881"/>
            <a:ext cx="12192000" cy="13349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AA9DD4EE-76B4-BE4F-8EAB-B01CD0DD5889}"/>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273567" y="5828033"/>
            <a:ext cx="814552" cy="814552"/>
          </a:xfrm>
          <a:prstGeom prst="rect">
            <a:avLst/>
          </a:prstGeom>
        </p:spPr>
      </p:pic>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koreanwarlegacy.org/chapters/a-barrier-to-armistice-what-to-do-about-prisoners-of-war/"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239E76F2-F5F9-3F48-8DE3-7CE7EF4ECF8F}"/>
              </a:ext>
            </a:extLst>
          </p:cNvPr>
          <p:cNvSpPr>
            <a:spLocks noGrp="1"/>
          </p:cNvSpPr>
          <p:nvPr>
            <p:ph idx="1"/>
          </p:nvPr>
        </p:nvSpPr>
        <p:spPr>
          <a:xfrm>
            <a:off x="720000" y="1059200"/>
            <a:ext cx="6211663" cy="464574"/>
          </a:xfrm>
        </p:spPr>
        <p:txBody>
          <a:bodyPr vert="horz" lIns="0" tIns="0" rIns="0" bIns="0" rtlCol="0" anchor="t">
            <a:normAutofit/>
          </a:bodyPr>
          <a:lstStyle/>
          <a:p>
            <a:pPr marL="0" indent="0">
              <a:buNone/>
            </a:pPr>
            <a:r>
              <a:rPr lang="en-US" sz="1200" dirty="0">
                <a:latin typeface="Arial"/>
                <a:cs typeface="Arial"/>
              </a:rPr>
              <a:t>Complete this table using Sources 1–7.</a:t>
            </a:r>
            <a:endParaRPr lang="en-US" sz="1200" dirty="0"/>
          </a:p>
        </p:txBody>
      </p:sp>
      <p:graphicFrame>
        <p:nvGraphicFramePr>
          <p:cNvPr id="11" name="Table 10">
            <a:extLst>
              <a:ext uri="{FF2B5EF4-FFF2-40B4-BE49-F238E27FC236}">
                <a16:creationId xmlns:a16="http://schemas.microsoft.com/office/drawing/2014/main" id="{98842F4D-082C-0B40-97E5-DF1C91F3902F}"/>
              </a:ext>
            </a:extLst>
          </p:cNvPr>
          <p:cNvGraphicFramePr>
            <a:graphicFrameLocks noGrp="1"/>
          </p:cNvGraphicFramePr>
          <p:nvPr>
            <p:extLst>
              <p:ext uri="{D42A27DB-BD31-4B8C-83A1-F6EECF244321}">
                <p14:modId xmlns:p14="http://schemas.microsoft.com/office/powerpoint/2010/main" val="1145224013"/>
              </p:ext>
            </p:extLst>
          </p:nvPr>
        </p:nvGraphicFramePr>
        <p:xfrm>
          <a:off x="720000" y="1440000"/>
          <a:ext cx="11202874" cy="4292207"/>
        </p:xfrm>
        <a:graphic>
          <a:graphicData uri="http://schemas.openxmlformats.org/drawingml/2006/table">
            <a:tbl>
              <a:tblPr firstRow="1" bandRow="1">
                <a:tableStyleId>{5C22544A-7EE6-4342-B048-85BDC9FD1C3A}</a:tableStyleId>
              </a:tblPr>
              <a:tblGrid>
                <a:gridCol w="502920">
                  <a:extLst>
                    <a:ext uri="{9D8B030D-6E8A-4147-A177-3AD203B41FA5}">
                      <a16:colId xmlns:a16="http://schemas.microsoft.com/office/drawing/2014/main" val="1457110373"/>
                    </a:ext>
                  </a:extLst>
                </a:gridCol>
                <a:gridCol w="2606039">
                  <a:extLst>
                    <a:ext uri="{9D8B030D-6E8A-4147-A177-3AD203B41FA5}">
                      <a16:colId xmlns:a16="http://schemas.microsoft.com/office/drawing/2014/main" val="382074247"/>
                    </a:ext>
                  </a:extLst>
                </a:gridCol>
                <a:gridCol w="2727960">
                  <a:extLst>
                    <a:ext uri="{9D8B030D-6E8A-4147-A177-3AD203B41FA5}">
                      <a16:colId xmlns:a16="http://schemas.microsoft.com/office/drawing/2014/main" val="803328127"/>
                    </a:ext>
                  </a:extLst>
                </a:gridCol>
                <a:gridCol w="2529839">
                  <a:extLst>
                    <a:ext uri="{9D8B030D-6E8A-4147-A177-3AD203B41FA5}">
                      <a16:colId xmlns:a16="http://schemas.microsoft.com/office/drawing/2014/main" val="72100650"/>
                    </a:ext>
                  </a:extLst>
                </a:gridCol>
                <a:gridCol w="2836116">
                  <a:extLst>
                    <a:ext uri="{9D8B030D-6E8A-4147-A177-3AD203B41FA5}">
                      <a16:colId xmlns:a16="http://schemas.microsoft.com/office/drawing/2014/main" val="229773520"/>
                    </a:ext>
                  </a:extLst>
                </a:gridCol>
              </a:tblGrid>
              <a:tr h="900000">
                <a:tc>
                  <a:txBody>
                    <a:bodyPr/>
                    <a:lstStyle/>
                    <a:p>
                      <a:endParaRPr lang="en-US" sz="1600" dirty="0">
                        <a:solidFill>
                          <a:schemeClr val="tx1"/>
                        </a:solidFill>
                        <a:latin typeface="Arial"/>
                        <a:cs typeface="Arial"/>
                      </a:endParaRPr>
                    </a:p>
                  </a:txBody>
                  <a:tcPr>
                    <a:solidFill>
                      <a:schemeClr val="accent6">
                        <a:lumMod val="40000"/>
                        <a:lumOff val="60000"/>
                      </a:schemeClr>
                    </a:solidFill>
                  </a:tcPr>
                </a:tc>
                <a:tc>
                  <a:txBody>
                    <a:bodyPr/>
                    <a:lstStyle/>
                    <a:p>
                      <a:r>
                        <a:rPr lang="en-US" sz="1600" dirty="0">
                          <a:solidFill>
                            <a:schemeClr val="accent5">
                              <a:lumMod val="75000"/>
                            </a:schemeClr>
                          </a:solidFill>
                          <a:latin typeface="Arial"/>
                          <a:cs typeface="Arial"/>
                        </a:rPr>
                        <a:t>Content</a:t>
                      </a:r>
                      <a:endParaRPr lang="en-US" dirty="0">
                        <a:solidFill>
                          <a:schemeClr val="accent5">
                            <a:lumMod val="75000"/>
                          </a:schemeClr>
                        </a:solidFill>
                        <a:latin typeface="Arial"/>
                        <a:cs typeface="Arial"/>
                      </a:endParaRPr>
                    </a:p>
                    <a:p>
                      <a:pPr lvl="0">
                        <a:buNone/>
                      </a:pPr>
                      <a:r>
                        <a:rPr lang="en-US" sz="1600" b="0" dirty="0">
                          <a:solidFill>
                            <a:schemeClr val="tx1"/>
                          </a:solidFill>
                          <a:latin typeface="Arial"/>
                          <a:cs typeface="Arial"/>
                        </a:rPr>
                        <a:t>Its view on why there was a delay to the Armistice</a:t>
                      </a:r>
                    </a:p>
                  </a:txBody>
                  <a:tcPr>
                    <a:solidFill>
                      <a:schemeClr val="accent6">
                        <a:lumMod val="40000"/>
                        <a:lumOff val="60000"/>
                      </a:schemeClr>
                    </a:solidFill>
                  </a:tcPr>
                </a:tc>
                <a:tc>
                  <a:txBody>
                    <a:bodyPr/>
                    <a:lstStyle/>
                    <a:p>
                      <a:r>
                        <a:rPr lang="en-US" sz="1600" dirty="0">
                          <a:solidFill>
                            <a:schemeClr val="accent5">
                              <a:lumMod val="75000"/>
                            </a:schemeClr>
                          </a:solidFill>
                          <a:latin typeface="Arial"/>
                          <a:cs typeface="Arial"/>
                        </a:rPr>
                        <a:t>Provenance</a:t>
                      </a:r>
                    </a:p>
                    <a:p>
                      <a:pPr lvl="0">
                        <a:buNone/>
                      </a:pPr>
                      <a:r>
                        <a:rPr lang="en-US" sz="1600" b="0" dirty="0">
                          <a:solidFill>
                            <a:schemeClr val="tx1"/>
                          </a:solidFill>
                          <a:latin typeface="Arial"/>
                          <a:cs typeface="Arial"/>
                        </a:rPr>
                        <a:t>Nature, origin and purpose of the source (if relevant)</a:t>
                      </a:r>
                    </a:p>
                  </a:txBody>
                  <a:tcPr>
                    <a:solidFill>
                      <a:schemeClr val="accent6">
                        <a:lumMod val="40000"/>
                        <a:lumOff val="60000"/>
                      </a:schemeClr>
                    </a:solidFill>
                  </a:tcPr>
                </a:tc>
                <a:tc>
                  <a:txBody>
                    <a:bodyPr/>
                    <a:lstStyle/>
                    <a:p>
                      <a:pPr marL="0" marR="0" lvl="0" indent="0" algn="l" rtl="0" eaLnBrk="1" fontAlgn="auto" latinLnBrk="0" hangingPunct="1">
                        <a:lnSpc>
                          <a:spcPct val="100000"/>
                        </a:lnSpc>
                        <a:spcBef>
                          <a:spcPts val="0"/>
                        </a:spcBef>
                        <a:spcAft>
                          <a:spcPts val="0"/>
                        </a:spcAft>
                        <a:buFontTx/>
                        <a:buNone/>
                      </a:pPr>
                      <a:r>
                        <a:rPr lang="en-US" sz="1600" dirty="0">
                          <a:solidFill>
                            <a:schemeClr val="accent5">
                              <a:lumMod val="75000"/>
                            </a:schemeClr>
                          </a:solidFill>
                          <a:latin typeface="Arial"/>
                          <a:cs typeface="Arial"/>
                        </a:rPr>
                        <a:t>Tone and emphasis</a:t>
                      </a:r>
                      <a:r>
                        <a:rPr lang="en-US" sz="1600" dirty="0">
                          <a:solidFill>
                            <a:schemeClr val="tx1"/>
                          </a:solidFill>
                          <a:latin typeface="Arial"/>
                          <a:cs typeface="Arial"/>
                        </a:rPr>
                        <a:t> </a:t>
                      </a:r>
                      <a:r>
                        <a:rPr lang="en-US" sz="1600" b="0" dirty="0">
                          <a:solidFill>
                            <a:schemeClr val="tx1"/>
                          </a:solidFill>
                          <a:latin typeface="Arial"/>
                          <a:cs typeface="Arial"/>
                        </a:rPr>
                        <a:t>Does this affect the utility of the source?</a:t>
                      </a:r>
                    </a:p>
                  </a:txBody>
                  <a:tcPr>
                    <a:solidFill>
                      <a:schemeClr val="accent6">
                        <a:lumMod val="40000"/>
                        <a:lumOff val="60000"/>
                      </a:schemeClr>
                    </a:solidFill>
                  </a:tcPr>
                </a:tc>
                <a:tc>
                  <a:txBody>
                    <a:bodyPr/>
                    <a:lstStyle/>
                    <a:p>
                      <a:pPr marL="0" marR="0" lvl="0" indent="0" algn="l" rtl="0" eaLnBrk="1" fontAlgn="auto" latinLnBrk="0" hangingPunct="1">
                        <a:lnSpc>
                          <a:spcPct val="100000"/>
                        </a:lnSpc>
                        <a:spcBef>
                          <a:spcPts val="0"/>
                        </a:spcBef>
                        <a:spcAft>
                          <a:spcPts val="0"/>
                        </a:spcAft>
                        <a:buFontTx/>
                        <a:buNone/>
                      </a:pPr>
                      <a:r>
                        <a:rPr lang="en-US" sz="1600" dirty="0">
                          <a:solidFill>
                            <a:schemeClr val="accent5">
                              <a:lumMod val="75000"/>
                            </a:schemeClr>
                          </a:solidFill>
                          <a:latin typeface="Arial"/>
                          <a:cs typeface="Arial"/>
                        </a:rPr>
                        <a:t>Usefulness</a:t>
                      </a:r>
                    </a:p>
                    <a:p>
                      <a:pPr marL="0" marR="0" lvl="0" indent="0" algn="l">
                        <a:lnSpc>
                          <a:spcPct val="100000"/>
                        </a:lnSpc>
                        <a:spcBef>
                          <a:spcPts val="0"/>
                        </a:spcBef>
                        <a:spcAft>
                          <a:spcPts val="0"/>
                        </a:spcAft>
                        <a:buFontTx/>
                        <a:buNone/>
                      </a:pPr>
                      <a:r>
                        <a:rPr lang="en-US" sz="1600" b="0" dirty="0">
                          <a:solidFill>
                            <a:schemeClr val="tx1"/>
                          </a:solidFill>
                          <a:latin typeface="Arial"/>
                          <a:cs typeface="Arial"/>
                        </a:rPr>
                        <a:t>... for understanding why the Armistice was delayed </a:t>
                      </a:r>
                      <a:endParaRPr lang="en-US" sz="1600" b="0" dirty="0">
                        <a:solidFill>
                          <a:schemeClr val="tx1"/>
                        </a:solidFill>
                        <a:latin typeface="Arial" panose="020B0604020202020204" pitchFamily="34" charset="0"/>
                        <a:cs typeface="Arial" panose="020B0604020202020204" pitchFamily="34" charset="0"/>
                      </a:endParaRPr>
                    </a:p>
                  </a:txBody>
                  <a:tcPr>
                    <a:solidFill>
                      <a:schemeClr val="accent6">
                        <a:lumMod val="40000"/>
                        <a:lumOff val="60000"/>
                      </a:schemeClr>
                    </a:solidFill>
                  </a:tcPr>
                </a:tc>
                <a:extLst>
                  <a:ext uri="{0D108BD9-81ED-4DB2-BD59-A6C34878D82A}">
                    <a16:rowId xmlns:a16="http://schemas.microsoft.com/office/drawing/2014/main" val="866749899"/>
                  </a:ext>
                </a:extLst>
              </a:tr>
              <a:tr h="484601">
                <a:tc>
                  <a:txBody>
                    <a:bodyPr/>
                    <a:lstStyle/>
                    <a:p>
                      <a:r>
                        <a:rPr lang="en-US" dirty="0"/>
                        <a:t>1</a:t>
                      </a:r>
                    </a:p>
                  </a:txBody>
                  <a:tcPr>
                    <a:solidFill>
                      <a:schemeClr val="accent6">
                        <a:lumMod val="40000"/>
                        <a:lumOff val="60000"/>
                      </a:schemeClr>
                    </a:solidFill>
                  </a:tcPr>
                </a:tc>
                <a:tc>
                  <a:txBody>
                    <a:bodyPr/>
                    <a:lstStyle/>
                    <a:p>
                      <a:endParaRPr lang="en-US"/>
                    </a:p>
                  </a:txBody>
                  <a:tcPr>
                    <a:solidFill>
                      <a:schemeClr val="accent6">
                        <a:lumMod val="40000"/>
                        <a:lumOff val="60000"/>
                      </a:schemeClr>
                    </a:solidFill>
                  </a:tcPr>
                </a:tc>
                <a:tc>
                  <a:txBody>
                    <a:bodyPr/>
                    <a:lstStyle/>
                    <a:p>
                      <a:endParaRPr lang="en-US" dirty="0"/>
                    </a:p>
                  </a:txBody>
                  <a:tcPr>
                    <a:solidFill>
                      <a:schemeClr val="accent6">
                        <a:lumMod val="40000"/>
                        <a:lumOff val="60000"/>
                      </a:schemeClr>
                    </a:solidFill>
                  </a:tcPr>
                </a:tc>
                <a:tc>
                  <a:txBody>
                    <a:bodyPr/>
                    <a:lstStyle/>
                    <a:p>
                      <a:endParaRPr lang="en-US" dirty="0"/>
                    </a:p>
                  </a:txBody>
                  <a:tcPr>
                    <a:solidFill>
                      <a:schemeClr val="accent6">
                        <a:lumMod val="40000"/>
                        <a:lumOff val="60000"/>
                      </a:schemeClr>
                    </a:solidFill>
                  </a:tcPr>
                </a:tc>
                <a:tc>
                  <a:txBody>
                    <a:bodyPr/>
                    <a:lstStyle/>
                    <a:p>
                      <a:endParaRPr lang="en-US" dirty="0"/>
                    </a:p>
                  </a:txBody>
                  <a:tcPr>
                    <a:solidFill>
                      <a:schemeClr val="accent6">
                        <a:lumMod val="40000"/>
                        <a:lumOff val="60000"/>
                      </a:schemeClr>
                    </a:solidFill>
                  </a:tcPr>
                </a:tc>
                <a:extLst>
                  <a:ext uri="{0D108BD9-81ED-4DB2-BD59-A6C34878D82A}">
                    <a16:rowId xmlns:a16="http://schemas.microsoft.com/office/drawing/2014/main" val="2256716250"/>
                  </a:ext>
                </a:extLst>
              </a:tr>
              <a:tr h="484601">
                <a:tc>
                  <a:txBody>
                    <a:bodyPr/>
                    <a:lstStyle/>
                    <a:p>
                      <a:r>
                        <a:rPr lang="en-US" dirty="0"/>
                        <a:t>2</a:t>
                      </a:r>
                    </a:p>
                  </a:txBody>
                  <a:tcPr>
                    <a:solidFill>
                      <a:schemeClr val="accent6">
                        <a:lumMod val="40000"/>
                        <a:lumOff val="60000"/>
                      </a:schemeClr>
                    </a:solidFill>
                  </a:tcPr>
                </a:tc>
                <a:tc>
                  <a:txBody>
                    <a:bodyPr/>
                    <a:lstStyle/>
                    <a:p>
                      <a:endParaRPr lang="en-US"/>
                    </a:p>
                  </a:txBody>
                  <a:tcPr>
                    <a:solidFill>
                      <a:schemeClr val="accent6">
                        <a:lumMod val="40000"/>
                        <a:lumOff val="60000"/>
                      </a:schemeClr>
                    </a:solidFill>
                  </a:tcPr>
                </a:tc>
                <a:tc>
                  <a:txBody>
                    <a:bodyPr/>
                    <a:lstStyle/>
                    <a:p>
                      <a:endParaRPr lang="en-US"/>
                    </a:p>
                  </a:txBody>
                  <a:tcPr>
                    <a:solidFill>
                      <a:schemeClr val="accent6">
                        <a:lumMod val="40000"/>
                        <a:lumOff val="60000"/>
                      </a:schemeClr>
                    </a:solidFill>
                  </a:tcPr>
                </a:tc>
                <a:tc>
                  <a:txBody>
                    <a:bodyPr/>
                    <a:lstStyle/>
                    <a:p>
                      <a:endParaRPr lang="en-US"/>
                    </a:p>
                  </a:txBody>
                  <a:tcPr>
                    <a:solidFill>
                      <a:schemeClr val="accent6">
                        <a:lumMod val="40000"/>
                        <a:lumOff val="60000"/>
                      </a:schemeClr>
                    </a:solidFill>
                  </a:tcPr>
                </a:tc>
                <a:tc>
                  <a:txBody>
                    <a:bodyPr/>
                    <a:lstStyle/>
                    <a:p>
                      <a:endParaRPr lang="en-US" dirty="0"/>
                    </a:p>
                  </a:txBody>
                  <a:tcPr>
                    <a:solidFill>
                      <a:schemeClr val="accent6">
                        <a:lumMod val="40000"/>
                        <a:lumOff val="60000"/>
                      </a:schemeClr>
                    </a:solidFill>
                  </a:tcPr>
                </a:tc>
                <a:extLst>
                  <a:ext uri="{0D108BD9-81ED-4DB2-BD59-A6C34878D82A}">
                    <a16:rowId xmlns:a16="http://schemas.microsoft.com/office/drawing/2014/main" val="2996389253"/>
                  </a:ext>
                </a:extLst>
              </a:tr>
              <a:tr h="484601">
                <a:tc>
                  <a:txBody>
                    <a:bodyPr/>
                    <a:lstStyle/>
                    <a:p>
                      <a:r>
                        <a:rPr lang="en-US" dirty="0"/>
                        <a:t>3</a:t>
                      </a:r>
                    </a:p>
                  </a:txBody>
                  <a:tcPr>
                    <a:solidFill>
                      <a:schemeClr val="accent6">
                        <a:lumMod val="40000"/>
                        <a:lumOff val="60000"/>
                      </a:schemeClr>
                    </a:solidFill>
                  </a:tcPr>
                </a:tc>
                <a:tc>
                  <a:txBody>
                    <a:bodyPr/>
                    <a:lstStyle/>
                    <a:p>
                      <a:endParaRPr lang="en-US"/>
                    </a:p>
                  </a:txBody>
                  <a:tcPr>
                    <a:solidFill>
                      <a:schemeClr val="accent6">
                        <a:lumMod val="40000"/>
                        <a:lumOff val="60000"/>
                      </a:schemeClr>
                    </a:solidFill>
                  </a:tcPr>
                </a:tc>
                <a:tc>
                  <a:txBody>
                    <a:bodyPr/>
                    <a:lstStyle/>
                    <a:p>
                      <a:endParaRPr lang="en-US"/>
                    </a:p>
                  </a:txBody>
                  <a:tcPr>
                    <a:solidFill>
                      <a:schemeClr val="accent6">
                        <a:lumMod val="40000"/>
                        <a:lumOff val="60000"/>
                      </a:schemeClr>
                    </a:solidFill>
                  </a:tcPr>
                </a:tc>
                <a:tc>
                  <a:txBody>
                    <a:bodyPr/>
                    <a:lstStyle/>
                    <a:p>
                      <a:endParaRPr lang="en-US"/>
                    </a:p>
                  </a:txBody>
                  <a:tcPr>
                    <a:solidFill>
                      <a:schemeClr val="accent6">
                        <a:lumMod val="40000"/>
                        <a:lumOff val="60000"/>
                      </a:schemeClr>
                    </a:solidFill>
                  </a:tcPr>
                </a:tc>
                <a:tc>
                  <a:txBody>
                    <a:bodyPr/>
                    <a:lstStyle/>
                    <a:p>
                      <a:endParaRPr lang="en-US" dirty="0"/>
                    </a:p>
                  </a:txBody>
                  <a:tcPr>
                    <a:solidFill>
                      <a:schemeClr val="accent6">
                        <a:lumMod val="40000"/>
                        <a:lumOff val="60000"/>
                      </a:schemeClr>
                    </a:solidFill>
                  </a:tcPr>
                </a:tc>
                <a:extLst>
                  <a:ext uri="{0D108BD9-81ED-4DB2-BD59-A6C34878D82A}">
                    <a16:rowId xmlns:a16="http://schemas.microsoft.com/office/drawing/2014/main" val="2663993209"/>
                  </a:ext>
                </a:extLst>
              </a:tr>
              <a:tr h="484601">
                <a:tc>
                  <a:txBody>
                    <a:bodyPr/>
                    <a:lstStyle/>
                    <a:p>
                      <a:r>
                        <a:rPr lang="en-US" dirty="0"/>
                        <a:t>4</a:t>
                      </a:r>
                    </a:p>
                  </a:txBody>
                  <a:tcPr>
                    <a:solidFill>
                      <a:schemeClr val="accent6">
                        <a:lumMod val="40000"/>
                        <a:lumOff val="60000"/>
                      </a:schemeClr>
                    </a:solidFill>
                  </a:tcPr>
                </a:tc>
                <a:tc>
                  <a:txBody>
                    <a:bodyPr/>
                    <a:lstStyle/>
                    <a:p>
                      <a:endParaRPr lang="en-US"/>
                    </a:p>
                  </a:txBody>
                  <a:tcPr>
                    <a:solidFill>
                      <a:schemeClr val="accent6">
                        <a:lumMod val="40000"/>
                        <a:lumOff val="60000"/>
                      </a:schemeClr>
                    </a:solidFill>
                  </a:tcPr>
                </a:tc>
                <a:tc>
                  <a:txBody>
                    <a:bodyPr/>
                    <a:lstStyle/>
                    <a:p>
                      <a:endParaRPr lang="en-US"/>
                    </a:p>
                  </a:txBody>
                  <a:tcPr>
                    <a:solidFill>
                      <a:schemeClr val="accent6">
                        <a:lumMod val="40000"/>
                        <a:lumOff val="60000"/>
                      </a:schemeClr>
                    </a:solidFill>
                  </a:tcPr>
                </a:tc>
                <a:tc>
                  <a:txBody>
                    <a:bodyPr/>
                    <a:lstStyle/>
                    <a:p>
                      <a:endParaRPr lang="en-US"/>
                    </a:p>
                  </a:txBody>
                  <a:tcPr>
                    <a:solidFill>
                      <a:schemeClr val="accent6">
                        <a:lumMod val="40000"/>
                        <a:lumOff val="60000"/>
                      </a:schemeClr>
                    </a:solidFill>
                  </a:tcPr>
                </a:tc>
                <a:tc>
                  <a:txBody>
                    <a:bodyPr/>
                    <a:lstStyle/>
                    <a:p>
                      <a:endParaRPr lang="en-US" dirty="0"/>
                    </a:p>
                  </a:txBody>
                  <a:tcPr>
                    <a:solidFill>
                      <a:schemeClr val="accent6">
                        <a:lumMod val="40000"/>
                        <a:lumOff val="60000"/>
                      </a:schemeClr>
                    </a:solidFill>
                  </a:tcPr>
                </a:tc>
                <a:extLst>
                  <a:ext uri="{0D108BD9-81ED-4DB2-BD59-A6C34878D82A}">
                    <a16:rowId xmlns:a16="http://schemas.microsoft.com/office/drawing/2014/main" val="4113658230"/>
                  </a:ext>
                </a:extLst>
              </a:tr>
              <a:tr h="484601">
                <a:tc>
                  <a:txBody>
                    <a:bodyPr/>
                    <a:lstStyle/>
                    <a:p>
                      <a:r>
                        <a:rPr lang="en-US" dirty="0"/>
                        <a:t>5</a:t>
                      </a:r>
                    </a:p>
                  </a:txBody>
                  <a:tcPr>
                    <a:solidFill>
                      <a:schemeClr val="accent6">
                        <a:lumMod val="40000"/>
                        <a:lumOff val="60000"/>
                      </a:schemeClr>
                    </a:solidFill>
                  </a:tcPr>
                </a:tc>
                <a:tc>
                  <a:txBody>
                    <a:bodyPr/>
                    <a:lstStyle/>
                    <a:p>
                      <a:endParaRPr lang="en-US"/>
                    </a:p>
                  </a:txBody>
                  <a:tcPr>
                    <a:solidFill>
                      <a:schemeClr val="accent6">
                        <a:lumMod val="40000"/>
                        <a:lumOff val="60000"/>
                      </a:schemeClr>
                    </a:solidFill>
                  </a:tcPr>
                </a:tc>
                <a:tc>
                  <a:txBody>
                    <a:bodyPr/>
                    <a:lstStyle/>
                    <a:p>
                      <a:endParaRPr lang="en-US" dirty="0"/>
                    </a:p>
                  </a:txBody>
                  <a:tcPr>
                    <a:solidFill>
                      <a:schemeClr val="accent6">
                        <a:lumMod val="40000"/>
                        <a:lumOff val="60000"/>
                      </a:schemeClr>
                    </a:solidFill>
                  </a:tcPr>
                </a:tc>
                <a:tc>
                  <a:txBody>
                    <a:bodyPr/>
                    <a:lstStyle/>
                    <a:p>
                      <a:endParaRPr lang="en-US"/>
                    </a:p>
                  </a:txBody>
                  <a:tcPr>
                    <a:solidFill>
                      <a:schemeClr val="accent6">
                        <a:lumMod val="40000"/>
                        <a:lumOff val="60000"/>
                      </a:schemeClr>
                    </a:solidFill>
                  </a:tcPr>
                </a:tc>
                <a:tc>
                  <a:txBody>
                    <a:bodyPr/>
                    <a:lstStyle/>
                    <a:p>
                      <a:endParaRPr lang="en-US" dirty="0"/>
                    </a:p>
                  </a:txBody>
                  <a:tcPr>
                    <a:solidFill>
                      <a:schemeClr val="accent6">
                        <a:lumMod val="40000"/>
                        <a:lumOff val="60000"/>
                      </a:schemeClr>
                    </a:solidFill>
                  </a:tcPr>
                </a:tc>
                <a:extLst>
                  <a:ext uri="{0D108BD9-81ED-4DB2-BD59-A6C34878D82A}">
                    <a16:rowId xmlns:a16="http://schemas.microsoft.com/office/drawing/2014/main" val="3837421814"/>
                  </a:ext>
                </a:extLst>
              </a:tr>
              <a:tr h="484601">
                <a:tc>
                  <a:txBody>
                    <a:bodyPr/>
                    <a:lstStyle/>
                    <a:p>
                      <a:pPr lvl="0">
                        <a:buNone/>
                      </a:pPr>
                      <a:r>
                        <a:rPr lang="en-US" dirty="0"/>
                        <a:t>6</a:t>
                      </a:r>
                    </a:p>
                  </a:txBody>
                  <a:tcPr>
                    <a:solidFill>
                      <a:schemeClr val="accent6">
                        <a:lumMod val="40000"/>
                        <a:lumOff val="60000"/>
                      </a:schemeClr>
                    </a:solidFill>
                  </a:tcPr>
                </a:tc>
                <a:tc>
                  <a:txBody>
                    <a:bodyPr/>
                    <a:lstStyle/>
                    <a:p>
                      <a:pPr lvl="0">
                        <a:buNone/>
                      </a:pPr>
                      <a:endParaRPr lang="en-US" dirty="0"/>
                    </a:p>
                  </a:txBody>
                  <a:tcPr>
                    <a:solidFill>
                      <a:schemeClr val="accent6">
                        <a:lumMod val="40000"/>
                        <a:lumOff val="60000"/>
                      </a:schemeClr>
                    </a:solidFill>
                  </a:tcPr>
                </a:tc>
                <a:tc>
                  <a:txBody>
                    <a:bodyPr/>
                    <a:lstStyle/>
                    <a:p>
                      <a:pPr lvl="0">
                        <a:buNone/>
                      </a:pPr>
                      <a:endParaRPr lang="en-US" dirty="0"/>
                    </a:p>
                  </a:txBody>
                  <a:tcPr>
                    <a:solidFill>
                      <a:schemeClr val="accent6">
                        <a:lumMod val="40000"/>
                        <a:lumOff val="60000"/>
                      </a:schemeClr>
                    </a:solidFill>
                  </a:tcPr>
                </a:tc>
                <a:tc>
                  <a:txBody>
                    <a:bodyPr/>
                    <a:lstStyle/>
                    <a:p>
                      <a:pPr lvl="0">
                        <a:buNone/>
                      </a:pPr>
                      <a:endParaRPr lang="en-US" dirty="0"/>
                    </a:p>
                  </a:txBody>
                  <a:tcPr>
                    <a:solidFill>
                      <a:schemeClr val="accent6">
                        <a:lumMod val="40000"/>
                        <a:lumOff val="60000"/>
                      </a:schemeClr>
                    </a:solidFill>
                  </a:tcPr>
                </a:tc>
                <a:tc>
                  <a:txBody>
                    <a:bodyPr/>
                    <a:lstStyle/>
                    <a:p>
                      <a:pPr lvl="0">
                        <a:buNone/>
                      </a:pPr>
                      <a:endParaRPr lang="en-US" dirty="0"/>
                    </a:p>
                  </a:txBody>
                  <a:tcPr>
                    <a:solidFill>
                      <a:schemeClr val="accent6">
                        <a:lumMod val="40000"/>
                        <a:lumOff val="60000"/>
                      </a:schemeClr>
                    </a:solidFill>
                  </a:tcPr>
                </a:tc>
                <a:extLst>
                  <a:ext uri="{0D108BD9-81ED-4DB2-BD59-A6C34878D82A}">
                    <a16:rowId xmlns:a16="http://schemas.microsoft.com/office/drawing/2014/main" val="2862373442"/>
                  </a:ext>
                </a:extLst>
              </a:tr>
              <a:tr h="484601">
                <a:tc>
                  <a:txBody>
                    <a:bodyPr/>
                    <a:lstStyle/>
                    <a:p>
                      <a:pPr lvl="0">
                        <a:buNone/>
                      </a:pPr>
                      <a:r>
                        <a:rPr lang="en-US" dirty="0"/>
                        <a:t>7</a:t>
                      </a:r>
                    </a:p>
                  </a:txBody>
                  <a:tcPr>
                    <a:solidFill>
                      <a:schemeClr val="accent6">
                        <a:lumMod val="40000"/>
                        <a:lumOff val="60000"/>
                      </a:schemeClr>
                    </a:solidFill>
                  </a:tcPr>
                </a:tc>
                <a:tc>
                  <a:txBody>
                    <a:bodyPr/>
                    <a:lstStyle/>
                    <a:p>
                      <a:pPr lvl="0">
                        <a:buNone/>
                      </a:pPr>
                      <a:endParaRPr lang="en-US" dirty="0"/>
                    </a:p>
                  </a:txBody>
                  <a:tcPr>
                    <a:solidFill>
                      <a:schemeClr val="accent6">
                        <a:lumMod val="40000"/>
                        <a:lumOff val="60000"/>
                      </a:schemeClr>
                    </a:solidFill>
                  </a:tcPr>
                </a:tc>
                <a:tc>
                  <a:txBody>
                    <a:bodyPr/>
                    <a:lstStyle/>
                    <a:p>
                      <a:pPr lvl="0">
                        <a:buNone/>
                      </a:pPr>
                      <a:endParaRPr lang="en-US" dirty="0"/>
                    </a:p>
                  </a:txBody>
                  <a:tcPr>
                    <a:solidFill>
                      <a:schemeClr val="accent6">
                        <a:lumMod val="40000"/>
                        <a:lumOff val="60000"/>
                      </a:schemeClr>
                    </a:solidFill>
                  </a:tcPr>
                </a:tc>
                <a:tc>
                  <a:txBody>
                    <a:bodyPr/>
                    <a:lstStyle/>
                    <a:p>
                      <a:pPr lvl="0">
                        <a:buNone/>
                      </a:pPr>
                      <a:endParaRPr lang="en-US" dirty="0"/>
                    </a:p>
                  </a:txBody>
                  <a:tcPr>
                    <a:solidFill>
                      <a:schemeClr val="accent6">
                        <a:lumMod val="40000"/>
                        <a:lumOff val="60000"/>
                      </a:schemeClr>
                    </a:solidFill>
                  </a:tcPr>
                </a:tc>
                <a:tc>
                  <a:txBody>
                    <a:bodyPr/>
                    <a:lstStyle/>
                    <a:p>
                      <a:pPr lvl="0">
                        <a:buNone/>
                      </a:pPr>
                      <a:endParaRPr lang="en-US" dirty="0"/>
                    </a:p>
                  </a:txBody>
                  <a:tcPr>
                    <a:solidFill>
                      <a:schemeClr val="accent6">
                        <a:lumMod val="40000"/>
                        <a:lumOff val="60000"/>
                      </a:schemeClr>
                    </a:solidFill>
                  </a:tcPr>
                </a:tc>
                <a:extLst>
                  <a:ext uri="{0D108BD9-81ED-4DB2-BD59-A6C34878D82A}">
                    <a16:rowId xmlns:a16="http://schemas.microsoft.com/office/drawing/2014/main" val="3986332132"/>
                  </a:ext>
                </a:extLst>
              </a:tr>
            </a:tbl>
          </a:graphicData>
        </a:graphic>
      </p:graphicFrame>
      <p:sp>
        <p:nvSpPr>
          <p:cNvPr id="12" name="Slide Number Placeholder 4">
            <a:extLst>
              <a:ext uri="{FF2B5EF4-FFF2-40B4-BE49-F238E27FC236}">
                <a16:creationId xmlns:a16="http://schemas.microsoft.com/office/drawing/2014/main" id="{B55DC00D-5ADE-614A-A938-26C17A4BAEF8}"/>
              </a:ext>
            </a:extLst>
          </p:cNvPr>
          <p:cNvSpPr>
            <a:spLocks noGrp="1"/>
          </p:cNvSpPr>
          <p:nvPr>
            <p:ph type="sldNum" sz="quarter" idx="12"/>
          </p:nvPr>
        </p:nvSpPr>
        <p:spPr>
          <a:xfrm>
            <a:off x="3947160" y="6356350"/>
            <a:ext cx="4668520" cy="365125"/>
          </a:xfrm>
        </p:spPr>
        <p:txBody>
          <a:bodyPr/>
          <a:lstStyle/>
          <a:p>
            <a:fld id="{91DB7F08-A76A-C04F-AC2D-B8A23795015F}" type="slidenum">
              <a:rPr lang="en-US" smtClean="0"/>
              <a:pPr/>
              <a:t>1</a:t>
            </a:fld>
            <a:endParaRPr lang="en-US"/>
          </a:p>
        </p:txBody>
      </p:sp>
      <p:sp>
        <p:nvSpPr>
          <p:cNvPr id="13" name="TextBox 1">
            <a:extLst>
              <a:ext uri="{FF2B5EF4-FFF2-40B4-BE49-F238E27FC236}">
                <a16:creationId xmlns:a16="http://schemas.microsoft.com/office/drawing/2014/main" id="{50EFF6AC-FB56-BE43-9490-22135D2681A9}"/>
              </a:ext>
            </a:extLst>
          </p:cNvPr>
          <p:cNvSpPr txBox="1"/>
          <p:nvPr/>
        </p:nvSpPr>
        <p:spPr>
          <a:xfrm>
            <a:off x="720000" y="360000"/>
            <a:ext cx="6036400" cy="646331"/>
          </a:xfrm>
          <a:prstGeom prst="rect">
            <a:avLst/>
          </a:prstGeom>
          <a:noFill/>
        </p:spPr>
        <p:txBody>
          <a:bodyPr rot="0" spcFirstLastPara="0" vert="horz" wrap="square" lIns="0" tIns="0" rIns="0" bIns="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solidFill>
                  <a:srgbClr val="0070C0"/>
                </a:solidFill>
              </a:rPr>
              <a:t>Resource sheet 7.1B</a:t>
            </a:r>
          </a:p>
          <a:p>
            <a:r>
              <a:rPr lang="en-US" sz="2400" b="1" dirty="0"/>
              <a:t>Activity 3 Recording sheet</a:t>
            </a:r>
          </a:p>
        </p:txBody>
      </p:sp>
    </p:spTree>
    <p:extLst>
      <p:ext uri="{BB962C8B-B14F-4D97-AF65-F5344CB8AC3E}">
        <p14:creationId xmlns:p14="http://schemas.microsoft.com/office/powerpoint/2010/main" val="2060500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chemeClr val="accent6">
                <a:lumMod val="40000"/>
                <a:lumOff val="60000"/>
              </a:schemeClr>
            </a:gs>
          </a:gsLst>
          <a:lin ang="16200000" scaled="1"/>
        </a:gra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FBC7811F-B5FA-384F-A751-DA184E3C3C5A}"/>
              </a:ext>
            </a:extLst>
          </p:cNvPr>
          <p:cNvSpPr>
            <a:spLocks noGrp="1"/>
          </p:cNvSpPr>
          <p:nvPr>
            <p:ph type="sldNum" sz="quarter" idx="12"/>
          </p:nvPr>
        </p:nvSpPr>
        <p:spPr/>
        <p:txBody>
          <a:bodyPr/>
          <a:lstStyle/>
          <a:p>
            <a:fld id="{91DB7F08-A76A-C04F-AC2D-B8A23795015F}" type="slidenum">
              <a:rPr lang="en-US" smtClean="0"/>
              <a:pPr/>
              <a:t>2</a:t>
            </a:fld>
            <a:endParaRPr lang="en-US"/>
          </a:p>
        </p:txBody>
      </p:sp>
      <p:sp>
        <p:nvSpPr>
          <p:cNvPr id="3" name="Content Placeholder 2"/>
          <p:cNvSpPr>
            <a:spLocks noGrp="1"/>
          </p:cNvSpPr>
          <p:nvPr>
            <p:ph idx="1"/>
          </p:nvPr>
        </p:nvSpPr>
        <p:spPr>
          <a:xfrm>
            <a:off x="720000" y="1620000"/>
            <a:ext cx="4981553" cy="4351338"/>
          </a:xfrm>
        </p:spPr>
        <p:txBody>
          <a:bodyPr>
            <a:normAutofit fontScale="92500"/>
          </a:bodyPr>
          <a:lstStyle/>
          <a:p>
            <a:pPr marL="0" indent="0">
              <a:lnSpc>
                <a:spcPct val="110000"/>
              </a:lnSpc>
              <a:buNone/>
            </a:pPr>
            <a:r>
              <a:rPr lang="en-US" dirty="0">
                <a:solidFill>
                  <a:schemeClr val="accent6">
                    <a:lumMod val="75000"/>
                  </a:schemeClr>
                </a:solidFill>
                <a:latin typeface="Arial" panose="020B0604020202020204" pitchFamily="34" charset="0"/>
                <a:cs typeface="Arial" panose="020B0604020202020204" pitchFamily="34" charset="0"/>
                <a:hlinkClick r:id="rId3"/>
              </a:rPr>
              <a:t>https://koreanwarlegacy.org/chapters/a-barrier-to-armistice-what-to-do-about-prisoners-of-war</a:t>
            </a:r>
            <a:endParaRPr lang="en-US" dirty="0">
              <a:latin typeface="Arial" panose="020B0604020202020204" pitchFamily="34" charset="0"/>
              <a:cs typeface="Arial" panose="020B0604020202020204" pitchFamily="34" charset="0"/>
            </a:endParaRPr>
          </a:p>
          <a:p>
            <a:pPr marL="0" indent="0">
              <a:lnSpc>
                <a:spcPct val="110000"/>
              </a:lnSpc>
              <a:buNone/>
            </a:pPr>
            <a:r>
              <a:rPr lang="en-US" dirty="0">
                <a:latin typeface="Arial" panose="020B0604020202020204" pitchFamily="34" charset="0"/>
                <a:cs typeface="Arial" panose="020B0604020202020204" pitchFamily="34" charset="0"/>
              </a:rPr>
              <a:t>Use the text information and oral accounts of the soldier and airman for personal accounts as to why the POW question contributed to prolonging the war.</a:t>
            </a:r>
          </a:p>
          <a:p>
            <a:endParaRPr lang="en-US" dirty="0"/>
          </a:p>
        </p:txBody>
      </p:sp>
      <p:pic>
        <p:nvPicPr>
          <p:cNvPr id="5" name="Picture 4">
            <a:extLst>
              <a:ext uri="{FF2B5EF4-FFF2-40B4-BE49-F238E27FC236}">
                <a16:creationId xmlns:a16="http://schemas.microsoft.com/office/drawing/2014/main" id="{2CAF9506-180B-4E9F-9FDB-35238A71D8B2}"/>
              </a:ext>
            </a:extLst>
          </p:cNvPr>
          <p:cNvPicPr/>
          <p:nvPr/>
        </p:nvPicPr>
        <p:blipFill rotWithShape="1">
          <a:blip r:embed="rId4">
            <a:extLst>
              <a:ext uri="{28A0092B-C50C-407E-A947-70E740481C1C}">
                <a14:useLocalDpi xmlns:a14="http://schemas.microsoft.com/office/drawing/2010/main" val="0"/>
              </a:ext>
            </a:extLst>
          </a:blip>
          <a:srcRect l="5864" t="17800" r="4922"/>
          <a:stretch/>
        </p:blipFill>
        <p:spPr>
          <a:xfrm>
            <a:off x="8443834" y="1200507"/>
            <a:ext cx="3435813" cy="4315522"/>
          </a:xfrm>
          <a:prstGeom prst="rect">
            <a:avLst/>
          </a:prstGeom>
        </p:spPr>
      </p:pic>
      <p:sp>
        <p:nvSpPr>
          <p:cNvPr id="7" name="TextBox 1">
            <a:extLst>
              <a:ext uri="{FF2B5EF4-FFF2-40B4-BE49-F238E27FC236}">
                <a16:creationId xmlns:a16="http://schemas.microsoft.com/office/drawing/2014/main" id="{ADCA9EC0-69D6-42A7-89E2-9DBFB0BB1409}"/>
              </a:ext>
            </a:extLst>
          </p:cNvPr>
          <p:cNvSpPr txBox="1"/>
          <p:nvPr/>
        </p:nvSpPr>
        <p:spPr>
          <a:xfrm>
            <a:off x="8095488" y="180000"/>
            <a:ext cx="3767328" cy="400110"/>
          </a:xfrm>
          <a:prstGeom prst="rect">
            <a:avLst/>
          </a:prstGeom>
          <a:solidFill>
            <a:schemeClr val="accent2">
              <a:lumMod val="60000"/>
              <a:lumOff val="40000"/>
            </a:schemeClr>
          </a:solidFill>
          <a:ln w="3175">
            <a:noFill/>
          </a:ln>
        </p:spPr>
        <p:txBody>
          <a:bodyPr wrap="square"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b="1" dirty="0">
                <a:solidFill>
                  <a:schemeClr val="bg1"/>
                </a:solidFill>
                <a:latin typeface="Arial"/>
                <a:cs typeface="Arial"/>
              </a:rPr>
              <a:t>EVIDENCE PACK</a:t>
            </a:r>
          </a:p>
        </p:txBody>
      </p:sp>
      <p:sp>
        <p:nvSpPr>
          <p:cNvPr id="8" name="Title 1">
            <a:extLst>
              <a:ext uri="{FF2B5EF4-FFF2-40B4-BE49-F238E27FC236}">
                <a16:creationId xmlns:a16="http://schemas.microsoft.com/office/drawing/2014/main" id="{5B8D359D-99C8-1D4E-AF52-D0CC0307CB72}"/>
              </a:ext>
            </a:extLst>
          </p:cNvPr>
          <p:cNvSpPr txBox="1">
            <a:spLocks/>
          </p:cNvSpPr>
          <p:nvPr/>
        </p:nvSpPr>
        <p:spPr>
          <a:xfrm>
            <a:off x="721203" y="720001"/>
            <a:ext cx="4907437" cy="900000"/>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4400" b="1" kern="1200">
                <a:solidFill>
                  <a:schemeClr val="tx1"/>
                </a:solidFill>
                <a:latin typeface="Arial" charset="0"/>
                <a:ea typeface="Arial" charset="0"/>
                <a:cs typeface="Arial" charset="0"/>
              </a:defRPr>
            </a:lvl1pPr>
          </a:lstStyle>
          <a:p>
            <a:r>
              <a:rPr lang="en-US" sz="2800" dirty="0">
                <a:latin typeface="Arial" panose="020B0604020202020204" pitchFamily="34" charset="0"/>
                <a:cs typeface="Arial" panose="020B0604020202020204" pitchFamily="34" charset="0"/>
              </a:rPr>
              <a:t>Source 1: </a:t>
            </a:r>
            <a:br>
              <a:rPr lang="en-US" sz="2800" dirty="0">
                <a:latin typeface="Arial" panose="020B0604020202020204" pitchFamily="34" charset="0"/>
                <a:cs typeface="Arial" panose="020B0604020202020204" pitchFamily="34" charset="0"/>
              </a:rPr>
            </a:br>
            <a:r>
              <a:rPr lang="en-US" sz="2800" b="0" dirty="0">
                <a:latin typeface="Arial" panose="020B0604020202020204" pitchFamily="34" charset="0"/>
                <a:cs typeface="Arial" panose="020B0604020202020204" pitchFamily="34" charset="0"/>
              </a:rPr>
              <a:t>The POW question</a:t>
            </a:r>
            <a:endParaRPr lang="en-US" sz="2800" b="0" dirty="0">
              <a:cs typeface="Arial"/>
            </a:endParaRPr>
          </a:p>
        </p:txBody>
      </p:sp>
      <p:sp>
        <p:nvSpPr>
          <p:cNvPr id="9" name="TextBox 1">
            <a:extLst>
              <a:ext uri="{FF2B5EF4-FFF2-40B4-BE49-F238E27FC236}">
                <a16:creationId xmlns:a16="http://schemas.microsoft.com/office/drawing/2014/main" id="{6890DAA5-4E16-C74A-A28A-EF70F70A6FB4}"/>
              </a:ext>
            </a:extLst>
          </p:cNvPr>
          <p:cNvSpPr txBox="1"/>
          <p:nvPr/>
        </p:nvSpPr>
        <p:spPr>
          <a:xfrm>
            <a:off x="720000" y="360000"/>
            <a:ext cx="6036400" cy="276999"/>
          </a:xfrm>
          <a:prstGeom prst="rect">
            <a:avLst/>
          </a:prstGeom>
          <a:noFill/>
        </p:spPr>
        <p:txBody>
          <a:bodyPr rot="0" spcFirstLastPara="0" vert="horz" wrap="square" lIns="0" tIns="0" rIns="0" bIns="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solidFill>
                  <a:srgbClr val="0070C0"/>
                </a:solidFill>
              </a:rPr>
              <a:t>Resource sheet 7.1B</a:t>
            </a:r>
          </a:p>
        </p:txBody>
      </p:sp>
    </p:spTree>
    <p:extLst>
      <p:ext uri="{BB962C8B-B14F-4D97-AF65-F5344CB8AC3E}">
        <p14:creationId xmlns:p14="http://schemas.microsoft.com/office/powerpoint/2010/main" val="4677440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chemeClr val="accent6">
                <a:lumMod val="40000"/>
                <a:lumOff val="60000"/>
              </a:schemeClr>
            </a:gs>
          </a:gsLst>
          <a:lin ang="16200000" scaled="1"/>
        </a:gradFill>
        <a:effectLst/>
      </p:bgPr>
    </p:bg>
    <p:spTree>
      <p:nvGrpSpPr>
        <p:cNvPr id="1" name=""/>
        <p:cNvGrpSpPr/>
        <p:nvPr/>
      </p:nvGrpSpPr>
      <p:grpSpPr>
        <a:xfrm>
          <a:off x="0" y="0"/>
          <a:ext cx="0" cy="0"/>
          <a:chOff x="0" y="0"/>
          <a:chExt cx="0" cy="0"/>
        </a:xfrm>
      </p:grpSpPr>
      <p:sp>
        <p:nvSpPr>
          <p:cNvPr id="5" name="Title 1"/>
          <p:cNvSpPr txBox="1">
            <a:spLocks/>
          </p:cNvSpPr>
          <p:nvPr/>
        </p:nvSpPr>
        <p:spPr>
          <a:xfrm>
            <a:off x="720000" y="720000"/>
            <a:ext cx="9960700" cy="1325563"/>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4400" b="1" kern="1200">
                <a:solidFill>
                  <a:schemeClr val="tx1"/>
                </a:solidFill>
                <a:latin typeface="Arial" charset="0"/>
                <a:ea typeface="Arial" charset="0"/>
                <a:cs typeface="Arial" charset="0"/>
              </a:defRPr>
            </a:lvl1pPr>
          </a:lstStyle>
          <a:p>
            <a:r>
              <a:rPr lang="en-US" sz="2800" dirty="0">
                <a:latin typeface="Arial" panose="020B0604020202020204" pitchFamily="34" charset="0"/>
                <a:cs typeface="Arial" panose="020B0604020202020204" pitchFamily="34" charset="0"/>
              </a:rPr>
              <a:t>Source 2: </a:t>
            </a:r>
            <a:br>
              <a:rPr lang="en-US" sz="2800" dirty="0">
                <a:latin typeface="Arial" panose="020B0604020202020204" pitchFamily="34" charset="0"/>
                <a:cs typeface="Arial" panose="020B0604020202020204" pitchFamily="34" charset="0"/>
              </a:rPr>
            </a:br>
            <a:r>
              <a:rPr lang="en-US" sz="2800" b="0" dirty="0">
                <a:latin typeface="Arial"/>
                <a:cs typeface="Arial"/>
              </a:rPr>
              <a:t>Eisenhower: ‘I shall go to Korea’ speech, 24 October 1952</a:t>
            </a:r>
            <a:endParaRPr lang="en-US" sz="2800" b="0" dirty="0">
              <a:cs typeface="Arial"/>
            </a:endParaRPr>
          </a:p>
        </p:txBody>
      </p:sp>
      <p:sp>
        <p:nvSpPr>
          <p:cNvPr id="6" name="TextBox 5">
            <a:extLst>
              <a:ext uri="{FF2B5EF4-FFF2-40B4-BE49-F238E27FC236}">
                <a16:creationId xmlns:a16="http://schemas.microsoft.com/office/drawing/2014/main" id="{A969E56B-922D-3246-AEAB-62E294C7AD2E}"/>
              </a:ext>
            </a:extLst>
          </p:cNvPr>
          <p:cNvSpPr txBox="1"/>
          <p:nvPr/>
        </p:nvSpPr>
        <p:spPr>
          <a:xfrm>
            <a:off x="720000" y="1980000"/>
            <a:ext cx="11065599" cy="3170099"/>
          </a:xfrm>
          <a:prstGeom prst="rect">
            <a:avLst/>
          </a:prstGeom>
          <a:noFill/>
        </p:spPr>
        <p:txBody>
          <a:bodyPr wrap="square" lIns="0" tIns="0" rIns="0" bIns="0" rtlCol="0">
            <a:spAutoFit/>
          </a:bodyPr>
          <a:lstStyle/>
          <a:p>
            <a:r>
              <a:rPr lang="en-US" sz="2000" dirty="0">
                <a:latin typeface="Arial" panose="020B0604020202020204" pitchFamily="34" charset="0"/>
                <a:cs typeface="Arial" panose="020B0604020202020204" pitchFamily="34" charset="0"/>
              </a:rPr>
              <a:t>‘I shall go to Korea... Carefully, then, this new administration, unfettered by past decisions and inherited mistakes, can review every factor – military, political and psychological – to be mobilized in speeding a just peace…</a:t>
            </a:r>
          </a:p>
          <a:p>
            <a:r>
              <a:rPr lang="en-US" sz="2000" dirty="0">
                <a:latin typeface="Arial" panose="020B0604020202020204" pitchFamily="34" charset="0"/>
                <a:cs typeface="Arial" panose="020B0604020202020204" pitchFamily="34" charset="0"/>
              </a:rPr>
              <a:t>We can shape our psychological warfare program into a weapon capable of cracking the Communist front.</a:t>
            </a:r>
          </a:p>
          <a:p>
            <a:r>
              <a:rPr lang="en-US" sz="2000" dirty="0">
                <a:latin typeface="Arial" panose="020B0604020202020204" pitchFamily="34" charset="0"/>
                <a:cs typeface="Arial" panose="020B0604020202020204" pitchFamily="34" charset="0"/>
              </a:rPr>
              <a:t>… The vital lesson is this: to vacillate, to appease, to placate is only to invite war – vaster war – bloodier war… A foreign policy is the face and voice of a whole people. In rendering their verdict, the people must judge with courage and wisdom. For at this date – any faltering in America’s leadership is a capital offence against freedom… I do not believe it a presumption for me to call the effort of all who enlisted with me – a crusade.’</a:t>
            </a:r>
          </a:p>
        </p:txBody>
      </p:sp>
      <p:sp>
        <p:nvSpPr>
          <p:cNvPr id="8" name="Rectangle 7">
            <a:extLst>
              <a:ext uri="{FF2B5EF4-FFF2-40B4-BE49-F238E27FC236}">
                <a16:creationId xmlns:a16="http://schemas.microsoft.com/office/drawing/2014/main" id="{BA3653D4-AF18-9A4E-A10D-77612536CFA5}"/>
              </a:ext>
            </a:extLst>
          </p:cNvPr>
          <p:cNvSpPr/>
          <p:nvPr/>
        </p:nvSpPr>
        <p:spPr>
          <a:xfrm>
            <a:off x="720000" y="5574000"/>
            <a:ext cx="8278226" cy="369332"/>
          </a:xfrm>
          <a:prstGeom prst="rect">
            <a:avLst/>
          </a:prstGeom>
        </p:spPr>
        <p:txBody>
          <a:bodyPr wrap="square" anchor="t">
            <a:spAutoFit/>
          </a:bodyPr>
          <a:lstStyle/>
          <a:p>
            <a:endParaRPr lang="en-US" dirty="0">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8A3B1808-A349-7240-9E8B-AFC3DB576100}"/>
              </a:ext>
            </a:extLst>
          </p:cNvPr>
          <p:cNvSpPr>
            <a:spLocks noGrp="1"/>
          </p:cNvSpPr>
          <p:nvPr>
            <p:ph type="sldNum" sz="quarter" idx="12"/>
          </p:nvPr>
        </p:nvSpPr>
        <p:spPr/>
        <p:txBody>
          <a:bodyPr/>
          <a:lstStyle/>
          <a:p>
            <a:fld id="{91DB7F08-A76A-C04F-AC2D-B8A23795015F}" type="slidenum">
              <a:rPr lang="en-US" smtClean="0"/>
              <a:pPr/>
              <a:t>3</a:t>
            </a:fld>
            <a:endParaRPr lang="en-US"/>
          </a:p>
        </p:txBody>
      </p:sp>
      <p:sp>
        <p:nvSpPr>
          <p:cNvPr id="3" name="TextBox 2">
            <a:extLst>
              <a:ext uri="{FF2B5EF4-FFF2-40B4-BE49-F238E27FC236}">
                <a16:creationId xmlns:a16="http://schemas.microsoft.com/office/drawing/2014/main" id="{E07BA912-A24C-4078-BAAA-40B53CB3FFEC}"/>
              </a:ext>
            </a:extLst>
          </p:cNvPr>
          <p:cNvSpPr txBox="1"/>
          <p:nvPr/>
        </p:nvSpPr>
        <p:spPr>
          <a:xfrm>
            <a:off x="8095488" y="180000"/>
            <a:ext cx="3767328" cy="400110"/>
          </a:xfrm>
          <a:prstGeom prst="rect">
            <a:avLst/>
          </a:prstGeom>
          <a:solidFill>
            <a:schemeClr val="accent2">
              <a:lumMod val="60000"/>
              <a:lumOff val="40000"/>
            </a:schemeClr>
          </a:solidFill>
          <a:ln w="3175">
            <a:noFill/>
          </a:ln>
        </p:spPr>
        <p:txBody>
          <a:bodyPr wrap="square"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b="1" dirty="0">
                <a:solidFill>
                  <a:schemeClr val="bg1"/>
                </a:solidFill>
                <a:latin typeface="Arial"/>
                <a:cs typeface="Arial"/>
              </a:rPr>
              <a:t>EVIDENCE PACK</a:t>
            </a:r>
          </a:p>
        </p:txBody>
      </p:sp>
      <p:sp>
        <p:nvSpPr>
          <p:cNvPr id="9" name="TextBox 1">
            <a:extLst>
              <a:ext uri="{FF2B5EF4-FFF2-40B4-BE49-F238E27FC236}">
                <a16:creationId xmlns:a16="http://schemas.microsoft.com/office/drawing/2014/main" id="{C20DEB26-6761-3C4B-9888-C941391E9A4B}"/>
              </a:ext>
            </a:extLst>
          </p:cNvPr>
          <p:cNvSpPr txBox="1"/>
          <p:nvPr/>
        </p:nvSpPr>
        <p:spPr>
          <a:xfrm>
            <a:off x="720000" y="360000"/>
            <a:ext cx="6036400" cy="276999"/>
          </a:xfrm>
          <a:prstGeom prst="rect">
            <a:avLst/>
          </a:prstGeom>
          <a:noFill/>
        </p:spPr>
        <p:txBody>
          <a:bodyPr rot="0" spcFirstLastPara="0" vert="horz" wrap="square" lIns="0" tIns="0" rIns="0" bIns="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solidFill>
                  <a:srgbClr val="0070C0"/>
                </a:solidFill>
              </a:rPr>
              <a:t>Resource sheet 7.1B</a:t>
            </a:r>
          </a:p>
        </p:txBody>
      </p:sp>
    </p:spTree>
    <p:extLst>
      <p:ext uri="{BB962C8B-B14F-4D97-AF65-F5344CB8AC3E}">
        <p14:creationId xmlns:p14="http://schemas.microsoft.com/office/powerpoint/2010/main" val="1299025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chemeClr val="accent6">
                <a:lumMod val="40000"/>
                <a:lumOff val="60000"/>
              </a:schemeClr>
            </a:gs>
          </a:gsLst>
          <a:lin ang="16200000" scaled="1"/>
        </a:gradFill>
        <a:effectLst/>
      </p:bgPr>
    </p:bg>
    <p:spTree>
      <p:nvGrpSpPr>
        <p:cNvPr id="1" name=""/>
        <p:cNvGrpSpPr/>
        <p:nvPr/>
      </p:nvGrpSpPr>
      <p:grpSpPr>
        <a:xfrm>
          <a:off x="0" y="0"/>
          <a:ext cx="0" cy="0"/>
          <a:chOff x="0" y="0"/>
          <a:chExt cx="0" cy="0"/>
        </a:xfrm>
      </p:grpSpPr>
      <p:sp>
        <p:nvSpPr>
          <p:cNvPr id="5" name="Title 1"/>
          <p:cNvSpPr txBox="1">
            <a:spLocks/>
          </p:cNvSpPr>
          <p:nvPr/>
        </p:nvSpPr>
        <p:spPr>
          <a:xfrm>
            <a:off x="720000" y="720001"/>
            <a:ext cx="9922600" cy="905600"/>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4400" b="1" kern="1200">
                <a:solidFill>
                  <a:schemeClr val="tx1"/>
                </a:solidFill>
                <a:latin typeface="Arial" charset="0"/>
                <a:ea typeface="Arial" charset="0"/>
                <a:cs typeface="Arial" charset="0"/>
              </a:defRPr>
            </a:lvl1pPr>
          </a:lstStyle>
          <a:p>
            <a:r>
              <a:rPr lang="en-US" sz="2800" dirty="0">
                <a:latin typeface="Arial" panose="020B0604020202020204" pitchFamily="34" charset="0"/>
                <a:cs typeface="Arial" panose="020B0604020202020204" pitchFamily="34" charset="0"/>
              </a:rPr>
              <a:t>Source 3: </a:t>
            </a:r>
            <a:br>
              <a:rPr lang="en-US" sz="2800" dirty="0">
                <a:latin typeface="Arial" panose="020B0604020202020204" pitchFamily="34" charset="0"/>
                <a:cs typeface="Arial" panose="020B0604020202020204" pitchFamily="34" charset="0"/>
              </a:rPr>
            </a:br>
            <a:r>
              <a:rPr lang="en-US" sz="2800" b="0" dirty="0" err="1">
                <a:latin typeface="Arial" panose="020B0604020202020204" pitchFamily="34" charset="0"/>
                <a:cs typeface="Arial" panose="020B0604020202020204" pitchFamily="34" charset="0"/>
              </a:rPr>
              <a:t>Syngmam</a:t>
            </a:r>
            <a:r>
              <a:rPr lang="en-US" sz="2800" b="0" dirty="0">
                <a:latin typeface="Arial" panose="020B0604020202020204" pitchFamily="34" charset="0"/>
                <a:cs typeface="Arial" panose="020B0604020202020204" pitchFamily="34" charset="0"/>
              </a:rPr>
              <a:t> Rhee opposing any deal that left Korea divided, </a:t>
            </a:r>
            <a:br>
              <a:rPr lang="en-US" sz="2800" b="0" dirty="0">
                <a:latin typeface="Arial" panose="020B0604020202020204" pitchFamily="34" charset="0"/>
                <a:cs typeface="Arial" panose="020B0604020202020204" pitchFamily="34" charset="0"/>
              </a:rPr>
            </a:br>
            <a:r>
              <a:rPr lang="en-US" sz="2800" b="0" dirty="0">
                <a:latin typeface="Arial" panose="020B0604020202020204" pitchFamily="34" charset="0"/>
                <a:cs typeface="Arial" panose="020B0604020202020204" pitchFamily="34" charset="0"/>
              </a:rPr>
              <a:t>6 </a:t>
            </a:r>
            <a:r>
              <a:rPr lang="en-GB" sz="2800" b="0" dirty="0">
                <a:latin typeface="Arial" panose="020B0604020202020204" pitchFamily="34" charset="0"/>
                <a:cs typeface="Arial" panose="020B0604020202020204" pitchFamily="34" charset="0"/>
              </a:rPr>
              <a:t>June 1953</a:t>
            </a:r>
            <a:endParaRPr lang="en-US" sz="2800" b="0" dirty="0"/>
          </a:p>
        </p:txBody>
      </p:sp>
      <p:sp>
        <p:nvSpPr>
          <p:cNvPr id="6" name="TextBox 5">
            <a:extLst>
              <a:ext uri="{FF2B5EF4-FFF2-40B4-BE49-F238E27FC236}">
                <a16:creationId xmlns:a16="http://schemas.microsoft.com/office/drawing/2014/main" id="{A969E56B-922D-3246-AEAB-62E294C7AD2E}"/>
              </a:ext>
            </a:extLst>
          </p:cNvPr>
          <p:cNvSpPr txBox="1"/>
          <p:nvPr/>
        </p:nvSpPr>
        <p:spPr>
          <a:xfrm>
            <a:off x="720000" y="1980000"/>
            <a:ext cx="11065599" cy="3416320"/>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The new UN proposal is unacceptable to this Government. Therefore, as a counter-proposal, we suggest a simultaneous withdrawal of both the Communist and the United Nations forces from Korea, on the condition that a Mutual </a:t>
            </a:r>
            <a:r>
              <a:rPr lang="en-GB" dirty="0" err="1">
                <a:latin typeface="Arial" panose="020B0604020202020204" pitchFamily="34" charset="0"/>
                <a:cs typeface="Arial" panose="020B0604020202020204" pitchFamily="34" charset="0"/>
              </a:rPr>
              <a:t>Defense</a:t>
            </a:r>
            <a:r>
              <a:rPr lang="en-GB" dirty="0">
                <a:latin typeface="Arial" panose="020B0604020202020204" pitchFamily="34" charset="0"/>
                <a:cs typeface="Arial" panose="020B0604020202020204" pitchFamily="34" charset="0"/>
              </a:rPr>
              <a:t> Pact be concluded between the Republic of Korea and the United States in advance of its carrying out. The Mutual </a:t>
            </a:r>
            <a:r>
              <a:rPr lang="en-GB" dirty="0" err="1">
                <a:latin typeface="Arial" panose="020B0604020202020204" pitchFamily="34" charset="0"/>
                <a:cs typeface="Arial" panose="020B0604020202020204" pitchFamily="34" charset="0"/>
              </a:rPr>
              <a:t>Defense</a:t>
            </a:r>
            <a:r>
              <a:rPr lang="en-GB" dirty="0">
                <a:latin typeface="Arial" panose="020B0604020202020204" pitchFamily="34" charset="0"/>
                <a:cs typeface="Arial" panose="020B0604020202020204" pitchFamily="34" charset="0"/>
              </a:rPr>
              <a:t> Pact shall include the following three points: </a:t>
            </a:r>
          </a:p>
          <a:p>
            <a:pPr marL="457200" indent="-457200">
              <a:buFont typeface="+mj-lt"/>
              <a:buAutoNum type="arabicPeriod"/>
            </a:pPr>
            <a:r>
              <a:rPr lang="en-GB" dirty="0">
                <a:latin typeface="Arial" panose="020B0604020202020204" pitchFamily="34" charset="0"/>
                <a:cs typeface="Arial" panose="020B0604020202020204" pitchFamily="34" charset="0"/>
              </a:rPr>
              <a:t>The United States’ participation on the ROK side will be automatic and instantaneous, in case of the Korean peninsula being attacked by any nation or nations. </a:t>
            </a:r>
          </a:p>
          <a:p>
            <a:pPr marL="457200" indent="-457200">
              <a:buFont typeface="+mj-lt"/>
              <a:buAutoNum type="arabicPeriod"/>
            </a:pPr>
            <a:r>
              <a:rPr lang="en-GB" dirty="0">
                <a:latin typeface="Arial" panose="020B0604020202020204" pitchFamily="34" charset="0"/>
                <a:cs typeface="Arial" panose="020B0604020202020204" pitchFamily="34" charset="0"/>
              </a:rPr>
              <a:t>Adequate supplies of arms, ammunition and general logistic materials will be given Korea for the purpose of making Korea strong enough to defend itself so as to safely release every American citizen from action in Korea. </a:t>
            </a:r>
          </a:p>
          <a:p>
            <a:pPr marL="457200" indent="-457200">
              <a:buFont typeface="+mj-lt"/>
              <a:buAutoNum type="arabicPeriod"/>
            </a:pPr>
            <a:r>
              <a:rPr lang="en-GB" dirty="0">
                <a:latin typeface="Arial" panose="020B0604020202020204" pitchFamily="34" charset="0"/>
                <a:cs typeface="Arial" panose="020B0604020202020204" pitchFamily="34" charset="0"/>
              </a:rPr>
              <a:t>The United States Air and Naval forces will remain where they are now, pending the build up of their Korean counterparts to an adequate degree, so as to deter the enemy from attempting another aggression.’</a:t>
            </a:r>
          </a:p>
        </p:txBody>
      </p:sp>
      <p:sp>
        <p:nvSpPr>
          <p:cNvPr id="2" name="Slide Number Placeholder 1">
            <a:extLst>
              <a:ext uri="{FF2B5EF4-FFF2-40B4-BE49-F238E27FC236}">
                <a16:creationId xmlns:a16="http://schemas.microsoft.com/office/drawing/2014/main" id="{CEC72E67-D223-F248-A2D1-D0F7AE09DE45}"/>
              </a:ext>
            </a:extLst>
          </p:cNvPr>
          <p:cNvSpPr>
            <a:spLocks noGrp="1"/>
          </p:cNvSpPr>
          <p:nvPr>
            <p:ph type="sldNum" sz="quarter" idx="12"/>
          </p:nvPr>
        </p:nvSpPr>
        <p:spPr/>
        <p:txBody>
          <a:bodyPr/>
          <a:lstStyle/>
          <a:p>
            <a:fld id="{91DB7F08-A76A-C04F-AC2D-B8A23795015F}" type="slidenum">
              <a:rPr lang="en-US" smtClean="0"/>
              <a:pPr/>
              <a:t>4</a:t>
            </a:fld>
            <a:endParaRPr lang="en-US"/>
          </a:p>
        </p:txBody>
      </p:sp>
      <p:sp>
        <p:nvSpPr>
          <p:cNvPr id="3" name="TextBox 2">
            <a:extLst>
              <a:ext uri="{FF2B5EF4-FFF2-40B4-BE49-F238E27FC236}">
                <a16:creationId xmlns:a16="http://schemas.microsoft.com/office/drawing/2014/main" id="{DCB79D7D-85F1-47D3-A077-DCA297E1C643}"/>
              </a:ext>
            </a:extLst>
          </p:cNvPr>
          <p:cNvSpPr txBox="1"/>
          <p:nvPr/>
        </p:nvSpPr>
        <p:spPr>
          <a:xfrm>
            <a:off x="8081111" y="180000"/>
            <a:ext cx="3767328" cy="400110"/>
          </a:xfrm>
          <a:prstGeom prst="rect">
            <a:avLst/>
          </a:prstGeom>
          <a:solidFill>
            <a:schemeClr val="accent2">
              <a:lumMod val="60000"/>
              <a:lumOff val="40000"/>
            </a:schemeClr>
          </a:solidFill>
          <a:ln w="3175">
            <a:noFill/>
          </a:ln>
        </p:spPr>
        <p:txBody>
          <a:bodyPr wrap="square"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b="1" dirty="0">
                <a:solidFill>
                  <a:schemeClr val="bg1"/>
                </a:solidFill>
                <a:latin typeface="Arial"/>
                <a:cs typeface="Arial"/>
              </a:rPr>
              <a:t>EVIDENCE PACK</a:t>
            </a:r>
          </a:p>
        </p:txBody>
      </p:sp>
      <p:sp>
        <p:nvSpPr>
          <p:cNvPr id="7" name="TextBox 1">
            <a:extLst>
              <a:ext uri="{FF2B5EF4-FFF2-40B4-BE49-F238E27FC236}">
                <a16:creationId xmlns:a16="http://schemas.microsoft.com/office/drawing/2014/main" id="{AFAD4DBC-4988-6D49-8459-EEE0531EBC1C}"/>
              </a:ext>
            </a:extLst>
          </p:cNvPr>
          <p:cNvSpPr txBox="1"/>
          <p:nvPr/>
        </p:nvSpPr>
        <p:spPr>
          <a:xfrm>
            <a:off x="720000" y="360000"/>
            <a:ext cx="6036400" cy="276999"/>
          </a:xfrm>
          <a:prstGeom prst="rect">
            <a:avLst/>
          </a:prstGeom>
          <a:noFill/>
        </p:spPr>
        <p:txBody>
          <a:bodyPr rot="0" spcFirstLastPara="0" vert="horz" wrap="square" lIns="0" tIns="0" rIns="0" bIns="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solidFill>
                  <a:srgbClr val="0070C0"/>
                </a:solidFill>
              </a:rPr>
              <a:t>Resource sheet 7.1B</a:t>
            </a:r>
          </a:p>
        </p:txBody>
      </p:sp>
    </p:spTree>
    <p:extLst>
      <p:ext uri="{BB962C8B-B14F-4D97-AF65-F5344CB8AC3E}">
        <p14:creationId xmlns:p14="http://schemas.microsoft.com/office/powerpoint/2010/main" val="21453465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chemeClr val="accent6">
                <a:lumMod val="40000"/>
                <a:lumOff val="60000"/>
              </a:schemeClr>
            </a:gs>
          </a:gsLst>
          <a:lin ang="16200000" scaled="1"/>
        </a:gra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672BA0D-6DAB-5847-9DC3-797220899F32}"/>
              </a:ext>
            </a:extLst>
          </p:cNvPr>
          <p:cNvSpPr>
            <a:spLocks noGrp="1"/>
          </p:cNvSpPr>
          <p:nvPr>
            <p:ph type="sldNum" sz="quarter" idx="12"/>
          </p:nvPr>
        </p:nvSpPr>
        <p:spPr/>
        <p:txBody>
          <a:bodyPr/>
          <a:lstStyle/>
          <a:p>
            <a:fld id="{91DB7F08-A76A-C04F-AC2D-B8A23795015F}" type="slidenum">
              <a:rPr lang="en-US" smtClean="0"/>
              <a:pPr/>
              <a:t>5</a:t>
            </a:fld>
            <a:endParaRPr lang="en-US"/>
          </a:p>
        </p:txBody>
      </p:sp>
      <p:sp>
        <p:nvSpPr>
          <p:cNvPr id="2" name="Title 1"/>
          <p:cNvSpPr>
            <a:spLocks noGrp="1"/>
          </p:cNvSpPr>
          <p:nvPr>
            <p:ph type="title"/>
          </p:nvPr>
        </p:nvSpPr>
        <p:spPr>
          <a:xfrm>
            <a:off x="720000" y="720000"/>
            <a:ext cx="8246199" cy="1311186"/>
          </a:xfrm>
        </p:spPr>
        <p:txBody>
          <a:bodyPr>
            <a:normAutofit/>
          </a:bodyPr>
          <a:lstStyle/>
          <a:p>
            <a:r>
              <a:rPr lang="en-US" sz="2800" b="1" dirty="0">
                <a:latin typeface="Arial" panose="020B0604020202020204" pitchFamily="34" charset="0"/>
                <a:cs typeface="Arial" panose="020B0604020202020204" pitchFamily="34" charset="0"/>
              </a:rPr>
              <a:t>Source 4: </a:t>
            </a:r>
            <a:br>
              <a:rPr lang="en-US" sz="2800" dirty="0">
                <a:latin typeface="Arial" panose="020B0604020202020204" pitchFamily="34" charset="0"/>
                <a:cs typeface="Arial" panose="020B0604020202020204" pitchFamily="34" charset="0"/>
              </a:rPr>
            </a:br>
            <a:r>
              <a:rPr lang="en-US" sz="2800" b="0" dirty="0">
                <a:latin typeface="Arial"/>
                <a:cs typeface="Arial"/>
              </a:rPr>
              <a:t>US views of Rhee: </a:t>
            </a:r>
            <a:r>
              <a:rPr lang="en-GB" sz="2800" b="0" dirty="0">
                <a:latin typeface="Arial"/>
                <a:cs typeface="Arial"/>
              </a:rPr>
              <a:t>NSC meeting, 18 June 1953</a:t>
            </a:r>
            <a:endParaRPr lang="en-US" sz="2800" b="0" dirty="0">
              <a:latin typeface="Arial"/>
              <a:cs typeface="Arial"/>
            </a:endParaRPr>
          </a:p>
        </p:txBody>
      </p:sp>
      <p:sp>
        <p:nvSpPr>
          <p:cNvPr id="3" name="Content Placeholder 2"/>
          <p:cNvSpPr>
            <a:spLocks noGrp="1"/>
          </p:cNvSpPr>
          <p:nvPr>
            <p:ph idx="1"/>
          </p:nvPr>
        </p:nvSpPr>
        <p:spPr>
          <a:xfrm>
            <a:off x="720000" y="1980000"/>
            <a:ext cx="10515600" cy="4351338"/>
          </a:xfrm>
        </p:spPr>
        <p:txBody>
          <a:bodyPr>
            <a:normAutofit fontScale="62500" lnSpcReduction="20000"/>
          </a:bodyPr>
          <a:lstStyle/>
          <a:p>
            <a:pPr marL="0" indent="0">
              <a:lnSpc>
                <a:spcPct val="120000"/>
              </a:lnSpc>
              <a:buNone/>
            </a:pPr>
            <a:r>
              <a:rPr lang="en-US" b="1" dirty="0">
                <a:latin typeface="Arial" panose="020B0604020202020204" pitchFamily="34" charset="0"/>
                <a:cs typeface="Arial" panose="020B0604020202020204" pitchFamily="34" charset="0"/>
              </a:rPr>
              <a:t>‘</a:t>
            </a:r>
            <a:r>
              <a:rPr lang="en-GB" dirty="0">
                <a:latin typeface="Arial" panose="020B0604020202020204" pitchFamily="34" charset="0"/>
                <a:cs typeface="Arial" panose="020B0604020202020204" pitchFamily="34" charset="0"/>
              </a:rPr>
              <a:t>Eisenhower displayed anger, frustration, and anxiety, which even the moderating pen of the official </a:t>
            </a:r>
            <a:r>
              <a:rPr lang="en-GB" dirty="0" err="1">
                <a:latin typeface="Arial" panose="020B0604020202020204" pitchFamily="34" charset="0"/>
                <a:cs typeface="Arial" panose="020B0604020202020204" pitchFamily="34" charset="0"/>
              </a:rPr>
              <a:t>notetaker</a:t>
            </a:r>
            <a:r>
              <a:rPr lang="en-GB" dirty="0">
                <a:latin typeface="Arial" panose="020B0604020202020204" pitchFamily="34" charset="0"/>
                <a:cs typeface="Arial" panose="020B0604020202020204" pitchFamily="34" charset="0"/>
              </a:rPr>
              <a:t> cannot diminish. The president asserted that in certain circumstances the United States might have no option but to withdraw from Korea. Cutler asked if Eisenhower meant “that the whole Korean venture was over and we are getting out”.’ </a:t>
            </a:r>
          </a:p>
          <a:p>
            <a:pPr marL="0" indent="0">
              <a:lnSpc>
                <a:spcPct val="120000"/>
              </a:lnSpc>
              <a:buNone/>
            </a:pPr>
            <a:r>
              <a:rPr lang="en-GB" i="1" dirty="0">
                <a:latin typeface="Arial" panose="020B0604020202020204" pitchFamily="34" charset="0"/>
                <a:cs typeface="Arial" panose="020B0604020202020204" pitchFamily="34" charset="0"/>
              </a:rPr>
              <a:t>[At this point, according to the record of the meeting] </a:t>
            </a:r>
            <a:r>
              <a:rPr lang="en-GB" dirty="0">
                <a:latin typeface="Arial" panose="020B0604020202020204" pitchFamily="34" charset="0"/>
                <a:cs typeface="Arial" panose="020B0604020202020204" pitchFamily="34" charset="0"/>
              </a:rPr>
              <a:t>‘Secretary Dulles asked to be heard, and stated his belief that the disaster was not irreparable if from now on it were correctly handled. It seemed plain… that President Rhee was engaged in a last desperate effort to torpedo the armistice and to force the hand of the United States. If he realizes that his attempt won’t work, Rhee may well feel compelled to give up. It will then be our task to find out whether the Communists really want an armistice so badly that they will be willing to overlook the release of 25,000 of the North Korean prisoners... It was Dulles’ guess, however, that they were so anxious for an armistice that they would overlook what happened. Nevertheless, we must take the strongest possible line with Rhee so that he will not imagine that he can actually run the show.’</a:t>
            </a:r>
          </a:p>
          <a:p>
            <a:pPr marL="0" indent="0">
              <a:lnSpc>
                <a:spcPct val="120000"/>
              </a:lnSpc>
              <a:buNone/>
            </a:pPr>
            <a:endParaRPr lang="en-US" dirty="0"/>
          </a:p>
        </p:txBody>
      </p:sp>
      <p:sp>
        <p:nvSpPr>
          <p:cNvPr id="7" name="TextBox 6">
            <a:extLst>
              <a:ext uri="{FF2B5EF4-FFF2-40B4-BE49-F238E27FC236}">
                <a16:creationId xmlns:a16="http://schemas.microsoft.com/office/drawing/2014/main" id="{6E339C66-FD52-44D2-BA21-5E0564ABDA50}"/>
              </a:ext>
            </a:extLst>
          </p:cNvPr>
          <p:cNvSpPr txBox="1"/>
          <p:nvPr/>
        </p:nvSpPr>
        <p:spPr>
          <a:xfrm>
            <a:off x="8095488" y="180000"/>
            <a:ext cx="3767328" cy="400110"/>
          </a:xfrm>
          <a:prstGeom prst="rect">
            <a:avLst/>
          </a:prstGeom>
          <a:solidFill>
            <a:schemeClr val="accent2">
              <a:lumMod val="60000"/>
              <a:lumOff val="40000"/>
            </a:schemeClr>
          </a:solidFill>
          <a:ln w="3175">
            <a:noFill/>
          </a:ln>
        </p:spPr>
        <p:txBody>
          <a:bodyPr wrap="square"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b="1" dirty="0">
                <a:solidFill>
                  <a:schemeClr val="bg1"/>
                </a:solidFill>
                <a:latin typeface="Arial"/>
                <a:cs typeface="Arial"/>
              </a:rPr>
              <a:t>EVIDENCE PACK</a:t>
            </a:r>
          </a:p>
        </p:txBody>
      </p:sp>
      <p:sp>
        <p:nvSpPr>
          <p:cNvPr id="6" name="TextBox 1">
            <a:extLst>
              <a:ext uri="{FF2B5EF4-FFF2-40B4-BE49-F238E27FC236}">
                <a16:creationId xmlns:a16="http://schemas.microsoft.com/office/drawing/2014/main" id="{3575B011-348B-FA47-AC50-399D9FE77DEE}"/>
              </a:ext>
            </a:extLst>
          </p:cNvPr>
          <p:cNvSpPr txBox="1"/>
          <p:nvPr/>
        </p:nvSpPr>
        <p:spPr>
          <a:xfrm>
            <a:off x="720000" y="360000"/>
            <a:ext cx="6036400" cy="276999"/>
          </a:xfrm>
          <a:prstGeom prst="rect">
            <a:avLst/>
          </a:prstGeom>
          <a:noFill/>
        </p:spPr>
        <p:txBody>
          <a:bodyPr rot="0" spcFirstLastPara="0" vert="horz" wrap="square" lIns="0" tIns="0" rIns="0" bIns="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solidFill>
                  <a:srgbClr val="0070C0"/>
                </a:solidFill>
              </a:rPr>
              <a:t>Resource sheet 7.1B</a:t>
            </a:r>
          </a:p>
        </p:txBody>
      </p:sp>
    </p:spTree>
    <p:extLst>
      <p:ext uri="{BB962C8B-B14F-4D97-AF65-F5344CB8AC3E}">
        <p14:creationId xmlns:p14="http://schemas.microsoft.com/office/powerpoint/2010/main" val="46963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chemeClr val="accent6">
                <a:lumMod val="40000"/>
                <a:lumOff val="60000"/>
              </a:schemeClr>
            </a:gs>
          </a:gsLst>
          <a:lin ang="16200000" scaled="1"/>
        </a:gra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D41A7F9-B3F8-3E4C-B22C-78B73F6E46AA}"/>
              </a:ext>
            </a:extLst>
          </p:cNvPr>
          <p:cNvSpPr>
            <a:spLocks noGrp="1"/>
          </p:cNvSpPr>
          <p:nvPr>
            <p:ph type="sldNum" sz="quarter" idx="12"/>
          </p:nvPr>
        </p:nvSpPr>
        <p:spPr/>
        <p:txBody>
          <a:bodyPr/>
          <a:lstStyle/>
          <a:p>
            <a:fld id="{91DB7F08-A76A-C04F-AC2D-B8A23795015F}" type="slidenum">
              <a:rPr lang="en-US" smtClean="0"/>
              <a:pPr/>
              <a:t>6</a:t>
            </a:fld>
            <a:endParaRPr lang="en-US"/>
          </a:p>
        </p:txBody>
      </p:sp>
      <p:sp>
        <p:nvSpPr>
          <p:cNvPr id="5" name="Title 1"/>
          <p:cNvSpPr>
            <a:spLocks noGrp="1"/>
          </p:cNvSpPr>
          <p:nvPr>
            <p:ph type="title"/>
          </p:nvPr>
        </p:nvSpPr>
        <p:spPr>
          <a:xfrm>
            <a:off x="720000" y="720001"/>
            <a:ext cx="7895680" cy="816700"/>
          </a:xfrm>
        </p:spPr>
        <p:txBody>
          <a:bodyPr>
            <a:normAutofit/>
          </a:bodyPr>
          <a:lstStyle/>
          <a:p>
            <a:r>
              <a:rPr lang="en-US" sz="2800" b="1" dirty="0">
                <a:latin typeface="Arial" panose="020B0604020202020204" pitchFamily="34" charset="0"/>
                <a:cs typeface="Arial" panose="020B0604020202020204" pitchFamily="34" charset="0"/>
              </a:rPr>
              <a:t>Source 5: </a:t>
            </a:r>
            <a:br>
              <a:rPr lang="en-US" sz="2800" dirty="0">
                <a:latin typeface="Arial" panose="020B0604020202020204" pitchFamily="34" charset="0"/>
                <a:cs typeface="Arial" panose="020B0604020202020204" pitchFamily="34" charset="0"/>
              </a:rPr>
            </a:br>
            <a:r>
              <a:rPr lang="en-US" sz="2800" b="0" dirty="0">
                <a:latin typeface="Arial"/>
                <a:cs typeface="Arial"/>
              </a:rPr>
              <a:t>View of Stalin regarding the negotiations,1952</a:t>
            </a:r>
          </a:p>
        </p:txBody>
      </p:sp>
      <p:sp>
        <p:nvSpPr>
          <p:cNvPr id="6" name="Content Placeholder 2"/>
          <p:cNvSpPr>
            <a:spLocks noGrp="1"/>
          </p:cNvSpPr>
          <p:nvPr>
            <p:ph idx="1"/>
          </p:nvPr>
        </p:nvSpPr>
        <p:spPr>
          <a:xfrm>
            <a:off x="720000" y="1980000"/>
            <a:ext cx="10515600" cy="4351338"/>
          </a:xfrm>
        </p:spPr>
        <p:txBody>
          <a:bodyPr>
            <a:noAutofit/>
          </a:bodyPr>
          <a:lstStyle/>
          <a:p>
            <a:pPr marL="0" indent="0">
              <a:lnSpc>
                <a:spcPct val="100000"/>
              </a:lnSpc>
              <a:buNone/>
            </a:pPr>
            <a:r>
              <a:rPr lang="en-GB" sz="1600" i="1" dirty="0">
                <a:latin typeface="Arial" panose="020B0604020202020204" pitchFamily="34" charset="0"/>
                <a:cs typeface="Arial" panose="020B0604020202020204" pitchFamily="34" charset="0"/>
              </a:rPr>
              <a:t>Soviet, Chinese and North Korean officials discuss the military situation in Korea and the status of armistice talks. Record of conversation 4 September 1952</a:t>
            </a:r>
            <a:endParaRPr lang="en-GB" sz="1600" i="1" cap="all" dirty="0">
              <a:latin typeface="Arial" panose="020B0604020202020204" pitchFamily="34" charset="0"/>
              <a:cs typeface="Arial" panose="020B0604020202020204" pitchFamily="34" charset="0"/>
            </a:endParaRPr>
          </a:p>
          <a:p>
            <a:pPr marL="0" indent="0">
              <a:lnSpc>
                <a:spcPct val="100000"/>
              </a:lnSpc>
              <a:buNone/>
            </a:pPr>
            <a:r>
              <a:rPr lang="en-GB" sz="1600" b="1" u="sng" dirty="0">
                <a:latin typeface="Arial" panose="020B0604020202020204" pitchFamily="34" charset="0"/>
                <a:cs typeface="Arial" panose="020B0604020202020204" pitchFamily="34" charset="0"/>
              </a:rPr>
              <a:t>Kim Il Sung:</a:t>
            </a:r>
            <a:r>
              <a:rPr lang="en-GB" sz="1600" dirty="0">
                <a:latin typeface="Arial" panose="020B0604020202020204" pitchFamily="34" charset="0"/>
                <a:cs typeface="Arial" panose="020B0604020202020204" pitchFamily="34" charset="0"/>
              </a:rPr>
              <a:t> In my opinion, we have no differences of principle. We agreed with those alternatives which the Chinese comrades proposed but in view of the serious situation in which the Korean people have found themselves we are interested in the quickest possible conclusion of an armistice [</a:t>
            </a:r>
            <a:r>
              <a:rPr lang="en-GB" sz="1600" i="1" dirty="0" err="1">
                <a:latin typeface="Arial" panose="020B0604020202020204" pitchFamily="34" charset="0"/>
                <a:cs typeface="Arial" panose="020B0604020202020204" pitchFamily="34" charset="0"/>
              </a:rPr>
              <a:t>peremirie</a:t>
            </a:r>
            <a:r>
              <a:rPr lang="en-GB" sz="1600" dirty="0">
                <a:latin typeface="Arial" panose="020B0604020202020204" pitchFamily="34" charset="0"/>
                <a:cs typeface="Arial" panose="020B0604020202020204" pitchFamily="34" charset="0"/>
              </a:rPr>
              <a:t>]. The Chinese comrades are also interested in this.</a:t>
            </a:r>
          </a:p>
          <a:p>
            <a:pPr marL="0" indent="0">
              <a:lnSpc>
                <a:spcPct val="100000"/>
              </a:lnSpc>
              <a:buNone/>
            </a:pPr>
            <a:r>
              <a:rPr lang="en-GB" sz="1600" b="1" u="sng" dirty="0">
                <a:latin typeface="Arial" panose="020B0604020202020204" pitchFamily="34" charset="0"/>
                <a:cs typeface="Arial" panose="020B0604020202020204" pitchFamily="34" charset="0"/>
              </a:rPr>
              <a:t>Stalin:</a:t>
            </a:r>
            <a:r>
              <a:rPr lang="en-GB" sz="1600" dirty="0">
                <a:latin typeface="Arial" panose="020B0604020202020204" pitchFamily="34" charset="0"/>
                <a:cs typeface="Arial" panose="020B0604020202020204" pitchFamily="34" charset="0"/>
              </a:rPr>
              <a:t> We have discussed this issue with the Chinese delegation here. A proposal was made not to agree to the conditions about POWs offered by the Americans and to insist on our own. The opinion was expressed that if the Americans do not wish to return 20% of the Chinese and Korean POWs then 10% of the Americans ought to be held until the Chinese and Korean POWs are returned, or to say that if they do not return these 20% of Chinese and Korean POWs then 20% of their POWs will not be returned as long as they hold the Chinese and Korean POWs. </a:t>
            </a:r>
            <a:br>
              <a:rPr lang="en-GB" sz="1600" dirty="0">
                <a:latin typeface="Arial" panose="020B0604020202020204" pitchFamily="34" charset="0"/>
                <a:cs typeface="Arial" panose="020B0604020202020204" pitchFamily="34" charset="0"/>
              </a:rPr>
            </a:br>
            <a:r>
              <a:rPr lang="en-GB" sz="1600" dirty="0">
                <a:latin typeface="Arial" panose="020B0604020202020204" pitchFamily="34" charset="0"/>
                <a:cs typeface="Arial" panose="020B0604020202020204" pitchFamily="34" charset="0"/>
              </a:rPr>
              <a:t>It is possible that this position is even better. One could stop with this and reach a cease-fire. Continue the talks about the unreturned part of POWs after a halt in combat operations, after a cease-fire.</a:t>
            </a:r>
          </a:p>
        </p:txBody>
      </p:sp>
      <p:sp>
        <p:nvSpPr>
          <p:cNvPr id="3" name="TextBox 2">
            <a:extLst>
              <a:ext uri="{FF2B5EF4-FFF2-40B4-BE49-F238E27FC236}">
                <a16:creationId xmlns:a16="http://schemas.microsoft.com/office/drawing/2014/main" id="{0AE79C22-DF25-46F2-8D14-835F8734D9A5}"/>
              </a:ext>
            </a:extLst>
          </p:cNvPr>
          <p:cNvSpPr txBox="1"/>
          <p:nvPr/>
        </p:nvSpPr>
        <p:spPr>
          <a:xfrm>
            <a:off x="8095488" y="180000"/>
            <a:ext cx="3767328" cy="400110"/>
          </a:xfrm>
          <a:prstGeom prst="rect">
            <a:avLst/>
          </a:prstGeom>
          <a:solidFill>
            <a:schemeClr val="accent2">
              <a:lumMod val="60000"/>
              <a:lumOff val="40000"/>
            </a:schemeClr>
          </a:solidFill>
          <a:ln w="3175">
            <a:noFill/>
          </a:ln>
        </p:spPr>
        <p:txBody>
          <a:bodyPr wrap="square"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b="1">
                <a:solidFill>
                  <a:schemeClr val="bg1"/>
                </a:solidFill>
                <a:latin typeface="Arial"/>
                <a:cs typeface="Arial"/>
              </a:rPr>
              <a:t>EVIDENCE PACK</a:t>
            </a:r>
            <a:endParaRPr lang="en-US" sz="2000" b="1" dirty="0">
              <a:solidFill>
                <a:schemeClr val="bg1"/>
              </a:solidFill>
              <a:latin typeface="Arial"/>
              <a:cs typeface="Arial"/>
            </a:endParaRPr>
          </a:p>
        </p:txBody>
      </p:sp>
      <p:sp>
        <p:nvSpPr>
          <p:cNvPr id="7" name="TextBox 1">
            <a:extLst>
              <a:ext uri="{FF2B5EF4-FFF2-40B4-BE49-F238E27FC236}">
                <a16:creationId xmlns:a16="http://schemas.microsoft.com/office/drawing/2014/main" id="{5B76AB92-9034-B345-BCCC-073EA336F103}"/>
              </a:ext>
            </a:extLst>
          </p:cNvPr>
          <p:cNvSpPr txBox="1"/>
          <p:nvPr/>
        </p:nvSpPr>
        <p:spPr>
          <a:xfrm>
            <a:off x="720000" y="360000"/>
            <a:ext cx="6036400" cy="276999"/>
          </a:xfrm>
          <a:prstGeom prst="rect">
            <a:avLst/>
          </a:prstGeom>
          <a:noFill/>
        </p:spPr>
        <p:txBody>
          <a:bodyPr rot="0" spcFirstLastPara="0" vert="horz" wrap="square" lIns="0" tIns="0" rIns="0" bIns="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solidFill>
                  <a:srgbClr val="0070C0"/>
                </a:solidFill>
              </a:rPr>
              <a:t>Resource sheet 7.1B</a:t>
            </a:r>
          </a:p>
        </p:txBody>
      </p:sp>
    </p:spTree>
    <p:extLst>
      <p:ext uri="{BB962C8B-B14F-4D97-AF65-F5344CB8AC3E}">
        <p14:creationId xmlns:p14="http://schemas.microsoft.com/office/powerpoint/2010/main" val="19228560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chemeClr val="accent6">
                <a:lumMod val="40000"/>
                <a:lumOff val="60000"/>
              </a:schemeClr>
            </a:gs>
          </a:gsLst>
          <a:lin ang="16200000" scaled="1"/>
        </a:gra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B6BCBFC-9B3A-8044-A829-1C5BE8FD636A}"/>
              </a:ext>
            </a:extLst>
          </p:cNvPr>
          <p:cNvSpPr>
            <a:spLocks noGrp="1"/>
          </p:cNvSpPr>
          <p:nvPr>
            <p:ph type="sldNum" sz="quarter" idx="12"/>
          </p:nvPr>
        </p:nvSpPr>
        <p:spPr/>
        <p:txBody>
          <a:bodyPr/>
          <a:lstStyle/>
          <a:p>
            <a:fld id="{91DB7F08-A76A-C04F-AC2D-B8A23795015F}" type="slidenum">
              <a:rPr lang="en-US" smtClean="0"/>
              <a:pPr/>
              <a:t>7</a:t>
            </a:fld>
            <a:endParaRPr lang="en-US"/>
          </a:p>
        </p:txBody>
      </p:sp>
      <p:sp>
        <p:nvSpPr>
          <p:cNvPr id="5" name="Title 1"/>
          <p:cNvSpPr>
            <a:spLocks noGrp="1"/>
          </p:cNvSpPr>
          <p:nvPr>
            <p:ph type="title"/>
          </p:nvPr>
        </p:nvSpPr>
        <p:spPr>
          <a:xfrm>
            <a:off x="656640" y="720000"/>
            <a:ext cx="7438848" cy="1202100"/>
          </a:xfrm>
        </p:spPr>
        <p:txBody>
          <a:bodyPr>
            <a:noAutofit/>
          </a:bodyPr>
          <a:lstStyle/>
          <a:p>
            <a:r>
              <a:rPr lang="en-US" sz="2800" b="1" dirty="0">
                <a:latin typeface="Arial" panose="020B0604020202020204" pitchFamily="34" charset="0"/>
                <a:cs typeface="Arial" panose="020B0604020202020204" pitchFamily="34" charset="0"/>
              </a:rPr>
              <a:t>Source 6:</a:t>
            </a:r>
            <a:br>
              <a:rPr lang="en-US" sz="2800" dirty="0">
                <a:latin typeface="Arial" panose="020B0604020202020204" pitchFamily="34" charset="0"/>
                <a:cs typeface="Arial" panose="020B0604020202020204" pitchFamily="34" charset="0"/>
              </a:rPr>
            </a:br>
            <a:r>
              <a:rPr lang="en-GB" sz="2800" dirty="0">
                <a:latin typeface="Arial"/>
                <a:cs typeface="Arial"/>
              </a:rPr>
              <a:t>Kim Il Sung: </a:t>
            </a:r>
            <a:r>
              <a:rPr lang="en-GB" sz="2800" b="0" dirty="0">
                <a:latin typeface="Arial"/>
                <a:cs typeface="Arial"/>
              </a:rPr>
              <a:t>Time to end the war, 1953</a:t>
            </a:r>
            <a:endParaRPr lang="en-US" sz="2800" b="0" dirty="0">
              <a:latin typeface="Arial"/>
              <a:cs typeface="Arial"/>
            </a:endParaRPr>
          </a:p>
        </p:txBody>
      </p:sp>
      <p:sp>
        <p:nvSpPr>
          <p:cNvPr id="6" name="Content Placeholder 2"/>
          <p:cNvSpPr>
            <a:spLocks noGrp="1"/>
          </p:cNvSpPr>
          <p:nvPr>
            <p:ph idx="1"/>
          </p:nvPr>
        </p:nvSpPr>
        <p:spPr>
          <a:xfrm>
            <a:off x="720000" y="1980000"/>
            <a:ext cx="10515600" cy="4351338"/>
          </a:xfrm>
        </p:spPr>
        <p:txBody>
          <a:bodyPr>
            <a:noAutofit/>
          </a:bodyPr>
          <a:lstStyle/>
          <a:p>
            <a:pPr marL="0" indent="0">
              <a:lnSpc>
                <a:spcPct val="100000"/>
              </a:lnSpc>
              <a:buNone/>
            </a:pPr>
            <a:r>
              <a:rPr lang="en-GB" sz="1600" i="1" dirty="0">
                <a:latin typeface="Arial" panose="020B0604020202020204" pitchFamily="34" charset="0"/>
                <a:cs typeface="Arial" panose="020B0604020202020204" pitchFamily="34" charset="0"/>
              </a:rPr>
              <a:t>Report that Kim Il Sung agrees that it is time to bring the war to an end, if not through military means then through negotiations, 29 </a:t>
            </a:r>
            <a:r>
              <a:rPr lang="en-GB" sz="1600" i="1" cap="all" dirty="0">
                <a:latin typeface="Arial" panose="020B0604020202020204" pitchFamily="34" charset="0"/>
                <a:cs typeface="Arial" panose="020B0604020202020204" pitchFamily="34" charset="0"/>
              </a:rPr>
              <a:t>M</a:t>
            </a:r>
            <a:r>
              <a:rPr lang="en-GB" sz="1600" i="1" dirty="0">
                <a:latin typeface="Arial" panose="020B0604020202020204" pitchFamily="34" charset="0"/>
                <a:cs typeface="Arial" panose="020B0604020202020204" pitchFamily="34" charset="0"/>
              </a:rPr>
              <a:t>arch </a:t>
            </a:r>
            <a:r>
              <a:rPr lang="en-GB" sz="1600" i="1" cap="all" dirty="0">
                <a:latin typeface="Arial" panose="020B0604020202020204" pitchFamily="34" charset="0"/>
                <a:cs typeface="Arial" panose="020B0604020202020204" pitchFamily="34" charset="0"/>
              </a:rPr>
              <a:t>1953</a:t>
            </a:r>
            <a:endParaRPr lang="en-GB" sz="1600" i="1" dirty="0">
              <a:latin typeface="Arial" panose="020B0604020202020204" pitchFamily="34" charset="0"/>
              <a:cs typeface="Arial" panose="020B0604020202020204" pitchFamily="34" charset="0"/>
            </a:endParaRPr>
          </a:p>
          <a:p>
            <a:pPr marL="0" indent="0">
              <a:lnSpc>
                <a:spcPct val="100000"/>
              </a:lnSpc>
              <a:buNone/>
            </a:pPr>
            <a:r>
              <a:rPr lang="en-GB" sz="1600" dirty="0">
                <a:latin typeface="Arial" panose="020B0604020202020204" pitchFamily="34" charset="0"/>
                <a:cs typeface="Arial" panose="020B0604020202020204" pitchFamily="34" charset="0"/>
              </a:rPr>
              <a:t>‘Kim Il Sung again declared that he fully agrees with the proposal of the Soviet government on the Korean question and considers that this proposal must be implemented as soon as possible.</a:t>
            </a:r>
          </a:p>
          <a:p>
            <a:pPr marL="0" indent="0">
              <a:lnSpc>
                <a:spcPct val="100000"/>
              </a:lnSpc>
              <a:buNone/>
            </a:pPr>
            <a:r>
              <a:rPr lang="en-GB" sz="1600" dirty="0">
                <a:latin typeface="Arial" panose="020B0604020202020204" pitchFamily="34" charset="0"/>
                <a:cs typeface="Arial" panose="020B0604020202020204" pitchFamily="34" charset="0"/>
              </a:rPr>
              <a:t>Kim Il Sung further underscored that the time has come to show initiative from our side on the question of the conclusion of the war in Korea and achievement of peace. It is necessary, Kim said, either actively to carry out military operations or to end the war; a further dragging out of the existing situation is not in the interests of the DPRK and PRC, or of the entire democratic camp. In connection with this, Kim pointed out that the losses on the Korean side at the front and in the rear (daily nearly 300–400 persons) are very significant and it is hardly advisable to conduct further discussion with the Americans regarding repatriation of a disputed number of prisoners of war.  </a:t>
            </a:r>
            <a:br>
              <a:rPr lang="en-GB" sz="1600" dirty="0">
                <a:latin typeface="Arial" panose="020B0604020202020204" pitchFamily="34" charset="0"/>
                <a:cs typeface="Arial" panose="020B0604020202020204" pitchFamily="34" charset="0"/>
              </a:rPr>
            </a:br>
            <a:r>
              <a:rPr lang="en-GB" sz="1600" dirty="0">
                <a:latin typeface="Arial" panose="020B0604020202020204" pitchFamily="34" charset="0"/>
                <a:cs typeface="Arial" panose="020B0604020202020204" pitchFamily="34" charset="0"/>
              </a:rPr>
              <a:t>In the present conditions, Kim said, the proposal of the Soviet government is the most advisable and correct.</a:t>
            </a:r>
          </a:p>
          <a:p>
            <a:pPr marL="0" indent="0">
              <a:lnSpc>
                <a:spcPct val="100000"/>
              </a:lnSpc>
              <a:buNone/>
            </a:pPr>
            <a:r>
              <a:rPr lang="en-GB" sz="1600" dirty="0">
                <a:latin typeface="Arial" panose="020B0604020202020204" pitchFamily="34" charset="0"/>
                <a:cs typeface="Arial" panose="020B0604020202020204" pitchFamily="34" charset="0"/>
              </a:rPr>
              <a:t>Kim Il Sung is taking measures to prepare for the anticipated negotiations: the number of sick and wounded prisoners in the DPRK is being determined, materials for the negotiations in Panmunjom are being prepared, </a:t>
            </a:r>
            <a:br>
              <a:rPr lang="en-GB" sz="1600" dirty="0">
                <a:latin typeface="Arial" panose="020B0604020202020204" pitchFamily="34" charset="0"/>
                <a:cs typeface="Arial" panose="020B0604020202020204" pitchFamily="34" charset="0"/>
              </a:rPr>
            </a:br>
            <a:r>
              <a:rPr lang="en-GB" sz="1600" dirty="0">
                <a:latin typeface="Arial" panose="020B0604020202020204" pitchFamily="34" charset="0"/>
                <a:cs typeface="Arial" panose="020B0604020202020204" pitchFamily="34" charset="0"/>
              </a:rPr>
              <a:t>a statement from Pyongyang is being prepared, etc.’</a:t>
            </a:r>
          </a:p>
        </p:txBody>
      </p:sp>
      <p:sp>
        <p:nvSpPr>
          <p:cNvPr id="3" name="TextBox 2">
            <a:extLst>
              <a:ext uri="{FF2B5EF4-FFF2-40B4-BE49-F238E27FC236}">
                <a16:creationId xmlns:a16="http://schemas.microsoft.com/office/drawing/2014/main" id="{08BFBA2F-38AA-4F0A-9285-648BD88C5A63}"/>
              </a:ext>
            </a:extLst>
          </p:cNvPr>
          <p:cNvSpPr txBox="1"/>
          <p:nvPr/>
        </p:nvSpPr>
        <p:spPr>
          <a:xfrm>
            <a:off x="8095488" y="180000"/>
            <a:ext cx="3767328" cy="400110"/>
          </a:xfrm>
          <a:prstGeom prst="rect">
            <a:avLst/>
          </a:prstGeom>
          <a:solidFill>
            <a:schemeClr val="accent2">
              <a:lumMod val="60000"/>
              <a:lumOff val="40000"/>
            </a:schemeClr>
          </a:solidFill>
          <a:ln w="3175">
            <a:noFill/>
          </a:ln>
        </p:spPr>
        <p:txBody>
          <a:bodyPr wrap="square"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b="1" dirty="0">
                <a:solidFill>
                  <a:schemeClr val="bg1"/>
                </a:solidFill>
                <a:latin typeface="Arial"/>
                <a:cs typeface="Arial"/>
              </a:rPr>
              <a:t>EVIDENCE PACK</a:t>
            </a:r>
          </a:p>
        </p:txBody>
      </p:sp>
      <p:sp>
        <p:nvSpPr>
          <p:cNvPr id="7" name="TextBox 1">
            <a:extLst>
              <a:ext uri="{FF2B5EF4-FFF2-40B4-BE49-F238E27FC236}">
                <a16:creationId xmlns:a16="http://schemas.microsoft.com/office/drawing/2014/main" id="{DD5C39C0-6F69-4445-A865-8F61895970C9}"/>
              </a:ext>
            </a:extLst>
          </p:cNvPr>
          <p:cNvSpPr txBox="1"/>
          <p:nvPr/>
        </p:nvSpPr>
        <p:spPr>
          <a:xfrm>
            <a:off x="720000" y="360000"/>
            <a:ext cx="6036400" cy="276999"/>
          </a:xfrm>
          <a:prstGeom prst="rect">
            <a:avLst/>
          </a:prstGeom>
          <a:noFill/>
        </p:spPr>
        <p:txBody>
          <a:bodyPr rot="0" spcFirstLastPara="0" vert="horz" wrap="square" lIns="0" tIns="0" rIns="0" bIns="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solidFill>
                  <a:srgbClr val="0070C0"/>
                </a:solidFill>
              </a:rPr>
              <a:t>Resource sheet 7.1B</a:t>
            </a:r>
          </a:p>
        </p:txBody>
      </p:sp>
    </p:spTree>
    <p:extLst>
      <p:ext uri="{BB962C8B-B14F-4D97-AF65-F5344CB8AC3E}">
        <p14:creationId xmlns:p14="http://schemas.microsoft.com/office/powerpoint/2010/main" val="13582452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chemeClr val="accent6">
                <a:lumMod val="40000"/>
                <a:lumOff val="60000"/>
              </a:schemeClr>
            </a:gs>
          </a:gsLst>
          <a:lin ang="16200000" scaled="1"/>
        </a:gra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5D8AB09-B8D5-F04B-AB58-81378F2B4B4C}"/>
              </a:ext>
            </a:extLst>
          </p:cNvPr>
          <p:cNvSpPr>
            <a:spLocks noGrp="1"/>
          </p:cNvSpPr>
          <p:nvPr>
            <p:ph type="sldNum" sz="quarter" idx="12"/>
          </p:nvPr>
        </p:nvSpPr>
        <p:spPr/>
        <p:txBody>
          <a:bodyPr/>
          <a:lstStyle/>
          <a:p>
            <a:fld id="{91DB7F08-A76A-C04F-AC2D-B8A23795015F}" type="slidenum">
              <a:rPr lang="en-US" smtClean="0"/>
              <a:pPr/>
              <a:t>8</a:t>
            </a:fld>
            <a:endParaRPr lang="en-US"/>
          </a:p>
        </p:txBody>
      </p:sp>
      <p:sp>
        <p:nvSpPr>
          <p:cNvPr id="5" name="Title 1"/>
          <p:cNvSpPr>
            <a:spLocks noGrp="1"/>
          </p:cNvSpPr>
          <p:nvPr>
            <p:ph type="title"/>
          </p:nvPr>
        </p:nvSpPr>
        <p:spPr>
          <a:xfrm>
            <a:off x="720000" y="720000"/>
            <a:ext cx="9909900" cy="943700"/>
          </a:xfrm>
        </p:spPr>
        <p:txBody>
          <a:bodyPr>
            <a:noAutofit/>
          </a:bodyPr>
          <a:lstStyle/>
          <a:p>
            <a:r>
              <a:rPr lang="en-US" sz="2800" b="1" dirty="0">
                <a:latin typeface="Arial" panose="020B0604020202020204" pitchFamily="34" charset="0"/>
                <a:cs typeface="Arial" panose="020B0604020202020204" pitchFamily="34" charset="0"/>
              </a:rPr>
              <a:t>Source 7:</a:t>
            </a:r>
            <a:br>
              <a:rPr lang="en-US" sz="2800" dirty="0">
                <a:latin typeface="Arial" panose="020B0604020202020204" pitchFamily="34" charset="0"/>
                <a:cs typeface="Arial" panose="020B0604020202020204" pitchFamily="34" charset="0"/>
              </a:rPr>
            </a:br>
            <a:r>
              <a:rPr lang="en-GB" sz="2800" dirty="0">
                <a:latin typeface="Arial" panose="020B0604020202020204" pitchFamily="34" charset="0"/>
                <a:cs typeface="Arial" panose="020B0604020202020204" pitchFamily="34" charset="0"/>
              </a:rPr>
              <a:t>Telegram from </a:t>
            </a:r>
            <a:r>
              <a:rPr lang="en-GB" sz="2800" dirty="0" err="1">
                <a:latin typeface="Arial" panose="020B0604020202020204" pitchFamily="34" charset="0"/>
                <a:cs typeface="Arial" panose="020B0604020202020204" pitchFamily="34" charset="0"/>
              </a:rPr>
              <a:t>Kuznetsov</a:t>
            </a:r>
            <a:r>
              <a:rPr lang="en-GB" sz="2800" dirty="0">
                <a:latin typeface="Arial" panose="020B0604020202020204" pitchFamily="34" charset="0"/>
                <a:cs typeface="Arial" panose="020B0604020202020204" pitchFamily="34" charset="0"/>
              </a:rPr>
              <a:t> </a:t>
            </a:r>
            <a:r>
              <a:rPr lang="en-GB" sz="2800" b="0" dirty="0">
                <a:latin typeface="Arial" panose="020B0604020202020204" pitchFamily="34" charset="0"/>
                <a:cs typeface="Arial" panose="020B0604020202020204" pitchFamily="34" charset="0"/>
              </a:rPr>
              <a:t>after meeting with Mao, July 1953</a:t>
            </a:r>
            <a:endParaRPr lang="en-US" sz="2800" b="0" dirty="0"/>
          </a:p>
        </p:txBody>
      </p:sp>
      <p:sp>
        <p:nvSpPr>
          <p:cNvPr id="6" name="Content Placeholder 2"/>
          <p:cNvSpPr>
            <a:spLocks noGrp="1"/>
          </p:cNvSpPr>
          <p:nvPr>
            <p:ph idx="1"/>
          </p:nvPr>
        </p:nvSpPr>
        <p:spPr>
          <a:xfrm>
            <a:off x="720000" y="1980000"/>
            <a:ext cx="10515600" cy="4351338"/>
          </a:xfrm>
        </p:spPr>
        <p:txBody>
          <a:bodyPr>
            <a:noAutofit/>
          </a:bodyPr>
          <a:lstStyle/>
          <a:p>
            <a:pPr marL="0" indent="0">
              <a:lnSpc>
                <a:spcPct val="100000"/>
              </a:lnSpc>
              <a:buNone/>
            </a:pPr>
            <a:r>
              <a:rPr lang="en-GB" sz="1600" i="1" dirty="0">
                <a:latin typeface="Arial" panose="020B0604020202020204" pitchFamily="34" charset="0"/>
                <a:cs typeface="Arial" panose="020B0604020202020204" pitchFamily="34" charset="0"/>
              </a:rPr>
              <a:t>Telegram from </a:t>
            </a:r>
            <a:r>
              <a:rPr lang="en-GB" sz="1600" i="1" dirty="0" err="1">
                <a:latin typeface="Arial" panose="020B0604020202020204" pitchFamily="34" charset="0"/>
                <a:cs typeface="Arial" panose="020B0604020202020204" pitchFamily="34" charset="0"/>
              </a:rPr>
              <a:t>Kuznetsov</a:t>
            </a:r>
            <a:r>
              <a:rPr lang="en-GB" sz="1600" i="1" dirty="0">
                <a:latin typeface="Arial" panose="020B0604020202020204" pitchFamily="34" charset="0"/>
                <a:cs typeface="Arial" panose="020B0604020202020204" pitchFamily="34" charset="0"/>
              </a:rPr>
              <a:t> to MID regarding his meeting with Mao on 28 July 1953, during which Mao talked about the steps that had led to and now had to be taken following the signing of the armistice, 29 </a:t>
            </a:r>
            <a:r>
              <a:rPr lang="en-GB" sz="1600" i="1" cap="all" dirty="0">
                <a:latin typeface="Arial" panose="020B0604020202020204" pitchFamily="34" charset="0"/>
                <a:cs typeface="Arial" panose="020B0604020202020204" pitchFamily="34" charset="0"/>
              </a:rPr>
              <a:t>J</a:t>
            </a:r>
            <a:r>
              <a:rPr lang="en-GB" sz="1600" i="1" dirty="0">
                <a:latin typeface="Arial" panose="020B0604020202020204" pitchFamily="34" charset="0"/>
                <a:cs typeface="Arial" panose="020B0604020202020204" pitchFamily="34" charset="0"/>
              </a:rPr>
              <a:t>uly</a:t>
            </a:r>
            <a:r>
              <a:rPr lang="en-GB" sz="1600" i="1" cap="all" dirty="0">
                <a:latin typeface="Arial" panose="020B0604020202020204" pitchFamily="34" charset="0"/>
                <a:cs typeface="Arial" panose="020B0604020202020204" pitchFamily="34" charset="0"/>
              </a:rPr>
              <a:t> 1953</a:t>
            </a:r>
          </a:p>
          <a:p>
            <a:pPr marL="0" indent="0">
              <a:lnSpc>
                <a:spcPct val="100000"/>
              </a:lnSpc>
              <a:buNone/>
            </a:pPr>
            <a:r>
              <a:rPr lang="en-GB" sz="1600" dirty="0">
                <a:latin typeface="Arial" panose="020B0604020202020204" pitchFamily="34" charset="0"/>
                <a:cs typeface="Arial" panose="020B0604020202020204" pitchFamily="34" charset="0"/>
              </a:rPr>
              <a:t>‘Among the political causes that forced the enemy to conclude an armistice, Mao noted the military contradictions in the camp of the imperialists and the significant activation of world social opinion, which is speaking out against the war in Korea.</a:t>
            </a:r>
          </a:p>
          <a:p>
            <a:pPr marL="0" indent="0">
              <a:lnSpc>
                <a:spcPct val="100000"/>
              </a:lnSpc>
              <a:buNone/>
            </a:pPr>
            <a:r>
              <a:rPr lang="en-GB" sz="1600" dirty="0">
                <a:latin typeface="Arial" panose="020B0604020202020204" pitchFamily="34" charset="0"/>
                <a:cs typeface="Arial" panose="020B0604020202020204" pitchFamily="34" charset="0"/>
              </a:rPr>
              <a:t>Concerning economic causes, Mao stated that in the first two years of the war the American monopolists amassed colossal profits in military orders and deliveries, but with the end of the negotiations for an armistice, and also as a result of the strengthening of the movement to end the war in Korea, their profits began to fall sharply.</a:t>
            </a:r>
          </a:p>
          <a:p>
            <a:pPr marL="0" indent="0">
              <a:lnSpc>
                <a:spcPct val="100000"/>
              </a:lnSpc>
              <a:buNone/>
            </a:pPr>
            <a:r>
              <a:rPr lang="en-GB" sz="1600" dirty="0">
                <a:latin typeface="Arial" panose="020B0604020202020204" pitchFamily="34" charset="0"/>
                <a:cs typeface="Arial" panose="020B0604020202020204" pitchFamily="34" charset="0"/>
              </a:rPr>
              <a:t>Having returned to the military side of the matter, Mao noted that from a purely military point of view it would not be bad to continue to strike the Americans for approximately another year in order to occupy more </a:t>
            </a:r>
            <a:r>
              <a:rPr lang="en-GB" sz="1600" dirty="0" err="1">
                <a:latin typeface="Arial" panose="020B0604020202020204" pitchFamily="34" charset="0"/>
                <a:cs typeface="Arial" panose="020B0604020202020204" pitchFamily="34" charset="0"/>
              </a:rPr>
              <a:t>favorable</a:t>
            </a:r>
            <a:r>
              <a:rPr lang="en-GB" sz="1600" dirty="0">
                <a:latin typeface="Arial" panose="020B0604020202020204" pitchFamily="34" charset="0"/>
                <a:cs typeface="Arial" panose="020B0604020202020204" pitchFamily="34" charset="0"/>
              </a:rPr>
              <a:t> borders along the </a:t>
            </a:r>
            <a:r>
              <a:rPr lang="en-GB" sz="1600" dirty="0" err="1">
                <a:latin typeface="Arial" panose="020B0604020202020204" pitchFamily="34" charset="0"/>
                <a:cs typeface="Arial" panose="020B0604020202020204" pitchFamily="34" charset="0"/>
              </a:rPr>
              <a:t>Changan</a:t>
            </a:r>
            <a:r>
              <a:rPr lang="en-GB" sz="1600" dirty="0">
                <a:latin typeface="Arial" panose="020B0604020202020204" pitchFamily="34" charset="0"/>
                <a:cs typeface="Arial" panose="020B0604020202020204" pitchFamily="34" charset="0"/>
              </a:rPr>
              <a:t> river. Further movement to the south would risk stretching out the flanks in the west and east shore of Korea. In this case the danger of landings in the rear of the Chinese-Korean troops would grow significantly.’</a:t>
            </a:r>
          </a:p>
        </p:txBody>
      </p:sp>
      <p:sp>
        <p:nvSpPr>
          <p:cNvPr id="7" name="TextBox 6">
            <a:extLst>
              <a:ext uri="{FF2B5EF4-FFF2-40B4-BE49-F238E27FC236}">
                <a16:creationId xmlns:a16="http://schemas.microsoft.com/office/drawing/2014/main" id="{11AA7AA9-7D67-2340-AEAC-A2A912F0EFE8}"/>
              </a:ext>
            </a:extLst>
          </p:cNvPr>
          <p:cNvSpPr txBox="1"/>
          <p:nvPr/>
        </p:nvSpPr>
        <p:spPr>
          <a:xfrm>
            <a:off x="8095488" y="180000"/>
            <a:ext cx="3767328" cy="400110"/>
          </a:xfrm>
          <a:prstGeom prst="rect">
            <a:avLst/>
          </a:prstGeom>
          <a:solidFill>
            <a:schemeClr val="accent2">
              <a:lumMod val="60000"/>
              <a:lumOff val="40000"/>
            </a:schemeClr>
          </a:solidFill>
          <a:ln w="3175">
            <a:noFill/>
          </a:ln>
        </p:spPr>
        <p:txBody>
          <a:bodyPr wrap="square"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b="1" dirty="0">
                <a:solidFill>
                  <a:schemeClr val="bg1"/>
                </a:solidFill>
                <a:latin typeface="Arial"/>
                <a:cs typeface="Arial"/>
              </a:rPr>
              <a:t>EVIDENCE PACK</a:t>
            </a:r>
          </a:p>
        </p:txBody>
      </p:sp>
      <p:sp>
        <p:nvSpPr>
          <p:cNvPr id="8" name="TextBox 1">
            <a:extLst>
              <a:ext uri="{FF2B5EF4-FFF2-40B4-BE49-F238E27FC236}">
                <a16:creationId xmlns:a16="http://schemas.microsoft.com/office/drawing/2014/main" id="{4A3E4FBE-77D8-7F43-AD9C-A12143296376}"/>
              </a:ext>
            </a:extLst>
          </p:cNvPr>
          <p:cNvSpPr txBox="1"/>
          <p:nvPr/>
        </p:nvSpPr>
        <p:spPr>
          <a:xfrm>
            <a:off x="720000" y="360000"/>
            <a:ext cx="6036400" cy="276999"/>
          </a:xfrm>
          <a:prstGeom prst="rect">
            <a:avLst/>
          </a:prstGeom>
          <a:noFill/>
        </p:spPr>
        <p:txBody>
          <a:bodyPr rot="0" spcFirstLastPara="0" vert="horz" wrap="square" lIns="0" tIns="0" rIns="0" bIns="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solidFill>
                  <a:srgbClr val="0070C0"/>
                </a:solidFill>
              </a:rPr>
              <a:t>Resource sheet 7.1B</a:t>
            </a:r>
          </a:p>
        </p:txBody>
      </p:sp>
    </p:spTree>
    <p:extLst>
      <p:ext uri="{BB962C8B-B14F-4D97-AF65-F5344CB8AC3E}">
        <p14:creationId xmlns:p14="http://schemas.microsoft.com/office/powerpoint/2010/main" val="13849719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ED2D3F0-C7ED-EE4D-AECE-3BD77DF24E7E}"/>
              </a:ext>
            </a:extLst>
          </p:cNvPr>
          <p:cNvSpPr>
            <a:spLocks noGrp="1"/>
          </p:cNvSpPr>
          <p:nvPr>
            <p:ph type="sldNum" sz="quarter" idx="12"/>
          </p:nvPr>
        </p:nvSpPr>
        <p:spPr/>
        <p:txBody>
          <a:bodyPr/>
          <a:lstStyle/>
          <a:p>
            <a:fld id="{91DB7F08-A76A-C04F-AC2D-B8A23795015F}" type="slidenum">
              <a:rPr lang="en-US" smtClean="0"/>
              <a:pPr/>
              <a:t>9</a:t>
            </a:fld>
            <a:endParaRPr lang="en-US"/>
          </a:p>
        </p:txBody>
      </p:sp>
      <p:sp>
        <p:nvSpPr>
          <p:cNvPr id="2" name="Title 1"/>
          <p:cNvSpPr>
            <a:spLocks noGrp="1"/>
          </p:cNvSpPr>
          <p:nvPr>
            <p:ph type="title"/>
          </p:nvPr>
        </p:nvSpPr>
        <p:spPr/>
        <p:txBody>
          <a:bodyPr>
            <a:normAutofit/>
          </a:bodyPr>
          <a:lstStyle/>
          <a:p>
            <a:r>
              <a:rPr lang="en-US" dirty="0">
                <a:latin typeface="Arial"/>
                <a:cs typeface="Arial"/>
              </a:rPr>
              <a:t>Plenary</a:t>
            </a:r>
            <a:br>
              <a:rPr lang="en-US" dirty="0">
                <a:latin typeface="Arial"/>
                <a:cs typeface="Arial"/>
              </a:rPr>
            </a:br>
            <a:endParaRPr lang="en-US" dirty="0">
              <a:latin typeface="Arial"/>
              <a:cs typeface="Arial"/>
            </a:endParaRPr>
          </a:p>
        </p:txBody>
      </p:sp>
      <p:sp>
        <p:nvSpPr>
          <p:cNvPr id="3" name="Content Placeholder 2"/>
          <p:cNvSpPr>
            <a:spLocks noGrp="1"/>
          </p:cNvSpPr>
          <p:nvPr>
            <p:ph idx="1"/>
          </p:nvPr>
        </p:nvSpPr>
        <p:spPr>
          <a:xfrm>
            <a:off x="4860000" y="1614073"/>
            <a:ext cx="5684809" cy="2188588"/>
          </a:xfrm>
        </p:spPr>
        <p:txBody>
          <a:bodyPr vert="horz" lIns="0" tIns="0" rIns="0" bIns="0" rtlCol="0" anchor="t">
            <a:normAutofit fontScale="92500" lnSpcReduction="10000"/>
          </a:bodyPr>
          <a:lstStyle/>
          <a:p>
            <a:pPr marL="285750">
              <a:lnSpc>
                <a:spcPct val="110000"/>
              </a:lnSpc>
              <a:spcAft>
                <a:spcPts val="600"/>
              </a:spcAft>
              <a:buFont typeface="Arial" panose="020B0604020202020204" pitchFamily="34" charset="0"/>
              <a:buChar char="•"/>
            </a:pPr>
            <a:r>
              <a:rPr lang="en-US" sz="2600" dirty="0">
                <a:latin typeface="Arial"/>
                <a:cs typeface="Arial"/>
              </a:rPr>
              <a:t>Overall, what do you think was the main factor that contributed towards prolonging the war until 1953? </a:t>
            </a:r>
            <a:endParaRPr lang="en-US" sz="2600" dirty="0"/>
          </a:p>
          <a:p>
            <a:pPr marL="285750">
              <a:lnSpc>
                <a:spcPct val="110000"/>
              </a:lnSpc>
              <a:spcAft>
                <a:spcPts val="600"/>
              </a:spcAft>
              <a:buFont typeface="Arial" panose="020B0604020202020204" pitchFamily="34" charset="0"/>
              <a:buChar char="•"/>
            </a:pPr>
            <a:r>
              <a:rPr lang="en-US" sz="2600" dirty="0"/>
              <a:t>Why do you think there was no peace treaty?</a:t>
            </a:r>
          </a:p>
          <a:p>
            <a:endParaRPr lang="en-US" dirty="0"/>
          </a:p>
        </p:txBody>
      </p:sp>
      <p:sp>
        <p:nvSpPr>
          <p:cNvPr id="6" name="Rectangle 5">
            <a:extLst>
              <a:ext uri="{FF2B5EF4-FFF2-40B4-BE49-F238E27FC236}">
                <a16:creationId xmlns:a16="http://schemas.microsoft.com/office/drawing/2014/main" id="{1394FD28-4421-9B49-A3AB-C7A9A923AAB9}"/>
              </a:ext>
            </a:extLst>
          </p:cNvPr>
          <p:cNvSpPr/>
          <p:nvPr/>
        </p:nvSpPr>
        <p:spPr>
          <a:xfrm>
            <a:off x="720000" y="1620000"/>
            <a:ext cx="3780000" cy="3780000"/>
          </a:xfrm>
          <a:prstGeom prst="rect">
            <a:avLst/>
          </a:prstGeom>
          <a:solidFill>
            <a:schemeClr val="accent5">
              <a:lumMod val="75000"/>
            </a:schemeClr>
          </a:solidFill>
        </p:spPr>
        <p:style>
          <a:lnRef idx="0">
            <a:scrgbClr r="0" g="0" b="0"/>
          </a:lnRef>
          <a:fillRef idx="0">
            <a:scrgbClr r="0" g="0" b="0"/>
          </a:fillRef>
          <a:effectRef idx="0">
            <a:scrgbClr r="0" g="0" b="0"/>
          </a:effectRef>
          <a:fontRef idx="minor">
            <a:schemeClr val="lt1"/>
          </a:fontRef>
        </p:style>
        <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GB" sz="3200" b="1" kern="1200" dirty="0">
                <a:solidFill>
                  <a:schemeClr val="accent6">
                    <a:lumMod val="60000"/>
                    <a:lumOff val="40000"/>
                  </a:schemeClr>
                </a:solidFill>
                <a:latin typeface="Arial"/>
                <a:ea typeface="Arial" charset="0"/>
                <a:cs typeface="Arial"/>
              </a:rPr>
              <a:t>Lesson </a:t>
            </a:r>
            <a:r>
              <a:rPr lang="en-GB" sz="3200" b="1" dirty="0">
                <a:solidFill>
                  <a:schemeClr val="accent6">
                    <a:lumMod val="60000"/>
                    <a:lumOff val="40000"/>
                  </a:schemeClr>
                </a:solidFill>
                <a:latin typeface="Arial"/>
                <a:ea typeface="Arial" charset="0"/>
                <a:cs typeface="Arial"/>
              </a:rPr>
              <a:t>7.1</a:t>
            </a:r>
            <a:endParaRPr lang="en-GB" sz="3200" b="1" kern="1200" dirty="0">
              <a:solidFill>
                <a:schemeClr val="accent6">
                  <a:lumMod val="60000"/>
                  <a:lumOff val="40000"/>
                </a:schemeClr>
              </a:solidFill>
              <a:latin typeface="Arial"/>
              <a:ea typeface="Arial" charset="0"/>
              <a:cs typeface="Arial" charset="0"/>
            </a:endParaRPr>
          </a:p>
          <a:p>
            <a:pPr algn="ctr"/>
            <a:r>
              <a:rPr lang="en-GB" sz="3200" b="1" dirty="0">
                <a:latin typeface="Arial"/>
                <a:cs typeface="Calibri"/>
              </a:rPr>
              <a:t>Why did the Korean War drag on until 1953?</a:t>
            </a:r>
            <a:endParaRPr lang="en-GB" sz="3200" b="1" dirty="0">
              <a:latin typeface="Arial"/>
            </a:endParaRPr>
          </a:p>
        </p:txBody>
      </p:sp>
    </p:spTree>
    <p:extLst>
      <p:ext uri="{BB962C8B-B14F-4D97-AF65-F5344CB8AC3E}">
        <p14:creationId xmlns:p14="http://schemas.microsoft.com/office/powerpoint/2010/main" val="116450878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4529</TotalTime>
  <Words>1727</Words>
  <Application>Microsoft Macintosh PowerPoint</Application>
  <PresentationFormat>Widescreen</PresentationFormat>
  <Paragraphs>87</Paragraphs>
  <Slides>9</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Arial Rounded MT</vt:lpstr>
      <vt:lpstr>Calibri</vt:lpstr>
      <vt:lpstr>office theme</vt:lpstr>
      <vt:lpstr>PowerPoint Presentation</vt:lpstr>
      <vt:lpstr>PowerPoint Presentation</vt:lpstr>
      <vt:lpstr>PowerPoint Presentation</vt:lpstr>
      <vt:lpstr>PowerPoint Presentation</vt:lpstr>
      <vt:lpstr>Source 4:  US views of Rhee: NSC meeting, 18 June 1953</vt:lpstr>
      <vt:lpstr>Source 5:  View of Stalin regarding the negotiations,1952</vt:lpstr>
      <vt:lpstr>Source 6: Kim Il Sung: Time to end the war, 1953</vt:lpstr>
      <vt:lpstr>Source 7: Telegram from Kuznetsov after meeting with Mao, July 1953</vt:lpstr>
      <vt:lpstr>Plenary </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645</cp:revision>
  <cp:lastPrinted>2020-06-09T15:48:08Z</cp:lastPrinted>
  <dcterms:created xsi:type="dcterms:W3CDTF">2020-03-11T22:57:07Z</dcterms:created>
  <dcterms:modified xsi:type="dcterms:W3CDTF">2020-06-16T10:56:11Z</dcterms:modified>
</cp:coreProperties>
</file>