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3" r:id="rId2"/>
    <p:sldId id="257" r:id="rId3"/>
    <p:sldId id="256" r:id="rId4"/>
    <p:sldId id="268" r:id="rId5"/>
    <p:sldId id="278" r:id="rId6"/>
    <p:sldId id="269" r:id="rId7"/>
    <p:sldId id="270" r:id="rId8"/>
    <p:sldId id="271" r:id="rId9"/>
    <p:sldId id="272" r:id="rId10"/>
    <p:sldId id="273" r:id="rId11"/>
    <p:sldId id="279" r:id="rId12"/>
    <p:sldId id="280" r:id="rId13"/>
    <p:sldId id="281" r:id="rId14"/>
    <p:sldId id="276" r:id="rId15"/>
    <p:sldId id="262" r:id="rId16"/>
    <p:sldId id="267" r:id="rId17"/>
    <p:sldId id="28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763" autoAdjust="0"/>
  </p:normalViewPr>
  <p:slideViewPr>
    <p:cSldViewPr snapToGrid="0">
      <p:cViewPr varScale="1">
        <p:scale>
          <a:sx n="94" d="100"/>
          <a:sy n="94" d="100"/>
        </p:scale>
        <p:origin x="-102" y="-17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36470FB-481C-4C07-8384-176F7A7AF992}" type="datetimeFigureOut">
              <a:rPr lang="en-GB" smtClean="0"/>
              <a:pPr/>
              <a:t>23/04/2020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C8BD508-8F0F-4515-BD8D-BC7C01944A21}" type="slidenum">
              <a:rPr lang="en-GB" smtClean="0"/>
              <a:pPr/>
              <a:t>‹#›</a:t>
            </a:fld>
            <a:endParaRPr lang="en-GB"/>
          </a:p>
        </p:txBody>
      </p:sp>
    </p:spTree>
    <p:extLst>
      <p:ext uri="{BB962C8B-B14F-4D97-AF65-F5344CB8AC3E}">
        <p14:creationId xmlns:p14="http://schemas.microsoft.com/office/powerpoint/2010/main" xmlns="" val="4236094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BA5A0A-278B-4D49-9E74-F751293A37B5}" type="datetimeFigureOut">
              <a:rPr lang="en-GB" smtClean="0"/>
              <a:pPr/>
              <a:t>23/04/2020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D35DAE7-EB22-49B5-9557-638BECF7E3EC}" type="slidenum">
              <a:rPr lang="en-GB" smtClean="0"/>
              <a:pPr/>
              <a:t>‹#›</a:t>
            </a:fld>
            <a:endParaRPr lang="en-GB"/>
          </a:p>
        </p:txBody>
      </p:sp>
    </p:spTree>
    <p:extLst>
      <p:ext uri="{BB962C8B-B14F-4D97-AF65-F5344CB8AC3E}">
        <p14:creationId xmlns:p14="http://schemas.microsoft.com/office/powerpoint/2010/main" xmlns="" val="256659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Suga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Dolla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Plantation_complexes_in_the_Southern_United_Stat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https://en.wikipedia.org/wiki/Sugar#/media/File:W%C3%BCrfelzucker_--_2018_--_3564.jpg</a:t>
            </a:r>
            <a:endParaRPr lang="en-GB" dirty="0"/>
          </a:p>
          <a:p>
            <a:endParaRPr lang="en-GB" dirty="0"/>
          </a:p>
        </p:txBody>
      </p:sp>
      <p:sp>
        <p:nvSpPr>
          <p:cNvPr id="4" name="Slide Number Placeholder 3"/>
          <p:cNvSpPr>
            <a:spLocks noGrp="1"/>
          </p:cNvSpPr>
          <p:nvPr>
            <p:ph type="sldNum" sz="quarter" idx="10"/>
          </p:nvPr>
        </p:nvSpPr>
        <p:spPr/>
        <p:txBody>
          <a:bodyPr/>
          <a:lstStyle/>
          <a:p>
            <a:fld id="{DD35DAE7-EB22-49B5-9557-638BECF7E3EC}" type="slidenum">
              <a:rPr lang="en-GB" smtClean="0"/>
              <a:pPr/>
              <a:t>6</a:t>
            </a:fld>
            <a:endParaRPr lang="en-GB"/>
          </a:p>
        </p:txBody>
      </p:sp>
    </p:spTree>
    <p:extLst>
      <p:ext uri="{BB962C8B-B14F-4D97-AF65-F5344CB8AC3E}">
        <p14:creationId xmlns:p14="http://schemas.microsoft.com/office/powerpoint/2010/main" xmlns="" val="248722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By </a:t>
            </a:r>
            <a:r>
              <a:rPr lang="en-GB" dirty="0" err="1"/>
              <a:t>Kleingrothe</a:t>
            </a:r>
            <a:r>
              <a:rPr lang="en-GB" dirty="0"/>
              <a:t>, C.J. (</a:t>
            </a:r>
            <a:r>
              <a:rPr lang="en-GB" dirty="0" err="1"/>
              <a:t>Kleingrothe</a:t>
            </a:r>
            <a:r>
              <a:rPr lang="en-GB" dirty="0"/>
              <a:t>, Carl Josef, 1864-1925) / Medan - Leiden University Library, KITLV, image 26868 Collection page Southeast Asian &amp; Caribbean Images (KITLV), Public Domain, https://commons.wikimedia.org/w/index.php?curid=48358004</a:t>
            </a:r>
          </a:p>
          <a:p>
            <a:endParaRPr lang="en-GB" dirty="0"/>
          </a:p>
        </p:txBody>
      </p:sp>
      <p:sp>
        <p:nvSpPr>
          <p:cNvPr id="4" name="Slide Number Placeholder 3"/>
          <p:cNvSpPr>
            <a:spLocks noGrp="1"/>
          </p:cNvSpPr>
          <p:nvPr>
            <p:ph type="sldNum" sz="quarter" idx="10"/>
          </p:nvPr>
        </p:nvSpPr>
        <p:spPr/>
        <p:txBody>
          <a:bodyPr/>
          <a:lstStyle/>
          <a:p>
            <a:fld id="{DD35DAE7-EB22-49B5-9557-638BECF7E3EC}" type="slidenum">
              <a:rPr lang="en-GB" smtClean="0"/>
              <a:pPr/>
              <a:t>7</a:t>
            </a:fld>
            <a:endParaRPr lang="en-GB"/>
          </a:p>
        </p:txBody>
      </p:sp>
    </p:spTree>
    <p:extLst>
      <p:ext uri="{BB962C8B-B14F-4D97-AF65-F5344CB8AC3E}">
        <p14:creationId xmlns:p14="http://schemas.microsoft.com/office/powerpoint/2010/main" xmlns="" val="131110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By Black Stripe at English Wikipedia, CC BY-SA 3.0, https://commons.wikimedia.org/w/index.php?curid=6033729</a:t>
            </a:r>
            <a:endParaRPr lang="en-GB" dirty="0"/>
          </a:p>
          <a:p>
            <a:endParaRPr lang="en-GB" dirty="0"/>
          </a:p>
        </p:txBody>
      </p:sp>
      <p:sp>
        <p:nvSpPr>
          <p:cNvPr id="4" name="Slide Number Placeholder 3"/>
          <p:cNvSpPr>
            <a:spLocks noGrp="1"/>
          </p:cNvSpPr>
          <p:nvPr>
            <p:ph type="sldNum" sz="quarter" idx="10"/>
          </p:nvPr>
        </p:nvSpPr>
        <p:spPr/>
        <p:txBody>
          <a:bodyPr/>
          <a:lstStyle/>
          <a:p>
            <a:fld id="{DD35DAE7-EB22-49B5-9557-638BECF7E3EC}" type="slidenum">
              <a:rPr lang="en-GB" smtClean="0"/>
              <a:pPr/>
              <a:t>8</a:t>
            </a:fld>
            <a:endParaRPr lang="en-GB"/>
          </a:p>
        </p:txBody>
      </p:sp>
    </p:spTree>
    <p:extLst>
      <p:ext uri="{BB962C8B-B14F-4D97-AF65-F5344CB8AC3E}">
        <p14:creationId xmlns:p14="http://schemas.microsoft.com/office/powerpoint/2010/main" xmlns="" val="109651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https://en.wikipedia.org/wiki/Dollar#/media/File:US_$2_bill_obverse_series_2003_A.jpg</a:t>
            </a:r>
            <a:endParaRPr lang="en-GB" dirty="0"/>
          </a:p>
          <a:p>
            <a:endParaRPr lang="en-GB" dirty="0"/>
          </a:p>
        </p:txBody>
      </p:sp>
      <p:sp>
        <p:nvSpPr>
          <p:cNvPr id="4" name="Slide Number Placeholder 3"/>
          <p:cNvSpPr>
            <a:spLocks noGrp="1"/>
          </p:cNvSpPr>
          <p:nvPr>
            <p:ph type="sldNum" sz="quarter" idx="10"/>
          </p:nvPr>
        </p:nvSpPr>
        <p:spPr/>
        <p:txBody>
          <a:bodyPr/>
          <a:lstStyle/>
          <a:p>
            <a:fld id="{DD35DAE7-EB22-49B5-9557-638BECF7E3EC}" type="slidenum">
              <a:rPr lang="en-GB" smtClean="0"/>
              <a:pPr/>
              <a:t>9</a:t>
            </a:fld>
            <a:endParaRPr lang="en-GB"/>
          </a:p>
        </p:txBody>
      </p:sp>
    </p:spTree>
    <p:extLst>
      <p:ext uri="{BB962C8B-B14F-4D97-AF65-F5344CB8AC3E}">
        <p14:creationId xmlns:p14="http://schemas.microsoft.com/office/powerpoint/2010/main" xmlns="" val="106736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hlinkClick r:id="rId3"/>
              </a:rPr>
              <a:t>https://en.wikipedia.org/wiki/Plantation_complexes_in_the_Southern_United_States#/media/File:Cotton_plantation_on_the_Mississippi,_1884_(cropped).jpg</a:t>
            </a:r>
            <a:endParaRPr lang="en-GB"/>
          </a:p>
          <a:p>
            <a:endParaRPr lang="en-GB"/>
          </a:p>
        </p:txBody>
      </p:sp>
      <p:sp>
        <p:nvSpPr>
          <p:cNvPr id="4" name="Slide Number Placeholder 3"/>
          <p:cNvSpPr>
            <a:spLocks noGrp="1"/>
          </p:cNvSpPr>
          <p:nvPr>
            <p:ph type="sldNum" sz="quarter" idx="10"/>
          </p:nvPr>
        </p:nvSpPr>
        <p:spPr/>
        <p:txBody>
          <a:bodyPr/>
          <a:lstStyle/>
          <a:p>
            <a:fld id="{DD35DAE7-EB22-49B5-9557-638BECF7E3EC}" type="slidenum">
              <a:rPr lang="en-GB" smtClean="0"/>
              <a:pPr/>
              <a:t>10</a:t>
            </a:fld>
            <a:endParaRPr lang="en-GB"/>
          </a:p>
        </p:txBody>
      </p:sp>
    </p:spTree>
    <p:extLst>
      <p:ext uri="{BB962C8B-B14F-4D97-AF65-F5344CB8AC3E}">
        <p14:creationId xmlns:p14="http://schemas.microsoft.com/office/powerpoint/2010/main" xmlns="" val="349614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288461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176384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116338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28658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288767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213968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119794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167925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124533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56349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B9996A-C202-467C-BDC9-972CC37E8C68}"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384683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9996A-C202-467C-BDC9-972CC37E8C68}" type="datetimeFigureOut">
              <a:rPr lang="en-GB" smtClean="0"/>
              <a:pPr/>
              <a:t>23/04/2020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A1884-8B4A-4A55-83C4-FB075210D7D1}" type="slidenum">
              <a:rPr lang="en-GB" smtClean="0"/>
              <a:pPr/>
              <a:t>‹#›</a:t>
            </a:fld>
            <a:endParaRPr lang="en-GB"/>
          </a:p>
        </p:txBody>
      </p:sp>
    </p:spTree>
    <p:extLst>
      <p:ext uri="{BB962C8B-B14F-4D97-AF65-F5344CB8AC3E}">
        <p14:creationId xmlns:p14="http://schemas.microsoft.com/office/powerpoint/2010/main" xmlns="" val="2820000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lingard@millthorpeschool.co.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m/programmes/p00w4ly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slate.com/articles/life/the_history_of_american_slavery/2015/06/animated_interactive_of_the_history_of_the_atlantic_slave_trade.html?via=gdpr-cons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02580" y="276981"/>
          <a:ext cx="10607099" cy="5067178"/>
        </p:xfrm>
        <a:graphic>
          <a:graphicData uri="http://schemas.openxmlformats.org/drawingml/2006/table">
            <a:tbl>
              <a:tblPr/>
              <a:tblGrid>
                <a:gridCol w="6346950"/>
                <a:gridCol w="4260149"/>
              </a:tblGrid>
              <a:tr h="235197">
                <a:tc gridSpan="2">
                  <a:txBody>
                    <a:bodyPr/>
                    <a:lstStyle/>
                    <a:p>
                      <a:pPr algn="ctr">
                        <a:lnSpc>
                          <a:spcPct val="115000"/>
                        </a:lnSpc>
                        <a:spcAft>
                          <a:spcPts val="1000"/>
                        </a:spcAft>
                      </a:pPr>
                      <a:r>
                        <a:rPr lang="en-GB" sz="1200" b="1" dirty="0">
                          <a:latin typeface="Calibri"/>
                          <a:ea typeface="Calibri"/>
                          <a:cs typeface="Times New Roman"/>
                        </a:rPr>
                        <a:t>HA Resource Hub Submission Form</a:t>
                      </a:r>
                      <a:endParaRPr lang="en-GB" sz="1200" dirty="0">
                        <a:latin typeface="Calibri"/>
                        <a:ea typeface="Calibri"/>
                        <a:cs typeface="Times New Roman"/>
                      </a:endParaRP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13141">
                <a:tc>
                  <a:txBody>
                    <a:bodyPr/>
                    <a:lstStyle/>
                    <a:p>
                      <a:pPr>
                        <a:lnSpc>
                          <a:spcPct val="115000"/>
                        </a:lnSpc>
                        <a:spcAft>
                          <a:spcPts val="1000"/>
                        </a:spcAft>
                      </a:pPr>
                      <a:r>
                        <a:rPr lang="en-GB" sz="1200" b="1" dirty="0">
                          <a:latin typeface="Calibri"/>
                          <a:ea typeface="Calibri"/>
                          <a:cs typeface="Times New Roman"/>
                        </a:rPr>
                        <a:t>Resource Title:  What caused the </a:t>
                      </a:r>
                      <a:r>
                        <a:rPr lang="en-GB" sz="1200" b="1" dirty="0" smtClean="0">
                          <a:latin typeface="Calibri"/>
                          <a:ea typeface="Calibri"/>
                          <a:cs typeface="Times New Roman"/>
                        </a:rPr>
                        <a:t>Slave </a:t>
                      </a:r>
                      <a:r>
                        <a:rPr lang="en-GB" sz="1200" b="1" dirty="0">
                          <a:latin typeface="Calibri"/>
                          <a:ea typeface="Calibri"/>
                          <a:cs typeface="Times New Roman"/>
                        </a:rPr>
                        <a:t>trade?</a:t>
                      </a:r>
                      <a:endParaRPr lang="en-GB" sz="1200" dirty="0">
                        <a:latin typeface="Calibri"/>
                        <a:ea typeface="Calibri"/>
                        <a:cs typeface="Times New Roman"/>
                      </a:endParaRP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b="1" dirty="0">
                          <a:latin typeface="Calibri"/>
                          <a:ea typeface="Calibri"/>
                          <a:cs typeface="Times New Roman"/>
                        </a:rPr>
                        <a:t>Age Range: Year 8/ Ks3</a:t>
                      </a:r>
                      <a:endParaRPr lang="en-GB" sz="1200" dirty="0">
                        <a:latin typeface="Calibri"/>
                        <a:ea typeface="Calibri"/>
                        <a:cs typeface="Times New Roman"/>
                      </a:endParaRP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033">
                <a:tc>
                  <a:txBody>
                    <a:bodyPr/>
                    <a:lstStyle/>
                    <a:p>
                      <a:pPr>
                        <a:lnSpc>
                          <a:spcPct val="115000"/>
                        </a:lnSpc>
                        <a:spcAft>
                          <a:spcPts val="1000"/>
                        </a:spcAft>
                      </a:pPr>
                      <a:r>
                        <a:rPr lang="en-GB" sz="1200" b="1" dirty="0">
                          <a:latin typeface="Calibri"/>
                          <a:ea typeface="Calibri"/>
                          <a:cs typeface="Times New Roman"/>
                        </a:rPr>
                        <a:t>Author name and email </a:t>
                      </a:r>
                      <a:r>
                        <a:rPr lang="en-GB" sz="1200" b="1" dirty="0" smtClean="0">
                          <a:latin typeface="Calibri"/>
                          <a:ea typeface="Calibri"/>
                          <a:cs typeface="Times New Roman"/>
                        </a:rPr>
                        <a:t>contact:</a:t>
                      </a:r>
                      <a:br>
                        <a:rPr lang="en-GB" sz="1200" b="1" dirty="0" smtClean="0">
                          <a:latin typeface="Calibri"/>
                          <a:ea typeface="Calibri"/>
                          <a:cs typeface="Times New Roman"/>
                        </a:rPr>
                      </a:br>
                      <a:r>
                        <a:rPr lang="en-GB" sz="1200" dirty="0" smtClean="0">
                          <a:latin typeface="Calibri"/>
                          <a:ea typeface="Calibri"/>
                          <a:cs typeface="Times New Roman"/>
                        </a:rPr>
                        <a:t>Ruth </a:t>
                      </a:r>
                      <a:r>
                        <a:rPr lang="en-GB" sz="1200" dirty="0" err="1" smtClean="0">
                          <a:latin typeface="Calibri"/>
                          <a:ea typeface="Calibri"/>
                          <a:cs typeface="Times New Roman"/>
                        </a:rPr>
                        <a:t>Lingard</a:t>
                      </a:r>
                      <a:r>
                        <a:rPr lang="en-GB" sz="1200" baseline="0" dirty="0" smtClean="0">
                          <a:latin typeface="Calibri"/>
                          <a:ea typeface="Calibri"/>
                          <a:cs typeface="Times New Roman"/>
                        </a:rPr>
                        <a:t>   </a:t>
                      </a:r>
                      <a:r>
                        <a:rPr lang="en-GB" sz="1200" u="sng" dirty="0" smtClean="0">
                          <a:solidFill>
                            <a:srgbClr val="0000FF"/>
                          </a:solidFill>
                          <a:latin typeface="Calibri"/>
                          <a:ea typeface="Calibri"/>
                          <a:cs typeface="Times New Roman"/>
                          <a:hlinkClick r:id="rId2"/>
                        </a:rPr>
                        <a:t>r.lingard@millthorpeschool.co.uk</a:t>
                      </a:r>
                      <a:endParaRPr lang="en-GB" sz="1200" dirty="0">
                        <a:latin typeface="Calibri"/>
                        <a:ea typeface="Calibri"/>
                        <a:cs typeface="Times New Roman"/>
                      </a:endParaRP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b="1">
                          <a:latin typeface="Calibri"/>
                          <a:ea typeface="Calibri"/>
                          <a:cs typeface="Times New Roman"/>
                        </a:rPr>
                        <a:t>Resource </a:t>
                      </a:r>
                      <a:r>
                        <a:rPr lang="en-GB" sz="1200" b="1" smtClean="0">
                          <a:latin typeface="Calibri"/>
                          <a:ea typeface="Calibri"/>
                          <a:cs typeface="Times New Roman"/>
                        </a:rPr>
                        <a:t>Details:</a:t>
                      </a:r>
                      <a:br>
                        <a:rPr lang="en-GB" sz="1200" b="1" smtClean="0">
                          <a:latin typeface="Calibri"/>
                          <a:ea typeface="Calibri"/>
                          <a:cs typeface="Times New Roman"/>
                        </a:rPr>
                      </a:br>
                      <a:r>
                        <a:rPr lang="en-GB" sz="1200" b="0" smtClean="0">
                          <a:latin typeface="Calibri"/>
                          <a:ea typeface="Calibri"/>
                          <a:cs typeface="Times New Roman"/>
                        </a:rPr>
                        <a:t>Power </a:t>
                      </a:r>
                      <a:r>
                        <a:rPr lang="en-GB" sz="1200" b="0" dirty="0">
                          <a:latin typeface="Calibri"/>
                          <a:ea typeface="Calibri"/>
                          <a:cs typeface="Times New Roman"/>
                        </a:rPr>
                        <a:t>point with links</a:t>
                      </a: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945">
                <a:tc>
                  <a:txBody>
                    <a:bodyPr/>
                    <a:lstStyle/>
                    <a:p>
                      <a:pPr>
                        <a:lnSpc>
                          <a:spcPct val="115000"/>
                        </a:lnSpc>
                        <a:spcAft>
                          <a:spcPts val="1000"/>
                        </a:spcAft>
                      </a:pPr>
                      <a:r>
                        <a:rPr lang="en-GB" sz="1200" b="1" dirty="0">
                          <a:latin typeface="Calibri"/>
                          <a:ea typeface="Calibri"/>
                          <a:cs typeface="Times New Roman"/>
                        </a:rPr>
                        <a:t>Necessary prior learning to complete </a:t>
                      </a:r>
                      <a:r>
                        <a:rPr lang="en-GB" sz="1200" b="1" dirty="0" smtClean="0">
                          <a:latin typeface="Calibri"/>
                          <a:ea typeface="Calibri"/>
                          <a:cs typeface="Times New Roman"/>
                        </a:rPr>
                        <a:t>this:</a:t>
                      </a:r>
                      <a:br>
                        <a:rPr lang="en-GB" sz="1200" b="1" dirty="0" smtClean="0">
                          <a:latin typeface="Calibri"/>
                          <a:ea typeface="Calibri"/>
                          <a:cs typeface="Times New Roman"/>
                        </a:rPr>
                      </a:br>
                      <a:r>
                        <a:rPr lang="en-GB" sz="1200" dirty="0" smtClean="0">
                          <a:latin typeface="Calibri"/>
                          <a:ea typeface="Calibri"/>
                          <a:cs typeface="Times New Roman"/>
                        </a:rPr>
                        <a:t>This </a:t>
                      </a:r>
                      <a:r>
                        <a:rPr lang="en-GB" sz="1200" dirty="0">
                          <a:latin typeface="Calibri"/>
                          <a:ea typeface="Calibri"/>
                          <a:cs typeface="Times New Roman"/>
                        </a:rPr>
                        <a:t>is the first lesson on the slave trade.</a:t>
                      </a: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b="1" dirty="0">
                          <a:latin typeface="Calibri"/>
                          <a:ea typeface="Calibri"/>
                          <a:cs typeface="Times New Roman"/>
                        </a:rPr>
                        <a:t>What does it lead to </a:t>
                      </a:r>
                      <a:r>
                        <a:rPr lang="en-GB" sz="1200" b="1" dirty="0" smtClean="0">
                          <a:latin typeface="Calibri"/>
                          <a:ea typeface="Calibri"/>
                          <a:cs typeface="Times New Roman"/>
                        </a:rPr>
                        <a:t>next?</a:t>
                      </a:r>
                      <a:r>
                        <a:rPr lang="en-GB" sz="1200" b="0" dirty="0" smtClean="0">
                          <a:latin typeface="Calibri"/>
                          <a:ea typeface="Calibri"/>
                          <a:cs typeface="Times New Roman"/>
                        </a:rPr>
                        <a:t/>
                      </a:r>
                      <a:br>
                        <a:rPr lang="en-GB" sz="1200" b="0" dirty="0" smtClean="0">
                          <a:latin typeface="Calibri"/>
                          <a:ea typeface="Calibri"/>
                          <a:cs typeface="Times New Roman"/>
                        </a:rPr>
                      </a:br>
                      <a:r>
                        <a:rPr lang="en-GB" sz="1200" b="0" dirty="0" smtClean="0">
                          <a:latin typeface="Calibri"/>
                          <a:ea typeface="Calibri"/>
                          <a:cs typeface="Times New Roman"/>
                        </a:rPr>
                        <a:t>Students </a:t>
                      </a:r>
                      <a:r>
                        <a:rPr lang="en-GB" sz="1200" b="0" dirty="0">
                          <a:latin typeface="Calibri"/>
                          <a:ea typeface="Calibri"/>
                          <a:cs typeface="Times New Roman"/>
                        </a:rPr>
                        <a:t>will look at the experiences of enslaved people and the abolition of the slave trade. </a:t>
                      </a: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0862">
                <a:tc gridSpan="2">
                  <a:txBody>
                    <a:bodyPr/>
                    <a:lstStyle/>
                    <a:p>
                      <a:pPr>
                        <a:lnSpc>
                          <a:spcPct val="115000"/>
                        </a:lnSpc>
                        <a:spcAft>
                          <a:spcPts val="1000"/>
                        </a:spcAft>
                      </a:pPr>
                      <a:r>
                        <a:rPr lang="en-GB" sz="1200" b="1" dirty="0">
                          <a:latin typeface="Calibri"/>
                          <a:ea typeface="Calibri"/>
                          <a:cs typeface="Times New Roman"/>
                        </a:rPr>
                        <a:t>Explanation: How should this resource be used? </a:t>
                      </a:r>
                      <a:r>
                        <a:rPr lang="en-GB" sz="1200" b="0" baseline="0" dirty="0" smtClean="0">
                          <a:latin typeface="Calibri"/>
                          <a:ea typeface="Calibri"/>
                          <a:cs typeface="Times New Roman"/>
                        </a:rPr>
                        <a:t> </a:t>
                      </a:r>
                      <a:r>
                        <a:rPr lang="en-GB" sz="1200" dirty="0" smtClean="0">
                          <a:latin typeface="Calibri"/>
                          <a:ea typeface="Calibri"/>
                          <a:cs typeface="Times New Roman"/>
                        </a:rPr>
                        <a:t>I </a:t>
                      </a:r>
                      <a:r>
                        <a:rPr lang="en-GB" sz="1200" dirty="0">
                          <a:latin typeface="Calibri"/>
                          <a:ea typeface="Calibri"/>
                          <a:cs typeface="Times New Roman"/>
                        </a:rPr>
                        <a:t>have kept the lesson very simple to suit home learning </a:t>
                      </a:r>
                    </a:p>
                    <a:p>
                      <a:pPr>
                        <a:lnSpc>
                          <a:spcPct val="100000"/>
                        </a:lnSpc>
                        <a:spcAft>
                          <a:spcPts val="0"/>
                        </a:spcAft>
                      </a:pPr>
                      <a:r>
                        <a:rPr lang="en-GB" sz="1200" dirty="0" smtClean="0">
                          <a:latin typeface="Calibri"/>
                          <a:ea typeface="Calibri"/>
                          <a:cs typeface="Times New Roman"/>
                        </a:rPr>
                        <a:t>Task </a:t>
                      </a:r>
                      <a:r>
                        <a:rPr lang="en-GB" sz="1200" dirty="0">
                          <a:latin typeface="Calibri"/>
                          <a:ea typeface="Calibri"/>
                          <a:cs typeface="Times New Roman"/>
                        </a:rPr>
                        <a:t>1: Students watch an introduction to the slave trade and copy an introduction into their books.</a:t>
                      </a:r>
                    </a:p>
                    <a:p>
                      <a:pPr>
                        <a:lnSpc>
                          <a:spcPct val="100000"/>
                        </a:lnSpc>
                        <a:spcAft>
                          <a:spcPts val="0"/>
                        </a:spcAft>
                      </a:pPr>
                      <a:r>
                        <a:rPr lang="en-GB" sz="1200" dirty="0">
                          <a:latin typeface="Calibri"/>
                          <a:ea typeface="Calibri"/>
                          <a:cs typeface="Times New Roman"/>
                        </a:rPr>
                        <a:t>Task 2: Students watch an </a:t>
                      </a:r>
                      <a:r>
                        <a:rPr lang="en-GB" sz="1200" dirty="0" err="1">
                          <a:latin typeface="Calibri"/>
                          <a:ea typeface="Calibri"/>
                          <a:cs typeface="Times New Roman"/>
                        </a:rPr>
                        <a:t>infographic</a:t>
                      </a:r>
                      <a:r>
                        <a:rPr lang="en-GB" sz="1200" dirty="0">
                          <a:latin typeface="Calibri"/>
                          <a:ea typeface="Calibri"/>
                          <a:cs typeface="Times New Roman"/>
                        </a:rPr>
                        <a:t> showing the pace and scale of the slave trade. This macro highlights that many countries were involved and that South America and North America were also destination points. Students consider:</a:t>
                      </a:r>
                    </a:p>
                    <a:p>
                      <a:pPr marL="92075" lvl="0" indent="-92075">
                        <a:lnSpc>
                          <a:spcPct val="100000"/>
                        </a:lnSpc>
                        <a:spcAft>
                          <a:spcPts val="0"/>
                        </a:spcAft>
                        <a:buFont typeface="Arial"/>
                        <a:buChar char="•"/>
                        <a:tabLst>
                          <a:tab pos="457200" algn="l"/>
                        </a:tabLst>
                      </a:pPr>
                      <a:r>
                        <a:rPr lang="en-US" sz="1200" dirty="0">
                          <a:latin typeface="Calibri"/>
                          <a:ea typeface="Calibri"/>
                          <a:cs typeface="Times New Roman"/>
                        </a:rPr>
                        <a:t>Where are the ships going to and from? (You might need the map in your planner to work this out)</a:t>
                      </a:r>
                      <a:endParaRPr lang="en-GB" sz="1200" dirty="0">
                        <a:latin typeface="Calibri"/>
                        <a:ea typeface="Calibri"/>
                        <a:cs typeface="Times New Roman"/>
                      </a:endParaRPr>
                    </a:p>
                    <a:p>
                      <a:pPr marL="92075" lvl="0" indent="-92075">
                        <a:lnSpc>
                          <a:spcPct val="100000"/>
                        </a:lnSpc>
                        <a:spcAft>
                          <a:spcPts val="0"/>
                        </a:spcAft>
                        <a:buFont typeface="Arial"/>
                        <a:buChar char="•"/>
                        <a:tabLst>
                          <a:tab pos="457200" algn="l"/>
                        </a:tabLst>
                      </a:pPr>
                      <a:r>
                        <a:rPr lang="en-US" sz="1200" dirty="0">
                          <a:latin typeface="Calibri"/>
                          <a:ea typeface="Calibri"/>
                          <a:cs typeface="Times New Roman"/>
                        </a:rPr>
                        <a:t>When does the trade begin to pick up speed?</a:t>
                      </a:r>
                      <a:endParaRPr lang="en-GB" sz="1200" dirty="0">
                        <a:latin typeface="Calibri"/>
                        <a:ea typeface="Calibri"/>
                        <a:cs typeface="Times New Roman"/>
                      </a:endParaRPr>
                    </a:p>
                    <a:p>
                      <a:pPr marL="92075" lvl="0" indent="-92075">
                        <a:lnSpc>
                          <a:spcPct val="100000"/>
                        </a:lnSpc>
                        <a:spcAft>
                          <a:spcPts val="0"/>
                        </a:spcAft>
                        <a:buFont typeface="Arial"/>
                        <a:buChar char="•"/>
                        <a:tabLst>
                          <a:tab pos="457200" algn="l"/>
                        </a:tabLst>
                      </a:pPr>
                      <a:r>
                        <a:rPr lang="en-US" sz="1200" dirty="0">
                          <a:latin typeface="Calibri"/>
                          <a:ea typeface="Calibri"/>
                          <a:cs typeface="Times New Roman"/>
                        </a:rPr>
                        <a:t>When is the peak of the slave trade? When does it finish completely?</a:t>
                      </a:r>
                      <a:endParaRPr lang="en-GB" sz="1200" dirty="0">
                        <a:latin typeface="Calibri"/>
                        <a:ea typeface="Calibri"/>
                        <a:cs typeface="Times New Roman"/>
                      </a:endParaRPr>
                    </a:p>
                    <a:p>
                      <a:pPr marL="92075" lvl="0" indent="-92075">
                        <a:lnSpc>
                          <a:spcPct val="100000"/>
                        </a:lnSpc>
                        <a:spcAft>
                          <a:spcPts val="0"/>
                        </a:spcAft>
                        <a:buFont typeface="Arial"/>
                        <a:buChar char="•"/>
                        <a:tabLst>
                          <a:tab pos="457200" algn="l"/>
                        </a:tabLst>
                      </a:pPr>
                      <a:r>
                        <a:rPr lang="en-US" sz="1200" dirty="0">
                          <a:latin typeface="Calibri"/>
                          <a:ea typeface="Calibri"/>
                          <a:cs typeface="Times New Roman"/>
                        </a:rPr>
                        <a:t>Are you surprised by the scale of the trade and the number of countries involved? Does anything else surprise </a:t>
                      </a:r>
                      <a:r>
                        <a:rPr lang="en-US" sz="1200" dirty="0" smtClean="0">
                          <a:latin typeface="Calibri"/>
                          <a:ea typeface="Calibri"/>
                          <a:cs typeface="Times New Roman"/>
                        </a:rPr>
                        <a:t>you?</a:t>
                      </a:r>
                      <a:endParaRPr lang="en-GB" sz="1200" dirty="0" smtClean="0">
                        <a:latin typeface="Calibri"/>
                        <a:ea typeface="Calibri"/>
                        <a:cs typeface="Times New Roman"/>
                      </a:endParaRPr>
                    </a:p>
                    <a:p>
                      <a:pPr marL="0" lvl="0" indent="0">
                        <a:lnSpc>
                          <a:spcPct val="100000"/>
                        </a:lnSpc>
                        <a:spcAft>
                          <a:spcPts val="0"/>
                        </a:spcAft>
                        <a:buFont typeface="Arial"/>
                        <a:buNone/>
                        <a:tabLst>
                          <a:tab pos="457200" algn="l"/>
                        </a:tabLst>
                      </a:pPr>
                      <a:r>
                        <a:rPr lang="en-US" sz="1200" dirty="0" smtClean="0">
                          <a:latin typeface="Calibri"/>
                          <a:ea typeface="Calibri"/>
                          <a:cs typeface="Times New Roman"/>
                        </a:rPr>
                        <a:t>Task 3:</a:t>
                      </a:r>
                      <a:r>
                        <a:rPr lang="en-US" sz="1200" baseline="0" dirty="0" smtClean="0">
                          <a:latin typeface="Calibri"/>
                          <a:ea typeface="Calibri"/>
                          <a:cs typeface="Times New Roman"/>
                        </a:rPr>
                        <a:t> </a:t>
                      </a:r>
                      <a:r>
                        <a:rPr lang="en-US" sz="1200" dirty="0" smtClean="0">
                          <a:latin typeface="Calibri"/>
                          <a:ea typeface="Calibri"/>
                          <a:cs typeface="Times New Roman"/>
                        </a:rPr>
                        <a:t>Students </a:t>
                      </a:r>
                      <a:r>
                        <a:rPr lang="en-US" sz="1200" dirty="0">
                          <a:latin typeface="Calibri"/>
                          <a:ea typeface="Calibri"/>
                          <a:cs typeface="Times New Roman"/>
                        </a:rPr>
                        <a:t>explore 5 causes for the slave trade: sugar, cotton, tobacco, profits, the plantation system and test their recall using the picture </a:t>
                      </a:r>
                      <a:r>
                        <a:rPr lang="en-US" sz="1200" dirty="0" smtClean="0">
                          <a:latin typeface="Calibri"/>
                          <a:ea typeface="Calibri"/>
                          <a:cs typeface="Times New Roman"/>
                        </a:rPr>
                        <a:t>clues</a:t>
                      </a:r>
                      <a:r>
                        <a:rPr lang="en-GB" sz="1200" dirty="0" smtClean="0">
                          <a:latin typeface="Calibri"/>
                          <a:ea typeface="Calibri"/>
                          <a:cs typeface="Times New Roman"/>
                        </a:rPr>
                        <a:t/>
                      </a:r>
                      <a:br>
                        <a:rPr lang="en-GB" sz="1200" dirty="0" smtClean="0">
                          <a:latin typeface="Calibri"/>
                          <a:ea typeface="Calibri"/>
                          <a:cs typeface="Times New Roman"/>
                        </a:rPr>
                      </a:br>
                      <a:r>
                        <a:rPr lang="en-US" sz="1200" dirty="0" smtClean="0">
                          <a:latin typeface="Calibri"/>
                          <a:ea typeface="Calibri"/>
                          <a:cs typeface="Times New Roman"/>
                        </a:rPr>
                        <a:t>Task 4: Students make a detailed causal mind map</a:t>
                      </a:r>
                      <a:endParaRPr lang="en-GB" sz="1200" dirty="0" smtClean="0">
                        <a:latin typeface="Calibri"/>
                        <a:ea typeface="Calibri"/>
                        <a:cs typeface="Times New Roman"/>
                      </a:endParaRPr>
                    </a:p>
                    <a:p>
                      <a:pPr marL="0" indent="0">
                        <a:lnSpc>
                          <a:spcPct val="100000"/>
                        </a:lnSpc>
                        <a:spcAft>
                          <a:spcPts val="0"/>
                        </a:spcAft>
                      </a:pPr>
                      <a:r>
                        <a:rPr lang="en-US" sz="1200" dirty="0" smtClean="0">
                          <a:latin typeface="Calibri"/>
                          <a:ea typeface="Calibri"/>
                          <a:cs typeface="Times New Roman"/>
                        </a:rPr>
                        <a:t>Task </a:t>
                      </a:r>
                      <a:r>
                        <a:rPr lang="en-US" sz="1200" dirty="0">
                          <a:latin typeface="Calibri"/>
                          <a:ea typeface="Calibri"/>
                          <a:cs typeface="Times New Roman"/>
                        </a:rPr>
                        <a:t>5: ( I have borrowed this activity from SHP Year 8 History text book so all credits should go them) </a:t>
                      </a:r>
                      <a:endParaRPr lang="en-GB" sz="1200" dirty="0">
                        <a:latin typeface="Calibri"/>
                        <a:ea typeface="Calibri"/>
                        <a:cs typeface="Times New Roman"/>
                      </a:endParaRPr>
                    </a:p>
                    <a:p>
                      <a:pPr marL="0" indent="0">
                        <a:lnSpc>
                          <a:spcPct val="100000"/>
                        </a:lnSpc>
                        <a:spcAft>
                          <a:spcPts val="0"/>
                        </a:spcAft>
                      </a:pPr>
                      <a:r>
                        <a:rPr lang="en-US" sz="1200" dirty="0">
                          <a:latin typeface="Calibri"/>
                          <a:ea typeface="Calibri"/>
                          <a:cs typeface="Times New Roman"/>
                        </a:rPr>
                        <a:t>Students consider the individuals who benefitted from the slave trade.</a:t>
                      </a:r>
                      <a:endParaRPr lang="en-GB" sz="1200" dirty="0">
                        <a:latin typeface="Calibri"/>
                        <a:ea typeface="Calibri"/>
                        <a:cs typeface="Times New Roman"/>
                      </a:endParaRPr>
                    </a:p>
                    <a:p>
                      <a:pPr marL="0" indent="0">
                        <a:lnSpc>
                          <a:spcPct val="100000"/>
                        </a:lnSpc>
                        <a:spcAft>
                          <a:spcPts val="0"/>
                        </a:spcAft>
                      </a:pPr>
                      <a:r>
                        <a:rPr lang="en-US" sz="1200" dirty="0">
                          <a:latin typeface="Calibri"/>
                          <a:ea typeface="Calibri"/>
                          <a:cs typeface="Times New Roman"/>
                        </a:rPr>
                        <a:t>Task 6 and 7: Complete the diagram, deciding who benefitted the most.</a:t>
                      </a:r>
                      <a:endParaRPr lang="en-GB" sz="1200" dirty="0">
                        <a:latin typeface="Calibri"/>
                        <a:ea typeface="Calibri"/>
                        <a:cs typeface="Times New Roman"/>
                      </a:endParaRPr>
                    </a:p>
                    <a:p>
                      <a:pPr marL="0" indent="0">
                        <a:lnSpc>
                          <a:spcPct val="100000"/>
                        </a:lnSpc>
                        <a:spcAft>
                          <a:spcPts val="0"/>
                        </a:spcAft>
                      </a:pPr>
                      <a:r>
                        <a:rPr lang="en-US" sz="1200" dirty="0">
                          <a:latin typeface="Calibri"/>
                          <a:ea typeface="Calibri"/>
                          <a:cs typeface="Times New Roman"/>
                        </a:rPr>
                        <a:t>Task 8</a:t>
                      </a:r>
                      <a:r>
                        <a:rPr lang="en-GB" sz="1200" dirty="0">
                          <a:latin typeface="Calibri"/>
                          <a:ea typeface="Calibri"/>
                          <a:cs typeface="Times New Roman"/>
                        </a:rPr>
                        <a:t> Students summarise their thinking in paragraph: </a:t>
                      </a:r>
                      <a:r>
                        <a:rPr lang="en-GB" sz="1200" u="sng" dirty="0">
                          <a:latin typeface="Calibri"/>
                          <a:ea typeface="Calibri"/>
                          <a:cs typeface="Times New Roman"/>
                        </a:rPr>
                        <a:t>Who benefitted from the slave trade?</a:t>
                      </a:r>
                      <a:endParaRPr lang="en-GB" sz="1200" dirty="0">
                        <a:latin typeface="Calibri"/>
                        <a:ea typeface="Calibri"/>
                        <a:cs typeface="Times New Roman"/>
                      </a:endParaRPr>
                    </a:p>
                    <a:p>
                      <a:pPr marL="0" indent="0">
                        <a:lnSpc>
                          <a:spcPct val="100000"/>
                        </a:lnSpc>
                        <a:spcAft>
                          <a:spcPts val="0"/>
                        </a:spcAft>
                      </a:pPr>
                      <a:r>
                        <a:rPr lang="en-US" sz="1200" dirty="0">
                          <a:latin typeface="Calibri"/>
                          <a:ea typeface="Calibri"/>
                          <a:cs typeface="Times New Roman"/>
                        </a:rPr>
                        <a:t>Task 9:</a:t>
                      </a:r>
                      <a:r>
                        <a:rPr lang="en-GB" sz="1200" dirty="0">
                          <a:latin typeface="Calibri"/>
                          <a:ea typeface="Calibri"/>
                          <a:cs typeface="Times New Roman"/>
                        </a:rPr>
                        <a:t> Create a test using the knowledge organiser</a:t>
                      </a:r>
                    </a:p>
                    <a:p>
                      <a:pPr>
                        <a:lnSpc>
                          <a:spcPct val="100000"/>
                        </a:lnSpc>
                        <a:spcAft>
                          <a:spcPts val="0"/>
                        </a:spcAft>
                      </a:pPr>
                      <a:r>
                        <a:rPr lang="en-GB" sz="1200" dirty="0">
                          <a:latin typeface="Calibri"/>
                          <a:ea typeface="Calibri"/>
                          <a:cs typeface="Times New Roman"/>
                        </a:rPr>
                        <a:t>There is an EASIER worksheet for students of lower ability which has a less complex final task.</a:t>
                      </a:r>
                    </a:p>
                  </a:txBody>
                  <a:tcPr marL="39568" marR="39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5: The Plantation System</a:t>
            </a:r>
            <a:endParaRPr lang="en-GB" dirty="0"/>
          </a:p>
        </p:txBody>
      </p:sp>
      <p:sp>
        <p:nvSpPr>
          <p:cNvPr id="3" name="Content Placeholder 2"/>
          <p:cNvSpPr>
            <a:spLocks noGrp="1"/>
          </p:cNvSpPr>
          <p:nvPr>
            <p:ph idx="1"/>
          </p:nvPr>
        </p:nvSpPr>
        <p:spPr>
          <a:xfrm>
            <a:off x="200891" y="1396134"/>
            <a:ext cx="8314459" cy="5146146"/>
          </a:xfrm>
        </p:spPr>
        <p:txBody>
          <a:bodyPr>
            <a:normAutofit/>
          </a:bodyPr>
          <a:lstStyle/>
          <a:p>
            <a:pPr marL="0" indent="0">
              <a:buNone/>
            </a:pPr>
            <a:r>
              <a:rPr lang="en-US" dirty="0"/>
              <a:t>Plantations were large farms that grew only one crop such as sugar, tobacco and cotton. They needed lots of workers. The native Americans had been nearly wiped out because they were not resistant to European diseases. Some white Europeans came and worked the land, but there were not enough of them. Instead white Europeans began to buy enslaved African people. They were brought across the Atlantic and sold as slave </a:t>
            </a:r>
            <a:r>
              <a:rPr lang="en-US" dirty="0" err="1"/>
              <a:t>labour</a:t>
            </a:r>
            <a:r>
              <a:rPr lang="en-US" dirty="0"/>
              <a:t>. Many spent the rest of their lives being forced to work on the plantations. Plantation owners paid the enslaved people no wages and were able to make big profits.</a:t>
            </a:r>
            <a:endParaRPr lang="en-GB" dirty="0"/>
          </a:p>
        </p:txBody>
      </p:sp>
      <p:pic>
        <p:nvPicPr>
          <p:cNvPr id="5" name="Picture 4"/>
          <p:cNvPicPr>
            <a:picLocks noChangeAspect="1"/>
          </p:cNvPicPr>
          <p:nvPr/>
        </p:nvPicPr>
        <p:blipFill>
          <a:blip r:embed="rId3" cstate="print"/>
          <a:stretch>
            <a:fillRect/>
          </a:stretch>
        </p:blipFill>
        <p:spPr>
          <a:xfrm>
            <a:off x="8515349" y="1485372"/>
            <a:ext cx="3475759" cy="2586565"/>
          </a:xfrm>
          <a:prstGeom prst="rect">
            <a:avLst/>
          </a:prstGeom>
        </p:spPr>
      </p:pic>
    </p:spTree>
    <p:extLst>
      <p:ext uri="{BB962C8B-B14F-4D97-AF65-F5344CB8AC3E}">
        <p14:creationId xmlns:p14="http://schemas.microsoft.com/office/powerpoint/2010/main" xmlns="" val="390921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 y="245653"/>
            <a:ext cx="10515600" cy="1325563"/>
          </a:xfrm>
        </p:spPr>
        <p:txBody>
          <a:bodyPr>
            <a:normAutofit/>
          </a:bodyPr>
          <a:lstStyle/>
          <a:p>
            <a:r>
              <a:rPr lang="en-GB" dirty="0">
                <a:solidFill>
                  <a:srgbClr val="FF0000"/>
                </a:solidFill>
              </a:rPr>
              <a:t>Task 3: </a:t>
            </a:r>
            <a:r>
              <a:rPr lang="en-GB" dirty="0"/>
              <a:t>Can you remember how each picture is a CAUSE of the slave trade? Test yourself.</a:t>
            </a:r>
          </a:p>
        </p:txBody>
      </p:sp>
      <p:sp>
        <p:nvSpPr>
          <p:cNvPr id="8" name="Rectangle 7"/>
          <p:cNvSpPr/>
          <p:nvPr/>
        </p:nvSpPr>
        <p:spPr>
          <a:xfrm>
            <a:off x="3796145" y="4184073"/>
            <a:ext cx="3255819" cy="2384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84507" y="4329897"/>
            <a:ext cx="240223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caused the </a:t>
            </a:r>
            <a:r>
              <a:rPr lang="en-GB" sz="2800" dirty="0" err="1">
                <a:solidFill>
                  <a:prstClr val="black"/>
                </a:solidFill>
                <a:latin typeface="Calibri" panose="020F0502020204030204"/>
              </a:rPr>
              <a:t>B</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ritish</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to begin</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the</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trans-Atlantic slave trade? </a:t>
            </a:r>
          </a:p>
        </p:txBody>
      </p:sp>
      <p:pic>
        <p:nvPicPr>
          <p:cNvPr id="11" name="Content Placeholder 10"/>
          <p:cNvPicPr>
            <a:picLocks noGrp="1" noChangeAspect="1"/>
          </p:cNvPicPr>
          <p:nvPr>
            <p:ph idx="1"/>
          </p:nvPr>
        </p:nvPicPr>
        <p:blipFill>
          <a:blip r:embed="rId2" cstate="print"/>
          <a:stretch>
            <a:fillRect/>
          </a:stretch>
        </p:blipFill>
        <p:spPr>
          <a:xfrm>
            <a:off x="295188" y="2028460"/>
            <a:ext cx="3240059" cy="2155613"/>
          </a:xfrm>
          <a:prstGeom prst="rect">
            <a:avLst/>
          </a:prstGeom>
        </p:spPr>
      </p:pic>
      <p:pic>
        <p:nvPicPr>
          <p:cNvPr id="12" name="Picture 11"/>
          <p:cNvPicPr>
            <a:picLocks noChangeAspect="1"/>
          </p:cNvPicPr>
          <p:nvPr/>
        </p:nvPicPr>
        <p:blipFill>
          <a:blip r:embed="rId3" cstate="print"/>
          <a:stretch>
            <a:fillRect/>
          </a:stretch>
        </p:blipFill>
        <p:spPr>
          <a:xfrm>
            <a:off x="110500" y="5040903"/>
            <a:ext cx="3609433" cy="1527727"/>
          </a:xfrm>
          <a:prstGeom prst="rect">
            <a:avLst/>
          </a:prstGeom>
        </p:spPr>
      </p:pic>
      <p:pic>
        <p:nvPicPr>
          <p:cNvPr id="13" name="Picture 12"/>
          <p:cNvPicPr>
            <a:picLocks noChangeAspect="1"/>
          </p:cNvPicPr>
          <p:nvPr/>
        </p:nvPicPr>
        <p:blipFill>
          <a:blip r:embed="rId4" cstate="print"/>
          <a:stretch>
            <a:fillRect/>
          </a:stretch>
        </p:blipFill>
        <p:spPr>
          <a:xfrm>
            <a:off x="3987393" y="1908073"/>
            <a:ext cx="2873321" cy="2155976"/>
          </a:xfrm>
          <a:prstGeom prst="rect">
            <a:avLst/>
          </a:prstGeom>
        </p:spPr>
      </p:pic>
      <p:pic>
        <p:nvPicPr>
          <p:cNvPr id="14" name="Picture 13"/>
          <p:cNvPicPr>
            <a:picLocks noChangeAspect="1"/>
          </p:cNvPicPr>
          <p:nvPr/>
        </p:nvPicPr>
        <p:blipFill>
          <a:blip r:embed="rId5" cstate="print"/>
          <a:stretch>
            <a:fillRect/>
          </a:stretch>
        </p:blipFill>
        <p:spPr>
          <a:xfrm>
            <a:off x="7252949" y="1908073"/>
            <a:ext cx="1798476" cy="2530059"/>
          </a:xfrm>
          <a:prstGeom prst="rect">
            <a:avLst/>
          </a:prstGeom>
        </p:spPr>
      </p:pic>
      <p:pic>
        <p:nvPicPr>
          <p:cNvPr id="15" name="Picture 14"/>
          <p:cNvPicPr>
            <a:picLocks noChangeAspect="1"/>
          </p:cNvPicPr>
          <p:nvPr/>
        </p:nvPicPr>
        <p:blipFill>
          <a:blip r:embed="rId6" cstate="print"/>
          <a:stretch>
            <a:fillRect/>
          </a:stretch>
        </p:blipFill>
        <p:spPr>
          <a:xfrm>
            <a:off x="7547096" y="4983533"/>
            <a:ext cx="2548349" cy="1585097"/>
          </a:xfrm>
          <a:prstGeom prst="rect">
            <a:avLst/>
          </a:prstGeom>
        </p:spPr>
      </p:pic>
    </p:spTree>
    <p:extLst>
      <p:ext uri="{BB962C8B-B14F-4D97-AF65-F5344CB8AC3E}">
        <p14:creationId xmlns:p14="http://schemas.microsoft.com/office/powerpoint/2010/main" xmlns="" val="421750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 y="245653"/>
            <a:ext cx="10515600" cy="1325563"/>
          </a:xfrm>
        </p:spPr>
        <p:txBody>
          <a:bodyPr>
            <a:normAutofit fontScale="90000"/>
          </a:bodyPr>
          <a:lstStyle/>
          <a:p>
            <a:r>
              <a:rPr lang="en-GB" dirty="0">
                <a:solidFill>
                  <a:srgbClr val="FF0000"/>
                </a:solidFill>
              </a:rPr>
              <a:t>Task 4: </a:t>
            </a:r>
            <a:r>
              <a:rPr lang="en-GB" dirty="0"/>
              <a:t>Make a detailed a mind map over a double page (use the previous slides for information).</a:t>
            </a:r>
          </a:p>
        </p:txBody>
      </p:sp>
      <p:sp>
        <p:nvSpPr>
          <p:cNvPr id="8" name="Rectangle 7"/>
          <p:cNvSpPr/>
          <p:nvPr/>
        </p:nvSpPr>
        <p:spPr>
          <a:xfrm>
            <a:off x="3796145" y="4184073"/>
            <a:ext cx="3255819" cy="2384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084507" y="4329897"/>
            <a:ext cx="240223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caused the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British</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to begin the trans-Atlantic slave trade? </a:t>
            </a:r>
          </a:p>
        </p:txBody>
      </p:sp>
      <p:pic>
        <p:nvPicPr>
          <p:cNvPr id="11" name="Content Placeholder 10"/>
          <p:cNvPicPr>
            <a:picLocks noGrp="1" noChangeAspect="1"/>
          </p:cNvPicPr>
          <p:nvPr>
            <p:ph idx="1"/>
          </p:nvPr>
        </p:nvPicPr>
        <p:blipFill>
          <a:blip r:embed="rId2" cstate="print"/>
          <a:stretch>
            <a:fillRect/>
          </a:stretch>
        </p:blipFill>
        <p:spPr>
          <a:xfrm>
            <a:off x="295188" y="2028460"/>
            <a:ext cx="3240059" cy="2155613"/>
          </a:xfrm>
          <a:prstGeom prst="rect">
            <a:avLst/>
          </a:prstGeom>
        </p:spPr>
      </p:pic>
      <p:pic>
        <p:nvPicPr>
          <p:cNvPr id="12" name="Picture 11"/>
          <p:cNvPicPr>
            <a:picLocks noChangeAspect="1"/>
          </p:cNvPicPr>
          <p:nvPr/>
        </p:nvPicPr>
        <p:blipFill>
          <a:blip r:embed="rId3" cstate="print"/>
          <a:stretch>
            <a:fillRect/>
          </a:stretch>
        </p:blipFill>
        <p:spPr>
          <a:xfrm>
            <a:off x="110500" y="5040903"/>
            <a:ext cx="3609433" cy="1527727"/>
          </a:xfrm>
          <a:prstGeom prst="rect">
            <a:avLst/>
          </a:prstGeom>
        </p:spPr>
      </p:pic>
      <p:pic>
        <p:nvPicPr>
          <p:cNvPr id="13" name="Picture 12"/>
          <p:cNvPicPr>
            <a:picLocks noChangeAspect="1"/>
          </p:cNvPicPr>
          <p:nvPr/>
        </p:nvPicPr>
        <p:blipFill>
          <a:blip r:embed="rId4" cstate="print"/>
          <a:stretch>
            <a:fillRect/>
          </a:stretch>
        </p:blipFill>
        <p:spPr>
          <a:xfrm>
            <a:off x="3987393" y="1908073"/>
            <a:ext cx="2873321" cy="2155976"/>
          </a:xfrm>
          <a:prstGeom prst="rect">
            <a:avLst/>
          </a:prstGeom>
        </p:spPr>
      </p:pic>
      <p:pic>
        <p:nvPicPr>
          <p:cNvPr id="14" name="Picture 13"/>
          <p:cNvPicPr>
            <a:picLocks noChangeAspect="1"/>
          </p:cNvPicPr>
          <p:nvPr/>
        </p:nvPicPr>
        <p:blipFill>
          <a:blip r:embed="rId5" cstate="print"/>
          <a:stretch>
            <a:fillRect/>
          </a:stretch>
        </p:blipFill>
        <p:spPr>
          <a:xfrm>
            <a:off x="7252949" y="1908073"/>
            <a:ext cx="1798476" cy="2530059"/>
          </a:xfrm>
          <a:prstGeom prst="rect">
            <a:avLst/>
          </a:prstGeom>
        </p:spPr>
      </p:pic>
      <p:pic>
        <p:nvPicPr>
          <p:cNvPr id="15" name="Picture 14"/>
          <p:cNvPicPr>
            <a:picLocks noChangeAspect="1"/>
          </p:cNvPicPr>
          <p:nvPr/>
        </p:nvPicPr>
        <p:blipFill>
          <a:blip r:embed="rId6" cstate="print"/>
          <a:stretch>
            <a:fillRect/>
          </a:stretch>
        </p:blipFill>
        <p:spPr>
          <a:xfrm>
            <a:off x="7547096" y="4983533"/>
            <a:ext cx="2548349" cy="1585097"/>
          </a:xfrm>
          <a:prstGeom prst="rect">
            <a:avLst/>
          </a:prstGeom>
        </p:spPr>
      </p:pic>
    </p:spTree>
    <p:extLst>
      <p:ext uri="{BB962C8B-B14F-4D97-AF65-F5344CB8AC3E}">
        <p14:creationId xmlns:p14="http://schemas.microsoft.com/office/powerpoint/2010/main" xmlns="" val="301178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Task 5</a:t>
            </a:r>
            <a:r>
              <a:rPr lang="en-US" dirty="0"/>
              <a:t>. Read about the individuals who benefitted from the slave trade:</a:t>
            </a:r>
            <a:endParaRPr lang="en-GB" dirty="0"/>
          </a:p>
        </p:txBody>
      </p:sp>
      <p:sp>
        <p:nvSpPr>
          <p:cNvPr id="6" name="TextBox 5"/>
          <p:cNvSpPr txBox="1"/>
          <p:nvPr/>
        </p:nvSpPr>
        <p:spPr>
          <a:xfrm>
            <a:off x="270164" y="2060020"/>
            <a:ext cx="231587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African war lords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who captured other Africans and sold them as slaves to Europeans. As demand for slaves went up so did profits.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5361132" y="2060020"/>
            <a:ext cx="247996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British slave ship owners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who made up 50% profits on some voyages. Large sums of money were made by ship owners who never left Britain.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3286126" y="2060020"/>
            <a:ext cx="138588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British slave traders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who bought and sold slaves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6601114" y="5111671"/>
            <a:ext cx="475268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Plantation owners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who used slaves to grow their crop. They paid no wages  and provided only basic food and simple huts for the slaves to live in. All children of slaves became slaves as well.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8530214" y="1921520"/>
            <a:ext cx="3475037"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Ordinary people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whom the slave trade provided many jobs in Britain: half of Liverpool’s sailors were involved in the slave trade, there were the jobs in the factories making things to sell in Africa. Slave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labour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made goods such as sugar cheaper for people living in Britain.</a:t>
            </a:r>
          </a:p>
        </p:txBody>
      </p:sp>
      <p:sp>
        <p:nvSpPr>
          <p:cNvPr id="12" name="TextBox 11"/>
          <p:cNvSpPr txBox="1"/>
          <p:nvPr/>
        </p:nvSpPr>
        <p:spPr>
          <a:xfrm>
            <a:off x="270163" y="4511645"/>
            <a:ext cx="274449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Factory Owners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Britain who had a market for their goods. Half of all textiles made in Manchester were sold in Africa and the West Indies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3483841" y="4506843"/>
            <a:ext cx="187729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Bankers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did by lending money to slave traders and this money helped to finance the Industrial revolution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5070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rPr>
              <a:t>Task 6. </a:t>
            </a:r>
            <a:r>
              <a:rPr lang="en-GB" dirty="0"/>
              <a:t>Draw this diagram and the title into your book:</a:t>
            </a:r>
            <a:br>
              <a:rPr lang="en-GB" dirty="0"/>
            </a:br>
            <a:r>
              <a:rPr lang="en-GB" b="1" u="sng" dirty="0"/>
              <a:t>Who gained from the Slave trade?</a:t>
            </a: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US" dirty="0"/>
              <a:t>Gained the least</a:t>
            </a:r>
            <a:endParaRPr lang="en-GB" dirty="0"/>
          </a:p>
        </p:txBody>
      </p:sp>
      <p:sp>
        <p:nvSpPr>
          <p:cNvPr id="5" name="Oval 4"/>
          <p:cNvSpPr/>
          <p:nvPr/>
        </p:nvSpPr>
        <p:spPr>
          <a:xfrm>
            <a:off x="3105804" y="1883580"/>
            <a:ext cx="7835462" cy="50411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4493170" y="3188604"/>
            <a:ext cx="5060731" cy="27589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6353502" y="3988676"/>
            <a:ext cx="13400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rPr>
              <a:t>Gained the most</a:t>
            </a:r>
          </a:p>
        </p:txBody>
      </p:sp>
    </p:spTree>
    <p:extLst>
      <p:ext uri="{BB962C8B-B14F-4D97-AF65-F5344CB8AC3E}">
        <p14:creationId xmlns:p14="http://schemas.microsoft.com/office/powerpoint/2010/main" xmlns="" val="395607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
            </a:r>
            <a:br>
              <a:rPr lang="en-GB" sz="3100" dirty="0"/>
            </a:br>
            <a:r>
              <a:rPr lang="en-GB" sz="3100" dirty="0">
                <a:solidFill>
                  <a:srgbClr val="FF0000"/>
                </a:solidFill>
              </a:rPr>
              <a:t>Task 7: </a:t>
            </a:r>
            <a:r>
              <a:rPr lang="en-GB" sz="3100" dirty="0"/>
              <a:t>Write down the names of the different people according to how much you think they gained from the slave trade. An example has been done for you- but you might not agree with it!</a:t>
            </a:r>
            <a:br>
              <a:rPr lang="en-GB" sz="3100" dirty="0"/>
            </a:b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US" b="1" dirty="0"/>
              <a:t>Gained the least.</a:t>
            </a:r>
            <a:endParaRPr lang="en-GB" b="1" dirty="0"/>
          </a:p>
        </p:txBody>
      </p:sp>
      <p:sp>
        <p:nvSpPr>
          <p:cNvPr id="5" name="Oval 4"/>
          <p:cNvSpPr/>
          <p:nvPr/>
        </p:nvSpPr>
        <p:spPr>
          <a:xfrm>
            <a:off x="2869324" y="1690688"/>
            <a:ext cx="7835462" cy="50411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Oval 3"/>
          <p:cNvSpPr/>
          <p:nvPr/>
        </p:nvSpPr>
        <p:spPr>
          <a:xfrm>
            <a:off x="4256689" y="2931429"/>
            <a:ext cx="5060731" cy="27589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6353502" y="3988676"/>
            <a:ext cx="1340069" cy="830997"/>
          </a:xfrm>
          <a:prstGeom prst="rect">
            <a:avLst/>
          </a:prstGeom>
          <a:noFill/>
        </p:spPr>
        <p:txBody>
          <a:bodyPr wrap="square" rtlCol="0">
            <a:spAutoFit/>
          </a:bodyPr>
          <a:lstStyle/>
          <a:p>
            <a:r>
              <a:rPr lang="en-GB" sz="2400" b="1" dirty="0"/>
              <a:t>Gained the most</a:t>
            </a:r>
          </a:p>
        </p:txBody>
      </p:sp>
      <p:sp>
        <p:nvSpPr>
          <p:cNvPr id="6" name="TextBox 5"/>
          <p:cNvSpPr txBox="1"/>
          <p:nvPr/>
        </p:nvSpPr>
        <p:spPr>
          <a:xfrm>
            <a:off x="4825806" y="3619344"/>
            <a:ext cx="1757363" cy="1200329"/>
          </a:xfrm>
          <a:prstGeom prst="rect">
            <a:avLst/>
          </a:prstGeom>
          <a:noFill/>
        </p:spPr>
        <p:txBody>
          <a:bodyPr wrap="square" rtlCol="0">
            <a:spAutoFit/>
          </a:bodyPr>
          <a:lstStyle/>
          <a:p>
            <a:r>
              <a:rPr lang="en-US" dirty="0"/>
              <a:t>Slave ship owners – big profits- never left home!</a:t>
            </a:r>
            <a:endParaRPr lang="en-GB" dirty="0"/>
          </a:p>
        </p:txBody>
      </p:sp>
      <p:sp>
        <p:nvSpPr>
          <p:cNvPr id="7" name="TextBox 6"/>
          <p:cNvSpPr txBox="1"/>
          <p:nvPr/>
        </p:nvSpPr>
        <p:spPr>
          <a:xfrm>
            <a:off x="571500" y="2414588"/>
            <a:ext cx="1914525" cy="923330"/>
          </a:xfrm>
          <a:prstGeom prst="rect">
            <a:avLst/>
          </a:prstGeom>
          <a:noFill/>
        </p:spPr>
        <p:txBody>
          <a:bodyPr wrap="square" rtlCol="0">
            <a:spAutoFit/>
          </a:bodyPr>
          <a:lstStyle/>
          <a:p>
            <a:r>
              <a:rPr lang="en-US" dirty="0"/>
              <a:t>Ordinary people- they didn’t gain big profits</a:t>
            </a:r>
            <a:endParaRPr lang="en-GB" dirty="0"/>
          </a:p>
        </p:txBody>
      </p:sp>
      <p:sp>
        <p:nvSpPr>
          <p:cNvPr id="9" name="Rounded Rectangle 8"/>
          <p:cNvSpPr/>
          <p:nvPr/>
        </p:nvSpPr>
        <p:spPr>
          <a:xfrm>
            <a:off x="10101264" y="4929188"/>
            <a:ext cx="1814512" cy="1247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Don’t forget to explain why!</a:t>
            </a:r>
            <a:endParaRPr lang="en-GB" dirty="0"/>
          </a:p>
        </p:txBody>
      </p:sp>
    </p:spTree>
    <p:extLst>
      <p:ext uri="{BB962C8B-B14F-4D97-AF65-F5344CB8AC3E}">
        <p14:creationId xmlns:p14="http://schemas.microsoft.com/office/powerpoint/2010/main" xmlns="" val="340704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Point Star 3"/>
          <p:cNvSpPr/>
          <p:nvPr/>
        </p:nvSpPr>
        <p:spPr>
          <a:xfrm>
            <a:off x="838200" y="4572000"/>
            <a:ext cx="959069" cy="121394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a:t>THINK!</a:t>
            </a:r>
            <a:endParaRPr lang="en-GB" dirty="0"/>
          </a:p>
        </p:txBody>
      </p:sp>
      <p:sp>
        <p:nvSpPr>
          <p:cNvPr id="3" name="Content Placeholder 2"/>
          <p:cNvSpPr>
            <a:spLocks noGrp="1"/>
          </p:cNvSpPr>
          <p:nvPr>
            <p:ph idx="1"/>
          </p:nvPr>
        </p:nvSpPr>
        <p:spPr/>
        <p:txBody>
          <a:bodyPr/>
          <a:lstStyle/>
          <a:p>
            <a:r>
              <a:rPr lang="en-GB" dirty="0"/>
              <a:t>How did you decide who benefitted the most?</a:t>
            </a:r>
          </a:p>
          <a:p>
            <a:r>
              <a:rPr lang="en-GB" dirty="0"/>
              <a:t>How did you decide who benefitted the least?</a:t>
            </a:r>
          </a:p>
          <a:p>
            <a:pPr marL="0" indent="0">
              <a:buNone/>
            </a:pPr>
            <a:r>
              <a:rPr lang="en-GB" b="1" dirty="0">
                <a:solidFill>
                  <a:srgbClr val="FF0000"/>
                </a:solidFill>
              </a:rPr>
              <a:t>Task 8 </a:t>
            </a:r>
            <a:r>
              <a:rPr lang="en-GB" b="1" dirty="0"/>
              <a:t>: Now capture these thoughts in a paragraph under the title : </a:t>
            </a:r>
            <a:r>
              <a:rPr lang="en-GB" b="1" u="sng" dirty="0"/>
              <a:t>Who benefitted from the slave trade?</a:t>
            </a:r>
          </a:p>
          <a:p>
            <a:endParaRPr lang="en-GB" dirty="0"/>
          </a:p>
          <a:p>
            <a:pPr marL="0" indent="0">
              <a:buNone/>
            </a:pPr>
            <a:r>
              <a:rPr lang="en-GB" dirty="0"/>
              <a:t>Extension :Who was the most to blame for the slave trade?</a:t>
            </a:r>
          </a:p>
          <a:p>
            <a:pPr marL="0" indent="0">
              <a:buNone/>
            </a:pPr>
            <a:endParaRPr lang="en-GB" dirty="0"/>
          </a:p>
        </p:txBody>
      </p:sp>
    </p:spTree>
    <p:extLst>
      <p:ext uri="{BB962C8B-B14F-4D97-AF65-F5344CB8AC3E}">
        <p14:creationId xmlns:p14="http://schemas.microsoft.com/office/powerpoint/2010/main" xmlns="" val="376313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391" y="304938"/>
            <a:ext cx="11173129" cy="4104502"/>
          </a:xfrm>
        </p:spPr>
        <p:txBody>
          <a:bodyPr>
            <a:noAutofit/>
          </a:bodyPr>
          <a:lstStyle/>
          <a:p>
            <a:pPr marL="0" indent="0">
              <a:lnSpc>
                <a:spcPct val="120000"/>
              </a:lnSpc>
              <a:spcAft>
                <a:spcPts val="600"/>
              </a:spcAft>
              <a:buNone/>
            </a:pPr>
            <a:r>
              <a:rPr lang="en-GB" sz="1400" b="1" dirty="0" smtClean="0"/>
              <a:t>Appendix: Knowledge Organiser: </a:t>
            </a:r>
            <a:r>
              <a:rPr lang="en-GB" sz="1400" b="1" dirty="0" smtClean="0"/>
              <a:t>Empire and </a:t>
            </a:r>
            <a:r>
              <a:rPr lang="en-GB" sz="1400" b="1" dirty="0" smtClean="0"/>
              <a:t>Slavery</a:t>
            </a:r>
            <a:r>
              <a:rPr lang="en-GB" sz="1400" dirty="0" smtClean="0"/>
              <a:t/>
            </a:r>
            <a:br>
              <a:rPr lang="en-GB" sz="1400" dirty="0" smtClean="0"/>
            </a:br>
            <a:r>
              <a:rPr lang="en-GB" sz="1100" dirty="0" smtClean="0"/>
              <a:t>In </a:t>
            </a:r>
            <a:r>
              <a:rPr lang="en-GB" sz="1100" dirty="0" smtClean="0"/>
              <a:t>1492 Columbus discovered the Americas. This new World opened up new places to explore and lands to settle. From the early 1600’s England began to settle the </a:t>
            </a:r>
            <a:r>
              <a:rPr lang="en-GB" sz="1100" dirty="0" smtClean="0"/>
              <a:t/>
            </a:r>
            <a:br>
              <a:rPr lang="en-GB" sz="1100" dirty="0" smtClean="0"/>
            </a:br>
            <a:r>
              <a:rPr lang="en-GB" sz="1100" dirty="0" smtClean="0"/>
              <a:t>Caribbean</a:t>
            </a:r>
            <a:r>
              <a:rPr lang="en-GB" sz="1100" dirty="0" smtClean="0"/>
              <a:t>. </a:t>
            </a:r>
            <a:r>
              <a:rPr lang="en-GB" sz="1100" dirty="0" smtClean="0"/>
              <a:t> Between </a:t>
            </a:r>
            <a:r>
              <a:rPr lang="en-GB" sz="1100" dirty="0" smtClean="0"/>
              <a:t>1600 and 1900 Britain’s empire continued to expand. This was driven by a desire for:</a:t>
            </a:r>
          </a:p>
          <a:p>
            <a:pPr marL="92075" indent="-92075">
              <a:lnSpc>
                <a:spcPct val="100000"/>
              </a:lnSpc>
              <a:spcBef>
                <a:spcPts val="0"/>
              </a:spcBef>
            </a:pPr>
            <a:r>
              <a:rPr lang="en-GB" sz="1100" dirty="0" smtClean="0"/>
              <a:t>New materials such as sugar, tobacco and </a:t>
            </a:r>
            <a:r>
              <a:rPr lang="en-GB" sz="1100" dirty="0" smtClean="0"/>
              <a:t>cotton</a:t>
            </a:r>
          </a:p>
          <a:p>
            <a:pPr marL="92075" indent="-92075">
              <a:lnSpc>
                <a:spcPct val="100000"/>
              </a:lnSpc>
              <a:spcBef>
                <a:spcPts val="0"/>
              </a:spcBef>
            </a:pPr>
            <a:r>
              <a:rPr lang="en-GB" sz="1100" dirty="0" smtClean="0"/>
              <a:t>New </a:t>
            </a:r>
            <a:r>
              <a:rPr lang="en-GB" sz="1100" dirty="0" smtClean="0"/>
              <a:t>markets to sell their manufactured goods too</a:t>
            </a:r>
          </a:p>
          <a:p>
            <a:pPr marL="92075" indent="-92075">
              <a:lnSpc>
                <a:spcPct val="100000"/>
              </a:lnSpc>
              <a:spcBef>
                <a:spcPts val="0"/>
              </a:spcBef>
            </a:pPr>
            <a:r>
              <a:rPr lang="en-GB" sz="1100" dirty="0" smtClean="0"/>
              <a:t>A desire for world power and </a:t>
            </a:r>
            <a:r>
              <a:rPr lang="en-GB" sz="1100" dirty="0" smtClean="0"/>
              <a:t>profits</a:t>
            </a:r>
            <a:endParaRPr lang="en-GB" sz="1100" dirty="0" smtClean="0"/>
          </a:p>
          <a:p>
            <a:pPr marL="0" indent="0">
              <a:lnSpc>
                <a:spcPct val="100000"/>
              </a:lnSpc>
              <a:spcBef>
                <a:spcPts val="600"/>
              </a:spcBef>
              <a:spcAft>
                <a:spcPts val="600"/>
              </a:spcAft>
              <a:buNone/>
            </a:pPr>
            <a:r>
              <a:rPr lang="en-GB" sz="1100" b="1" dirty="0" smtClean="0"/>
              <a:t>What was Africa </a:t>
            </a:r>
            <a:r>
              <a:rPr lang="en-GB" sz="1100" b="1" dirty="0" smtClean="0"/>
              <a:t>like? </a:t>
            </a:r>
            <a:r>
              <a:rPr lang="en-GB" sz="1100" dirty="0" smtClean="0"/>
              <a:t>Africa </a:t>
            </a:r>
            <a:r>
              <a:rPr lang="en-GB" sz="1100" dirty="0" smtClean="0"/>
              <a:t>was a huge country split up into many different kingdoms. Some parts of Africa had organised governments, lots of international trade and schools: for example the Kingdom of Benin. Other parts of Africa were undeveloped and people lived very simple lives.</a:t>
            </a:r>
          </a:p>
          <a:p>
            <a:pPr marL="0" indent="0">
              <a:lnSpc>
                <a:spcPct val="100000"/>
              </a:lnSpc>
              <a:spcBef>
                <a:spcPts val="600"/>
              </a:spcBef>
              <a:spcAft>
                <a:spcPts val="600"/>
              </a:spcAft>
              <a:buNone/>
            </a:pPr>
            <a:r>
              <a:rPr lang="en-GB" sz="1100" b="1" dirty="0" smtClean="0"/>
              <a:t>Why </a:t>
            </a:r>
            <a:r>
              <a:rPr lang="en-GB" sz="1100" b="1" dirty="0" smtClean="0"/>
              <a:t>did the Slave trade </a:t>
            </a:r>
            <a:r>
              <a:rPr lang="en-GB" sz="1100" b="1" dirty="0" smtClean="0"/>
              <a:t>increase? </a:t>
            </a:r>
            <a:r>
              <a:rPr lang="en-GB" sz="1100" dirty="0" smtClean="0"/>
              <a:t>From </a:t>
            </a:r>
            <a:r>
              <a:rPr lang="en-GB" sz="1100" dirty="0" smtClean="0"/>
              <a:t>the late 15</a:t>
            </a:r>
            <a:r>
              <a:rPr lang="en-GB" sz="1100" baseline="30000" dirty="0" smtClean="0"/>
              <a:t>th</a:t>
            </a:r>
            <a:r>
              <a:rPr lang="en-GB" sz="1100" dirty="0" smtClean="0"/>
              <a:t> century European countries began to develop colonies, especially in the newly discovered lands of America. The Native Americans were nearly wiped out by European diseases, so settlers wanted to bring in workers who was immune to these illnesses.  The answer, they thought, was to bring in enslaved Africans to do the work of clearing the land and   farming the newly formed plantations </a:t>
            </a:r>
          </a:p>
          <a:p>
            <a:pPr marL="0" indent="0">
              <a:lnSpc>
                <a:spcPct val="100000"/>
              </a:lnSpc>
              <a:spcBef>
                <a:spcPts val="600"/>
              </a:spcBef>
              <a:spcAft>
                <a:spcPts val="600"/>
              </a:spcAft>
              <a:buNone/>
            </a:pPr>
            <a:r>
              <a:rPr lang="en-GB" sz="1100" b="1" dirty="0" smtClean="0"/>
              <a:t>The </a:t>
            </a:r>
            <a:r>
              <a:rPr lang="en-GB" sz="1100" b="1" dirty="0" smtClean="0"/>
              <a:t>Slave trade</a:t>
            </a:r>
            <a:r>
              <a:rPr lang="en-GB" sz="1100" dirty="0" smtClean="0"/>
              <a:t> </a:t>
            </a:r>
            <a:r>
              <a:rPr lang="en-GB" sz="1100" dirty="0" smtClean="0"/>
              <a:t>Triangular </a:t>
            </a:r>
            <a:r>
              <a:rPr lang="en-GB" sz="1100" dirty="0" smtClean="0"/>
              <a:t>trade allowed European ships to sail down to Africa with holds full of manufactured goods such as fabric and guns. They then traded these for African slaves. The African slaves were chained below deck for the journey across the Atlantic. When they arrived they were sold at Auction and were taken to North America, South America and the Caribbean. The ship was cleaned out and filled with tobacco, cotton and sugar. It then sailed back to the ports in Europe. This was known as </a:t>
            </a:r>
            <a:r>
              <a:rPr lang="en-GB" sz="1100" b="1" dirty="0" smtClean="0"/>
              <a:t>triangular trade</a:t>
            </a:r>
            <a:r>
              <a:rPr lang="en-GB" sz="1100" dirty="0" smtClean="0"/>
              <a:t>.</a:t>
            </a:r>
          </a:p>
          <a:p>
            <a:pPr marL="0" indent="0">
              <a:lnSpc>
                <a:spcPct val="100000"/>
              </a:lnSpc>
              <a:spcBef>
                <a:spcPts val="600"/>
              </a:spcBef>
              <a:spcAft>
                <a:spcPts val="600"/>
              </a:spcAft>
              <a:buNone/>
            </a:pPr>
            <a:r>
              <a:rPr lang="en-GB" sz="1100" b="1" dirty="0" smtClean="0"/>
              <a:t>Life on the plantation </a:t>
            </a:r>
            <a:r>
              <a:rPr lang="en-GB" sz="1100" dirty="0" smtClean="0"/>
              <a:t>Slaves worked for no pay but they were given food and shelter. They worked in gangs, hoeing the soil, digging drains and harvesting crops. Some slaves worked in the master’s house as servants. Overseers kept order and were allowed to whip and punish the slaves if they disobeyed instructions. Many slaves tried to run away. By the end of the 18th century there were groups of people who were protesting that slavery was not morally right and should be ended. These people were called </a:t>
            </a:r>
            <a:r>
              <a:rPr lang="en-GB" sz="1100" b="1" dirty="0" smtClean="0"/>
              <a:t>Abolitionists</a:t>
            </a:r>
            <a:r>
              <a:rPr lang="en-GB" sz="1100" dirty="0" smtClean="0"/>
              <a:t>.</a:t>
            </a:r>
          </a:p>
          <a:p>
            <a:pPr marL="0" indent="0">
              <a:lnSpc>
                <a:spcPct val="100000"/>
              </a:lnSpc>
              <a:spcBef>
                <a:spcPts val="600"/>
              </a:spcBef>
              <a:spcAft>
                <a:spcPts val="600"/>
              </a:spcAft>
              <a:buNone/>
            </a:pPr>
            <a:r>
              <a:rPr lang="en-GB" sz="1100" dirty="0" smtClean="0"/>
              <a:t> </a:t>
            </a:r>
            <a:r>
              <a:rPr lang="en-GB" sz="1100" b="1" dirty="0" smtClean="0"/>
              <a:t>Why was it so difficult to end slavery?</a:t>
            </a:r>
            <a:r>
              <a:rPr lang="en-GB" sz="1100" dirty="0" smtClean="0"/>
              <a:t> Slavery made lots of money for ship owners in England. Many M.P.’s also owned slave plantations and had made themselves rich from the trade. Many other workers also benefitted-e.g. the factory workers who used the raw cotton to make fabric. Half of Liverpool’s sailors were employed by the slave trade.</a:t>
            </a:r>
          </a:p>
          <a:p>
            <a:pPr marL="0" indent="0">
              <a:lnSpc>
                <a:spcPct val="120000"/>
              </a:lnSpc>
              <a:spcAft>
                <a:spcPts val="600"/>
              </a:spcAft>
              <a:buNone/>
            </a:pPr>
            <a:endParaRPr lang="en-GB" sz="1000" dirty="0" smtClean="0"/>
          </a:p>
          <a:p>
            <a:pPr marL="0" indent="0">
              <a:lnSpc>
                <a:spcPct val="120000"/>
              </a:lnSpc>
              <a:spcAft>
                <a:spcPts val="600"/>
              </a:spcAft>
              <a:buNone/>
            </a:pPr>
            <a:endParaRPr lang="en-GB" sz="1000" dirty="0" smtClean="0"/>
          </a:p>
        </p:txBody>
      </p:sp>
      <p:sp>
        <p:nvSpPr>
          <p:cNvPr id="4" name="TextBox 3"/>
          <p:cNvSpPr txBox="1"/>
          <p:nvPr/>
        </p:nvSpPr>
        <p:spPr>
          <a:xfrm>
            <a:off x="6614160" y="4805680"/>
            <a:ext cx="5262880" cy="1384995"/>
          </a:xfrm>
          <a:prstGeom prst="rect">
            <a:avLst/>
          </a:prstGeom>
          <a:noFill/>
        </p:spPr>
        <p:txBody>
          <a:bodyPr wrap="square" rtlCol="0">
            <a:spAutoFit/>
          </a:bodyPr>
          <a:lstStyle/>
          <a:p>
            <a:r>
              <a:rPr lang="en-GB" sz="1200" b="1" dirty="0" smtClean="0"/>
              <a:t>Key words: </a:t>
            </a:r>
            <a:br>
              <a:rPr lang="en-GB" sz="1200" b="1" dirty="0" smtClean="0"/>
            </a:br>
            <a:r>
              <a:rPr lang="en-GB" sz="1200" dirty="0" smtClean="0"/>
              <a:t>Abolitionist: a person who campaigned to end slavery</a:t>
            </a:r>
            <a:br>
              <a:rPr lang="en-GB" sz="1200" dirty="0" smtClean="0"/>
            </a:br>
            <a:r>
              <a:rPr lang="en-GB" sz="1200" dirty="0" smtClean="0"/>
              <a:t>Trade triangle: the system in which a profit was made on every leg of the journey</a:t>
            </a:r>
            <a:br>
              <a:rPr lang="en-GB" sz="1200" dirty="0" smtClean="0"/>
            </a:br>
            <a:r>
              <a:rPr lang="en-GB" sz="1200" dirty="0" smtClean="0"/>
              <a:t>Manufactured goods: Goods that have been produced in a factory</a:t>
            </a:r>
            <a:br>
              <a:rPr lang="en-GB" sz="1200" dirty="0" smtClean="0"/>
            </a:br>
            <a:r>
              <a:rPr lang="en-GB" sz="1200" dirty="0" smtClean="0"/>
              <a:t>Raw materials: Natural products that will be manufactured e.g. Cotton</a:t>
            </a:r>
            <a:br>
              <a:rPr lang="en-GB" sz="1200" dirty="0" smtClean="0"/>
            </a:br>
            <a:r>
              <a:rPr lang="en-GB" sz="1200" dirty="0" smtClean="0"/>
              <a:t>Plantations: Huge farms which grew only one crop e.g.  Sugar</a:t>
            </a:r>
          </a:p>
          <a:p>
            <a:endParaRPr lang="en-GB" sz="1200" dirty="0"/>
          </a:p>
        </p:txBody>
      </p:sp>
      <p:pic>
        <p:nvPicPr>
          <p:cNvPr id="6" name="image" descr="https://gildedpower.files.wordpress.com/2014/11/3-img00243.jpg"/>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946640" y="223520"/>
            <a:ext cx="1960880" cy="1391919"/>
          </a:xfrm>
          <a:prstGeom prst="rect">
            <a:avLst/>
          </a:prstGeom>
          <a:noFill/>
          <a:ln>
            <a:noFill/>
          </a:ln>
        </p:spPr>
      </p:pic>
      <p:sp>
        <p:nvSpPr>
          <p:cNvPr id="5" name="TextBox 4"/>
          <p:cNvSpPr txBox="1"/>
          <p:nvPr/>
        </p:nvSpPr>
        <p:spPr>
          <a:xfrm>
            <a:off x="477521" y="4596735"/>
            <a:ext cx="5953759" cy="2354491"/>
          </a:xfrm>
          <a:prstGeom prst="rect">
            <a:avLst/>
          </a:prstGeom>
          <a:noFill/>
        </p:spPr>
        <p:txBody>
          <a:bodyPr wrap="square" rtlCol="0">
            <a:spAutoFit/>
          </a:bodyPr>
          <a:lstStyle/>
          <a:p>
            <a:pPr>
              <a:lnSpc>
                <a:spcPct val="120000"/>
              </a:lnSpc>
              <a:spcAft>
                <a:spcPts val="600"/>
              </a:spcAft>
            </a:pPr>
            <a:r>
              <a:rPr lang="en-GB" sz="1100" dirty="0" smtClean="0"/>
              <a:t> </a:t>
            </a:r>
            <a:r>
              <a:rPr lang="en-GB" sz="1100" b="1" dirty="0" smtClean="0"/>
              <a:t>Who was responsible for ending the slave trade?</a:t>
            </a:r>
            <a:r>
              <a:rPr lang="en-GB" sz="1100" dirty="0" smtClean="0"/>
              <a:t/>
            </a:r>
            <a:br>
              <a:rPr lang="en-GB" sz="1100" dirty="0" smtClean="0"/>
            </a:br>
            <a:r>
              <a:rPr lang="en-GB" sz="1100" b="1" dirty="0" smtClean="0"/>
              <a:t>Thomas Clarkson</a:t>
            </a:r>
            <a:r>
              <a:rPr lang="en-GB" sz="1100" dirty="0" smtClean="0"/>
              <a:t> travelled over 35,000 miles collecting evidence of the cruel treatment in the slave trade. </a:t>
            </a:r>
            <a:r>
              <a:rPr lang="en-GB" sz="1100" b="1" dirty="0" smtClean="0"/>
              <a:t>William Wilberforce</a:t>
            </a:r>
            <a:r>
              <a:rPr lang="en-GB" sz="1100" dirty="0" smtClean="0"/>
              <a:t> was an M.P. for Hull. He campaigned to end the slave trade. He used Clarkson’s evidence to try to persuade M.P.’s to make the slave trade illegal. In 1807 he succeeded in having the slave trade abolished although it was still legal to own existing slaves. Other individuals continued to campaign: </a:t>
            </a:r>
            <a:r>
              <a:rPr lang="en-GB" sz="1100" b="1" dirty="0" err="1" smtClean="0"/>
              <a:t>Olaudah</a:t>
            </a:r>
            <a:r>
              <a:rPr lang="en-GB" sz="1100" b="1" dirty="0" smtClean="0"/>
              <a:t> </a:t>
            </a:r>
            <a:r>
              <a:rPr lang="en-GB" sz="1100" b="1" dirty="0" err="1" smtClean="0"/>
              <a:t>Equiano</a:t>
            </a:r>
            <a:r>
              <a:rPr lang="en-GB" sz="1100" dirty="0" smtClean="0"/>
              <a:t> and </a:t>
            </a:r>
            <a:r>
              <a:rPr lang="en-GB" sz="1100" b="1" dirty="0" smtClean="0"/>
              <a:t>Mary Prince</a:t>
            </a:r>
            <a:r>
              <a:rPr lang="en-GB" sz="1100" dirty="0" smtClean="0"/>
              <a:t>, both former slaves had their autobiographies published. Religious groups such as the </a:t>
            </a:r>
            <a:r>
              <a:rPr lang="en-GB" sz="1100" b="1" dirty="0" smtClean="0"/>
              <a:t>Quakers</a:t>
            </a:r>
            <a:r>
              <a:rPr lang="en-GB" sz="1100" dirty="0" smtClean="0"/>
              <a:t> and the </a:t>
            </a:r>
            <a:r>
              <a:rPr lang="en-GB" sz="1100" b="1" dirty="0" smtClean="0"/>
              <a:t>Methodists</a:t>
            </a:r>
            <a:r>
              <a:rPr lang="en-GB" sz="1100" dirty="0" smtClean="0"/>
              <a:t> spoke out against slavery. In 1833 Slavery was abolished in the British Empire.</a:t>
            </a:r>
            <a:br>
              <a:rPr lang="en-GB" sz="1100" dirty="0" smtClean="0"/>
            </a:br>
            <a:r>
              <a:rPr lang="en-GB" sz="1100" i="1" dirty="0" smtClean="0"/>
              <a:t>“..the enslaved themselves.. created their own strategies of resistance. In time, their defiance was to prove the crucial final factor in bringing down slavery </a:t>
            </a:r>
            <a:r>
              <a:rPr lang="en-GB" sz="1100" i="1" dirty="0" err="1" smtClean="0"/>
              <a:t>itself.‘”</a:t>
            </a:r>
            <a:r>
              <a:rPr lang="en-GB" sz="1100" b="1" dirty="0" err="1" smtClean="0"/>
              <a:t>James</a:t>
            </a:r>
            <a:r>
              <a:rPr lang="en-GB" sz="1100" b="1" dirty="0" smtClean="0"/>
              <a:t> </a:t>
            </a:r>
            <a:r>
              <a:rPr lang="en-GB" sz="1100" b="1" dirty="0" err="1" smtClean="0"/>
              <a:t>Walvin</a:t>
            </a:r>
            <a:r>
              <a:rPr lang="en-GB" sz="1100" b="1" dirty="0" smtClean="0"/>
              <a:t>, Historian</a:t>
            </a:r>
          </a:p>
          <a:p>
            <a:endParaRPr lang="en-GB"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hlinkClick r:id="rId2"/>
              </a:rPr>
              <a:t>What caused Britain to start to trade in people?</a:t>
            </a:r>
            <a:endParaRPr lang="en-GB" dirty="0"/>
          </a:p>
        </p:txBody>
      </p:sp>
      <p:sp>
        <p:nvSpPr>
          <p:cNvPr id="3" name="Subtitle 2"/>
          <p:cNvSpPr>
            <a:spLocks noGrp="1"/>
          </p:cNvSpPr>
          <p:nvPr>
            <p:ph type="subTitle" idx="1"/>
          </p:nvPr>
        </p:nvSpPr>
        <p:spPr/>
        <p:txBody>
          <a:bodyPr/>
          <a:lstStyle/>
          <a:p>
            <a:r>
              <a:rPr lang="en-US" dirty="0"/>
              <a:t>Click on the title above to watch a video introduction to the slave trade. We will be exploring many aspects of this shocking trade in the next few lessons.</a:t>
            </a:r>
          </a:p>
          <a:p>
            <a:endParaRPr lang="en-GB" dirty="0"/>
          </a:p>
        </p:txBody>
      </p:sp>
    </p:spTree>
    <p:extLst>
      <p:ext uri="{BB962C8B-B14F-4D97-AF65-F5344CB8AC3E}">
        <p14:creationId xmlns:p14="http://schemas.microsoft.com/office/powerpoint/2010/main" xmlns="" val="85541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GB" sz="3600" dirty="0">
                <a:solidFill>
                  <a:srgbClr val="FF0000"/>
                </a:solidFill>
              </a:rPr>
              <a:t>Task 1. </a:t>
            </a:r>
            <a:r>
              <a:rPr lang="en-GB" sz="3600" dirty="0"/>
              <a:t>Write the title :</a:t>
            </a:r>
            <a:br>
              <a:rPr lang="en-GB" sz="3600" dirty="0"/>
            </a:br>
            <a:r>
              <a:rPr lang="en-GB" sz="3600" u="sng" dirty="0"/>
              <a:t>What caused Britain to start to trade in people?</a:t>
            </a:r>
            <a:r>
              <a:rPr lang="en-GB" sz="3600" dirty="0"/>
              <a:t/>
            </a:r>
            <a:br>
              <a:rPr lang="en-GB" sz="3600" dirty="0"/>
            </a:br>
            <a:r>
              <a:rPr lang="en-GB" sz="3600" dirty="0"/>
              <a:t/>
            </a:r>
            <a:br>
              <a:rPr lang="en-GB" sz="3600" dirty="0"/>
            </a:br>
            <a:r>
              <a:rPr lang="en-GB" sz="3600" dirty="0"/>
              <a:t>Copy the introduction below into your books.</a:t>
            </a:r>
            <a:br>
              <a:rPr lang="en-GB" sz="3600" dirty="0"/>
            </a:br>
            <a:endParaRPr lang="en-GB" dirty="0">
              <a:solidFill>
                <a:schemeClr val="accent1">
                  <a:lumMod val="75000"/>
                </a:schemeClr>
              </a:solidFill>
            </a:endParaRPr>
          </a:p>
        </p:txBody>
      </p:sp>
      <p:sp>
        <p:nvSpPr>
          <p:cNvPr id="4" name="Rectangle 3"/>
          <p:cNvSpPr/>
          <p:nvPr/>
        </p:nvSpPr>
        <p:spPr>
          <a:xfrm>
            <a:off x="1524000" y="2881745"/>
            <a:ext cx="9490364" cy="166254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Subtitle 2"/>
          <p:cNvSpPr>
            <a:spLocks noGrp="1"/>
          </p:cNvSpPr>
          <p:nvPr>
            <p:ph type="subTitle" idx="1"/>
          </p:nvPr>
        </p:nvSpPr>
        <p:spPr>
          <a:xfrm>
            <a:off x="1662546" y="2937020"/>
            <a:ext cx="9144000" cy="1655762"/>
          </a:xfrm>
        </p:spPr>
        <p:txBody>
          <a:bodyPr>
            <a:normAutofit/>
          </a:bodyPr>
          <a:lstStyle/>
          <a:p>
            <a:pPr algn="l"/>
            <a:r>
              <a:rPr lang="en-GB" dirty="0"/>
              <a:t>Slavery has existed throughout History. The Egyptians, the Romans, the Aztecs all had slaves. From the 17th century to the 19</a:t>
            </a:r>
            <a:r>
              <a:rPr lang="en-GB" baseline="30000" dirty="0"/>
              <a:t>th</a:t>
            </a:r>
            <a:r>
              <a:rPr lang="en-GB" dirty="0"/>
              <a:t> century Britain also began a trade in African slaves. Why?</a:t>
            </a:r>
            <a:endParaRPr lang="en-GB" dirty="0">
              <a:solidFill>
                <a:schemeClr val="accent1">
                  <a:lumMod val="75000"/>
                </a:schemeClr>
              </a:solidFill>
            </a:endParaRPr>
          </a:p>
          <a:p>
            <a:endParaRPr lang="en-GB" dirty="0">
              <a:solidFill>
                <a:schemeClr val="accent1">
                  <a:lumMod val="75000"/>
                </a:schemeClr>
              </a:solidFill>
            </a:endParaRPr>
          </a:p>
        </p:txBody>
      </p:sp>
    </p:spTree>
    <p:extLst>
      <p:ext uri="{BB962C8B-B14F-4D97-AF65-F5344CB8AC3E}">
        <p14:creationId xmlns:p14="http://schemas.microsoft.com/office/powerpoint/2010/main" xmlns="" val="135697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Watch this graphic. </a:t>
            </a:r>
            <a:r>
              <a:rPr lang="en-GB" sz="3600" dirty="0">
                <a:hlinkClick r:id="rId2"/>
              </a:rPr>
              <a:t>CLICK HERE. </a:t>
            </a:r>
            <a:r>
              <a:rPr lang="en-GB" sz="3600" dirty="0"/>
              <a:t>It charts the rise and fall of the British slave trade by tracking the slave ships that crossed the Atlantic. The graphic lasts for 2 minutes. </a:t>
            </a:r>
            <a:r>
              <a:rPr lang="en-GB" sz="3600" dirty="0">
                <a:solidFill>
                  <a:schemeClr val="accent1">
                    <a:lumMod val="75000"/>
                  </a:schemeClr>
                </a:solidFill>
              </a:rPr>
              <a:t/>
            </a:r>
            <a:br>
              <a:rPr lang="en-GB" sz="3600" dirty="0">
                <a:solidFill>
                  <a:schemeClr val="accent1">
                    <a:lumMod val="75000"/>
                  </a:schemeClr>
                </a:solidFill>
              </a:rPr>
            </a:br>
            <a:endParaRPr lang="en-GB" dirty="0"/>
          </a:p>
        </p:txBody>
      </p:sp>
      <p:sp>
        <p:nvSpPr>
          <p:cNvPr id="3" name="Content Placeholder 2"/>
          <p:cNvSpPr>
            <a:spLocks noGrp="1"/>
          </p:cNvSpPr>
          <p:nvPr>
            <p:ph idx="1"/>
          </p:nvPr>
        </p:nvSpPr>
        <p:spPr/>
        <p:txBody>
          <a:bodyPr>
            <a:normAutofit/>
          </a:bodyPr>
          <a:lstStyle/>
          <a:p>
            <a:pPr marL="0" indent="0">
              <a:buNone/>
            </a:pPr>
            <a:r>
              <a:rPr lang="en-US" dirty="0">
                <a:solidFill>
                  <a:srgbClr val="FF0000"/>
                </a:solidFill>
              </a:rPr>
              <a:t>Task 2. </a:t>
            </a:r>
            <a:r>
              <a:rPr lang="en-US" dirty="0"/>
              <a:t>As you watch consider:</a:t>
            </a:r>
          </a:p>
          <a:p>
            <a:r>
              <a:rPr lang="en-US" dirty="0"/>
              <a:t>Where are the ships going to and from? (You might need the map in your planner to work this out)</a:t>
            </a:r>
          </a:p>
          <a:p>
            <a:r>
              <a:rPr lang="en-US" dirty="0"/>
              <a:t>When does the trade begin to pick up speed?</a:t>
            </a:r>
          </a:p>
          <a:p>
            <a:r>
              <a:rPr lang="en-US" dirty="0"/>
              <a:t>When is the peak of the slave trade? When does it finish completely?</a:t>
            </a:r>
          </a:p>
          <a:p>
            <a:r>
              <a:rPr lang="en-US" dirty="0"/>
              <a:t>Are you surprised by the scale of the trade and the number of countries involved? Does anything else surprise you?</a:t>
            </a:r>
            <a:endParaRPr lang="en-GB" dirty="0"/>
          </a:p>
        </p:txBody>
      </p:sp>
    </p:spTree>
    <p:extLst>
      <p:ext uri="{BB962C8B-B14F-4D97-AF65-F5344CB8AC3E}">
        <p14:creationId xmlns:p14="http://schemas.microsoft.com/office/powerpoint/2010/main" xmlns="" val="308890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18" y="2567997"/>
            <a:ext cx="10515600" cy="1325563"/>
          </a:xfrm>
        </p:spPr>
        <p:txBody>
          <a:bodyPr>
            <a:normAutofit fontScale="90000"/>
          </a:bodyPr>
          <a:lstStyle/>
          <a:p>
            <a:r>
              <a:rPr lang="en-US" dirty="0"/>
              <a:t>We are now going to look at 5 reasons (or causes) why this trade in enslaved people started.</a:t>
            </a:r>
            <a:endParaRPr lang="en-GB" dirty="0"/>
          </a:p>
        </p:txBody>
      </p:sp>
    </p:spTree>
    <p:extLst>
      <p:ext uri="{BB962C8B-B14F-4D97-AF65-F5344CB8AC3E}">
        <p14:creationId xmlns:p14="http://schemas.microsoft.com/office/powerpoint/2010/main" xmlns="" val="348600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1: Sugar! </a:t>
            </a:r>
            <a:endParaRPr lang="en-GB" dirty="0"/>
          </a:p>
        </p:txBody>
      </p:sp>
      <p:sp>
        <p:nvSpPr>
          <p:cNvPr id="3" name="Content Placeholder 2"/>
          <p:cNvSpPr>
            <a:spLocks noGrp="1"/>
          </p:cNvSpPr>
          <p:nvPr>
            <p:ph idx="1"/>
          </p:nvPr>
        </p:nvSpPr>
        <p:spPr/>
        <p:txBody>
          <a:bodyPr/>
          <a:lstStyle/>
          <a:p>
            <a:pPr marL="0" indent="0">
              <a:buNone/>
            </a:pPr>
            <a:r>
              <a:rPr lang="en-US" dirty="0"/>
              <a:t>The 18</a:t>
            </a:r>
            <a:r>
              <a:rPr lang="en-US" baseline="30000" dirty="0"/>
              <a:t>th</a:t>
            </a:r>
            <a:r>
              <a:rPr lang="en-US" dirty="0"/>
              <a:t> century British loved Sugar. It sweetened the new fashionable drinks of coffee and tea. It was also very expensive. Demand for sugar was increasing. By 1800 Britain was consuming 5.5.kilos per person a year. Sugar grew well in the plantations of the West Indies. Plantation owners were becoming very rich from this sugar trade but they needed slave </a:t>
            </a:r>
            <a:r>
              <a:rPr lang="en-US" dirty="0" err="1"/>
              <a:t>labour</a:t>
            </a:r>
            <a:r>
              <a:rPr lang="en-US" dirty="0"/>
              <a:t> to grow and tend the cane. </a:t>
            </a:r>
            <a:endParaRPr lang="en-GB" dirty="0"/>
          </a:p>
        </p:txBody>
      </p:sp>
      <p:pic>
        <p:nvPicPr>
          <p:cNvPr id="5" name="Picture 4"/>
          <p:cNvPicPr>
            <a:picLocks noChangeAspect="1"/>
          </p:cNvPicPr>
          <p:nvPr/>
        </p:nvPicPr>
        <p:blipFill>
          <a:blip r:embed="rId3" cstate="print"/>
          <a:stretch>
            <a:fillRect/>
          </a:stretch>
        </p:blipFill>
        <p:spPr>
          <a:xfrm>
            <a:off x="8466173" y="4319477"/>
            <a:ext cx="2548349" cy="1585097"/>
          </a:xfrm>
          <a:prstGeom prst="rect">
            <a:avLst/>
          </a:prstGeom>
        </p:spPr>
      </p:pic>
    </p:spTree>
    <p:extLst>
      <p:ext uri="{BB962C8B-B14F-4D97-AF65-F5344CB8AC3E}">
        <p14:creationId xmlns:p14="http://schemas.microsoft.com/office/powerpoint/2010/main" xmlns="" val="304964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2:Tobacco</a:t>
            </a:r>
            <a:endParaRPr lang="en-GB" dirty="0"/>
          </a:p>
        </p:txBody>
      </p:sp>
      <p:sp>
        <p:nvSpPr>
          <p:cNvPr id="3" name="Content Placeholder 2"/>
          <p:cNvSpPr>
            <a:spLocks noGrp="1"/>
          </p:cNvSpPr>
          <p:nvPr>
            <p:ph idx="1"/>
          </p:nvPr>
        </p:nvSpPr>
        <p:spPr/>
        <p:txBody>
          <a:bodyPr/>
          <a:lstStyle/>
          <a:p>
            <a:pPr marL="0" indent="0">
              <a:buNone/>
            </a:pPr>
            <a:r>
              <a:rPr lang="en-US" dirty="0"/>
              <a:t>European explorers brought back the tobacco smoking habit from America. Like sugar it made huge profits when sold in Britain but needed to be grown on plantations in America by slave </a:t>
            </a:r>
            <a:r>
              <a:rPr lang="en-US" dirty="0" err="1"/>
              <a:t>labourers</a:t>
            </a:r>
            <a:r>
              <a:rPr lang="en-US" dirty="0"/>
              <a:t>.</a:t>
            </a:r>
            <a:endParaRPr lang="en-GB" dirty="0"/>
          </a:p>
        </p:txBody>
      </p:sp>
      <p:pic>
        <p:nvPicPr>
          <p:cNvPr id="5" name="Picture 4"/>
          <p:cNvPicPr>
            <a:picLocks noChangeAspect="1"/>
          </p:cNvPicPr>
          <p:nvPr/>
        </p:nvPicPr>
        <p:blipFill>
          <a:blip r:embed="rId3" cstate="print"/>
          <a:stretch>
            <a:fillRect/>
          </a:stretch>
        </p:blipFill>
        <p:spPr>
          <a:xfrm>
            <a:off x="8827714" y="3542740"/>
            <a:ext cx="1797758" cy="2524124"/>
          </a:xfrm>
          <a:prstGeom prst="rect">
            <a:avLst/>
          </a:prstGeom>
        </p:spPr>
      </p:pic>
    </p:spTree>
    <p:extLst>
      <p:ext uri="{BB962C8B-B14F-4D97-AF65-F5344CB8AC3E}">
        <p14:creationId xmlns:p14="http://schemas.microsoft.com/office/powerpoint/2010/main" xmlns="" val="120132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3:  Cotton</a:t>
            </a:r>
            <a:endParaRPr lang="en-GB" dirty="0"/>
          </a:p>
        </p:txBody>
      </p:sp>
      <p:sp>
        <p:nvSpPr>
          <p:cNvPr id="3" name="Content Placeholder 2"/>
          <p:cNvSpPr>
            <a:spLocks noGrp="1"/>
          </p:cNvSpPr>
          <p:nvPr>
            <p:ph idx="1"/>
          </p:nvPr>
        </p:nvSpPr>
        <p:spPr/>
        <p:txBody>
          <a:bodyPr/>
          <a:lstStyle/>
          <a:p>
            <a:pPr marL="0" indent="0">
              <a:buNone/>
            </a:pPr>
            <a:r>
              <a:rPr lang="en-US" dirty="0"/>
              <a:t>Cotton was the new fashionable material. It had replaced wool in popularity. Cotton was grown in the America, again on big plantations that needed slave </a:t>
            </a:r>
            <a:r>
              <a:rPr lang="en-US" dirty="0" err="1"/>
              <a:t>labour</a:t>
            </a:r>
            <a:r>
              <a:rPr lang="en-US" dirty="0"/>
              <a:t>. The new textile mills needed a constant supply of cotton to weave into material. The material they made was then sold back to Africa and the West Indies.</a:t>
            </a:r>
            <a:endParaRPr lang="en-GB" dirty="0"/>
          </a:p>
        </p:txBody>
      </p:sp>
      <p:pic>
        <p:nvPicPr>
          <p:cNvPr id="4" name="Picture 3"/>
          <p:cNvPicPr>
            <a:picLocks noChangeAspect="1"/>
          </p:cNvPicPr>
          <p:nvPr/>
        </p:nvPicPr>
        <p:blipFill>
          <a:blip r:embed="rId3" cstate="print"/>
          <a:stretch>
            <a:fillRect/>
          </a:stretch>
        </p:blipFill>
        <p:spPr>
          <a:xfrm>
            <a:off x="7772401" y="3696275"/>
            <a:ext cx="4017646" cy="3014612"/>
          </a:xfrm>
          <a:prstGeom prst="rect">
            <a:avLst/>
          </a:prstGeom>
        </p:spPr>
      </p:pic>
    </p:spTree>
    <p:extLst>
      <p:ext uri="{BB962C8B-B14F-4D97-AF65-F5344CB8AC3E}">
        <p14:creationId xmlns:p14="http://schemas.microsoft.com/office/powerpoint/2010/main" xmlns="" val="87373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4: Profits</a:t>
            </a:r>
            <a:endParaRPr lang="en-GB" dirty="0"/>
          </a:p>
        </p:txBody>
      </p:sp>
      <p:sp>
        <p:nvSpPr>
          <p:cNvPr id="3" name="Content Placeholder 2"/>
          <p:cNvSpPr>
            <a:spLocks noGrp="1"/>
          </p:cNvSpPr>
          <p:nvPr>
            <p:ph idx="1"/>
          </p:nvPr>
        </p:nvSpPr>
        <p:spPr/>
        <p:txBody>
          <a:bodyPr/>
          <a:lstStyle/>
          <a:p>
            <a:pPr marL="0" indent="0">
              <a:buNone/>
            </a:pPr>
            <a:r>
              <a:rPr lang="en-US" dirty="0"/>
              <a:t>British slave ship owners could make massive profits, up to 50% on each voyage. Many slave ship owners never left England. They hired others to do the work for them. Port towns such as Liverpool and Bristol became very rich as a result of the slave trade.</a:t>
            </a:r>
            <a:endParaRPr lang="en-GB" dirty="0"/>
          </a:p>
        </p:txBody>
      </p:sp>
      <p:pic>
        <p:nvPicPr>
          <p:cNvPr id="5" name="Picture 4"/>
          <p:cNvPicPr>
            <a:picLocks noChangeAspect="1"/>
          </p:cNvPicPr>
          <p:nvPr/>
        </p:nvPicPr>
        <p:blipFill>
          <a:blip r:embed="rId3" cstate="print"/>
          <a:stretch>
            <a:fillRect/>
          </a:stretch>
        </p:blipFill>
        <p:spPr>
          <a:xfrm>
            <a:off x="4057506" y="3596357"/>
            <a:ext cx="7706012" cy="3261643"/>
          </a:xfrm>
          <a:prstGeom prst="rect">
            <a:avLst/>
          </a:prstGeom>
        </p:spPr>
      </p:pic>
    </p:spTree>
    <p:extLst>
      <p:ext uri="{BB962C8B-B14F-4D97-AF65-F5344CB8AC3E}">
        <p14:creationId xmlns:p14="http://schemas.microsoft.com/office/powerpoint/2010/main" xmlns="" val="4287948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1268</Words>
  <Application>Microsoft Office PowerPoint</Application>
  <PresentationFormat>Custom</PresentationFormat>
  <Paragraphs>90</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What caused Britain to start to trade in people?</vt:lpstr>
      <vt:lpstr>Task 1. Write the title : What caused Britain to start to trade in people?  Copy the introduction below into your books. </vt:lpstr>
      <vt:lpstr>Watch this graphic. CLICK HERE. It charts the rise and fall of the British slave trade by tracking the slave ships that crossed the Atlantic. The graphic lasts for 2 minutes.  </vt:lpstr>
      <vt:lpstr>We are now going to look at 5 reasons (or causes) why this trade in enslaved people started.</vt:lpstr>
      <vt:lpstr>Cause 1: Sugar! </vt:lpstr>
      <vt:lpstr>Cause 2:Tobacco</vt:lpstr>
      <vt:lpstr>Cause 3:  Cotton</vt:lpstr>
      <vt:lpstr>Cause 4: Profits</vt:lpstr>
      <vt:lpstr>Cause 5: The Plantation System</vt:lpstr>
      <vt:lpstr>Task 3: Can you remember how each picture is a CAUSE of the slave trade? Test yourself.</vt:lpstr>
      <vt:lpstr>Task 4: Make a detailed a mind map over a double page (use the previous slides for information).</vt:lpstr>
      <vt:lpstr>Task 5. Read about the individuals who benefitted from the slave trade:</vt:lpstr>
      <vt:lpstr>Task 6. Draw this diagram and the title into your book: Who gained from the Slave trade? </vt:lpstr>
      <vt:lpstr> Task 7: Write down the names of the different people according to how much you think they gained from the slave trade. An example has been done for you- but you might not agree with it!  </vt:lpstr>
      <vt:lpstr>THINK!</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dc:title>
  <dc:creator>Ruth Lingard</dc:creator>
  <cp:lastModifiedBy>Rosie</cp:lastModifiedBy>
  <cp:revision>45</cp:revision>
  <cp:lastPrinted>2019-06-10T07:21:27Z</cp:lastPrinted>
  <dcterms:created xsi:type="dcterms:W3CDTF">2018-05-08T11:49:20Z</dcterms:created>
  <dcterms:modified xsi:type="dcterms:W3CDTF">2020-04-23T11:30:23Z</dcterms:modified>
</cp:coreProperties>
</file>