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7" r:id="rId2"/>
    <p:sldId id="273" r:id="rId3"/>
    <p:sldId id="257" r:id="rId4"/>
    <p:sldId id="258" r:id="rId5"/>
    <p:sldId id="259" r:id="rId6"/>
    <p:sldId id="261" r:id="rId7"/>
    <p:sldId id="268" r:id="rId8"/>
    <p:sldId id="269" r:id="rId9"/>
    <p:sldId id="263" r:id="rId10"/>
    <p:sldId id="274" r:id="rId11"/>
    <p:sldId id="27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6" d="100"/>
          <a:sy n="116" d="100"/>
        </p:scale>
        <p:origin x="-14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570550-6F2E-487A-BCC1-5A2210E49F3F}" type="datetimeFigureOut">
              <a:rPr lang="en-GB" smtClean="0"/>
              <a:pPr/>
              <a:t>23/04/2020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A76E92-6B60-46CB-A9F4-43C31DE2E866}" type="slidenum">
              <a:rPr lang="en-GB" smtClean="0"/>
              <a:pPr/>
              <a:t>‹#›</a:t>
            </a:fld>
            <a:endParaRPr lang="en-GB"/>
          </a:p>
        </p:txBody>
      </p:sp>
    </p:spTree>
    <p:extLst>
      <p:ext uri="{BB962C8B-B14F-4D97-AF65-F5344CB8AC3E}">
        <p14:creationId xmlns:p14="http://schemas.microsoft.com/office/powerpoint/2010/main" xmlns="" val="426469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937CE1D-D204-4078-9005-C2A03AD6AB5C}" type="slidenum">
              <a:rPr lang="en-GB" smtClean="0"/>
              <a:pPr/>
              <a:t>3</a:t>
            </a:fld>
            <a:endParaRPr lang="en-GB"/>
          </a:p>
        </p:txBody>
      </p:sp>
    </p:spTree>
    <p:extLst>
      <p:ext uri="{BB962C8B-B14F-4D97-AF65-F5344CB8AC3E}">
        <p14:creationId xmlns:p14="http://schemas.microsoft.com/office/powerpoint/2010/main" xmlns="" val="264520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1824869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269996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523495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125246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558686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3621283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2295195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3279211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2471568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9325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807486-32DC-4086-8947-D0CD82B270EE}" type="datetimeFigureOut">
              <a:rPr lang="en-GB" smtClean="0"/>
              <a:pPr/>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1379916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07486-32DC-4086-8947-D0CD82B270EE}" type="datetimeFigureOut">
              <a:rPr lang="en-GB" smtClean="0"/>
              <a:pPr/>
              <a:t>23/04/2020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162BD-E482-4F92-8048-4DC70DC06721}" type="slidenum">
              <a:rPr lang="en-GB" smtClean="0"/>
              <a:pPr/>
              <a:t>‹#›</a:t>
            </a:fld>
            <a:endParaRPr lang="en-GB"/>
          </a:p>
        </p:txBody>
      </p:sp>
    </p:spTree>
    <p:extLst>
      <p:ext uri="{BB962C8B-B14F-4D97-AF65-F5344CB8AC3E}">
        <p14:creationId xmlns:p14="http://schemas.microsoft.com/office/powerpoint/2010/main" xmlns="" val="1267632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lingard@millthorpeschool.co.uk"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johndclare.net/KS3/1-6-2.ht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johndclare.net/KS3/1-6-2.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johndclare.net/KS3/1-6-2.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zZimXhjGsh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846266" y="368259"/>
          <a:ext cx="9428265" cy="5538987"/>
        </p:xfrm>
        <a:graphic>
          <a:graphicData uri="http://schemas.openxmlformats.org/drawingml/2006/table">
            <a:tbl>
              <a:tblPr/>
              <a:tblGrid>
                <a:gridCol w="5271901"/>
                <a:gridCol w="4156364"/>
              </a:tblGrid>
              <a:tr h="126732">
                <a:tc gridSpan="2">
                  <a:txBody>
                    <a:bodyPr/>
                    <a:lstStyle/>
                    <a:p>
                      <a:pPr algn="ctr">
                        <a:lnSpc>
                          <a:spcPct val="115000"/>
                        </a:lnSpc>
                        <a:spcAft>
                          <a:spcPts val="1000"/>
                        </a:spcAft>
                      </a:pPr>
                      <a:r>
                        <a:rPr lang="en-GB" sz="1100" b="1" dirty="0">
                          <a:latin typeface="Calibri"/>
                          <a:ea typeface="Calibri"/>
                          <a:cs typeface="Times New Roman"/>
                        </a:rPr>
                        <a:t>HA Resource Hub Submission Form</a:t>
                      </a:r>
                      <a:endParaRPr lang="en-GB" sz="1100" dirty="0">
                        <a:latin typeface="Calibri"/>
                        <a:ea typeface="Calibri"/>
                        <a:cs typeface="Times New Roman"/>
                      </a:endParaRPr>
                    </a:p>
                  </a:txBody>
                  <a:tcPr marL="45083" marR="45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r h="231674">
                <a:tc>
                  <a:txBody>
                    <a:bodyPr/>
                    <a:lstStyle/>
                    <a:p>
                      <a:pPr>
                        <a:lnSpc>
                          <a:spcPct val="115000"/>
                        </a:lnSpc>
                        <a:spcAft>
                          <a:spcPts val="1000"/>
                        </a:spcAft>
                      </a:pPr>
                      <a:r>
                        <a:rPr lang="en-GB" sz="1100" b="1" dirty="0">
                          <a:latin typeface="Calibri"/>
                          <a:ea typeface="Calibri"/>
                          <a:cs typeface="Times New Roman"/>
                        </a:rPr>
                        <a:t>Resource Title: Life in the Medieval </a:t>
                      </a:r>
                      <a:r>
                        <a:rPr lang="en-GB" sz="1100" b="1" dirty="0" smtClean="0">
                          <a:latin typeface="Calibri"/>
                          <a:ea typeface="Calibri"/>
                          <a:cs typeface="Times New Roman"/>
                        </a:rPr>
                        <a:t>Town (Easier version)</a:t>
                      </a:r>
                      <a:endParaRPr lang="en-GB" sz="1100" dirty="0">
                        <a:latin typeface="Calibri"/>
                        <a:ea typeface="Calibri"/>
                        <a:cs typeface="Times New Roman"/>
                      </a:endParaRPr>
                    </a:p>
                  </a:txBody>
                  <a:tcPr marL="45083" marR="45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100" b="1" dirty="0">
                          <a:latin typeface="Calibri"/>
                          <a:ea typeface="Calibri"/>
                          <a:cs typeface="Times New Roman"/>
                        </a:rPr>
                        <a:t>Age Range: Year 7/ Ks3</a:t>
                      </a:r>
                      <a:endParaRPr lang="en-GB" sz="1100" dirty="0">
                        <a:latin typeface="Calibri"/>
                        <a:ea typeface="Calibri"/>
                        <a:cs typeface="Times New Roman"/>
                      </a:endParaRPr>
                    </a:p>
                  </a:txBody>
                  <a:tcPr marL="45083" marR="45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0414">
                <a:tc>
                  <a:txBody>
                    <a:bodyPr/>
                    <a:lstStyle/>
                    <a:p>
                      <a:pPr>
                        <a:lnSpc>
                          <a:spcPct val="115000"/>
                        </a:lnSpc>
                        <a:spcAft>
                          <a:spcPts val="1000"/>
                        </a:spcAft>
                      </a:pPr>
                      <a:r>
                        <a:rPr lang="en-GB" sz="1100" b="1" dirty="0">
                          <a:latin typeface="Calibri"/>
                          <a:ea typeface="Calibri"/>
                          <a:cs typeface="Times New Roman"/>
                        </a:rPr>
                        <a:t>Author name and email </a:t>
                      </a:r>
                      <a:r>
                        <a:rPr lang="en-GB" sz="1100" b="1" dirty="0" smtClean="0">
                          <a:latin typeface="Calibri"/>
                          <a:ea typeface="Calibri"/>
                          <a:cs typeface="Times New Roman"/>
                        </a:rPr>
                        <a:t>contact: </a:t>
                      </a:r>
                      <a:br>
                        <a:rPr lang="en-GB" sz="1100" b="1" dirty="0" smtClean="0">
                          <a:latin typeface="Calibri"/>
                          <a:ea typeface="Calibri"/>
                          <a:cs typeface="Times New Roman"/>
                        </a:rPr>
                      </a:br>
                      <a:r>
                        <a:rPr lang="en-GB" sz="1100" dirty="0" smtClean="0">
                          <a:latin typeface="Calibri"/>
                          <a:ea typeface="Calibri"/>
                          <a:cs typeface="Times New Roman"/>
                        </a:rPr>
                        <a:t>Ruth </a:t>
                      </a:r>
                      <a:r>
                        <a:rPr lang="en-GB" sz="1100" dirty="0" err="1">
                          <a:latin typeface="Calibri"/>
                          <a:ea typeface="Calibri"/>
                          <a:cs typeface="Times New Roman"/>
                        </a:rPr>
                        <a:t>Lingard</a:t>
                      </a:r>
                      <a:r>
                        <a:rPr lang="en-GB" sz="1100" dirty="0">
                          <a:latin typeface="Calibri"/>
                          <a:ea typeface="Calibri"/>
                          <a:cs typeface="Times New Roman"/>
                        </a:rPr>
                        <a:t> </a:t>
                      </a:r>
                      <a:r>
                        <a:rPr lang="en-GB" sz="1100" baseline="0" dirty="0" smtClean="0">
                          <a:latin typeface="Calibri"/>
                          <a:ea typeface="Calibri"/>
                          <a:cs typeface="Times New Roman"/>
                        </a:rPr>
                        <a:t>  </a:t>
                      </a:r>
                      <a:r>
                        <a:rPr lang="en-GB" sz="1100" u="sng" dirty="0" smtClean="0">
                          <a:solidFill>
                            <a:srgbClr val="0000FF"/>
                          </a:solidFill>
                          <a:latin typeface="Calibri"/>
                          <a:ea typeface="Calibri"/>
                          <a:cs typeface="Times New Roman"/>
                          <a:hlinkClick r:id="rId2"/>
                        </a:rPr>
                        <a:t>r.lingard@millthorpeschool.co.uk</a:t>
                      </a:r>
                      <a:endParaRPr lang="en-GB" sz="1100" dirty="0">
                        <a:latin typeface="Calibri"/>
                        <a:ea typeface="Calibri"/>
                        <a:cs typeface="Times New Roman"/>
                      </a:endParaRPr>
                    </a:p>
                  </a:txBody>
                  <a:tcPr marL="45083" marR="45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100" b="1" dirty="0">
                          <a:latin typeface="Calibri"/>
                          <a:ea typeface="Calibri"/>
                          <a:cs typeface="Times New Roman"/>
                        </a:rPr>
                        <a:t>Resource Details</a:t>
                      </a:r>
                      <a:r>
                        <a:rPr lang="en-GB" sz="1100" b="1" dirty="0" smtClean="0">
                          <a:latin typeface="Calibri"/>
                          <a:ea typeface="Calibri"/>
                          <a:cs typeface="Times New Roman"/>
                        </a:rPr>
                        <a:t>:</a:t>
                      </a:r>
                      <a:endParaRPr lang="en-GB" sz="1100" dirty="0">
                        <a:latin typeface="Calibri"/>
                        <a:ea typeface="Calibri"/>
                        <a:cs typeface="Times New Roman"/>
                      </a:endParaRPr>
                    </a:p>
                    <a:p>
                      <a:pPr>
                        <a:lnSpc>
                          <a:spcPct val="115000"/>
                        </a:lnSpc>
                        <a:spcAft>
                          <a:spcPts val="1000"/>
                        </a:spcAft>
                      </a:pPr>
                      <a:r>
                        <a:rPr lang="en-GB" sz="1100" dirty="0">
                          <a:latin typeface="Calibri"/>
                          <a:ea typeface="Calibri"/>
                          <a:cs typeface="Times New Roman"/>
                        </a:rPr>
                        <a:t>Power point with links</a:t>
                      </a:r>
                    </a:p>
                  </a:txBody>
                  <a:tcPr marL="45083" marR="45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3878">
                <a:tc>
                  <a:txBody>
                    <a:bodyPr/>
                    <a:lstStyle/>
                    <a:p>
                      <a:pPr>
                        <a:lnSpc>
                          <a:spcPct val="115000"/>
                        </a:lnSpc>
                        <a:spcAft>
                          <a:spcPts val="1000"/>
                        </a:spcAft>
                      </a:pPr>
                      <a:r>
                        <a:rPr lang="en-GB" sz="1100" b="1" dirty="0">
                          <a:latin typeface="Calibri"/>
                          <a:ea typeface="Calibri"/>
                          <a:cs typeface="Times New Roman"/>
                        </a:rPr>
                        <a:t>Necessary prior learning to complete </a:t>
                      </a:r>
                      <a:r>
                        <a:rPr lang="en-GB" sz="1100" b="1" dirty="0" smtClean="0">
                          <a:latin typeface="Calibri"/>
                          <a:ea typeface="Calibri"/>
                          <a:cs typeface="Times New Roman"/>
                        </a:rPr>
                        <a:t>this:</a:t>
                      </a:r>
                      <a:br>
                        <a:rPr lang="en-GB" sz="1100" b="1" dirty="0" smtClean="0">
                          <a:latin typeface="Calibri"/>
                          <a:ea typeface="Calibri"/>
                          <a:cs typeface="Times New Roman"/>
                        </a:rPr>
                      </a:br>
                      <a:r>
                        <a:rPr lang="en-GB" sz="1100" dirty="0" smtClean="0">
                          <a:latin typeface="Calibri"/>
                          <a:ea typeface="Calibri"/>
                          <a:cs typeface="Times New Roman"/>
                        </a:rPr>
                        <a:t>Some prior knowledge </a:t>
                      </a:r>
                      <a:r>
                        <a:rPr lang="en-GB" sz="1100" dirty="0">
                          <a:latin typeface="Calibri"/>
                          <a:ea typeface="Calibri"/>
                          <a:cs typeface="Times New Roman"/>
                        </a:rPr>
                        <a:t>of </a:t>
                      </a:r>
                      <a:r>
                        <a:rPr lang="en-GB" sz="1100" dirty="0" smtClean="0">
                          <a:latin typeface="Calibri"/>
                          <a:ea typeface="Calibri"/>
                          <a:cs typeface="Times New Roman"/>
                        </a:rPr>
                        <a:t>life</a:t>
                      </a:r>
                      <a:r>
                        <a:rPr lang="en-GB" sz="1100" baseline="0" dirty="0" smtClean="0">
                          <a:latin typeface="Calibri"/>
                          <a:ea typeface="Calibri"/>
                          <a:cs typeface="Times New Roman"/>
                        </a:rPr>
                        <a:t> in a</a:t>
                      </a:r>
                      <a:r>
                        <a:rPr lang="en-GB" sz="1100" dirty="0" smtClean="0">
                          <a:latin typeface="Calibri"/>
                          <a:ea typeface="Calibri"/>
                          <a:cs typeface="Times New Roman"/>
                        </a:rPr>
                        <a:t> </a:t>
                      </a:r>
                      <a:r>
                        <a:rPr lang="en-GB" sz="1100" dirty="0">
                          <a:latin typeface="Calibri"/>
                          <a:ea typeface="Calibri"/>
                          <a:cs typeface="Times New Roman"/>
                        </a:rPr>
                        <a:t>medieval </a:t>
                      </a:r>
                      <a:r>
                        <a:rPr lang="en-GB" sz="1100" dirty="0" smtClean="0">
                          <a:latin typeface="Calibri"/>
                          <a:ea typeface="Calibri"/>
                          <a:cs typeface="Times New Roman"/>
                        </a:rPr>
                        <a:t>village (rather than town) would be helpful.</a:t>
                      </a:r>
                      <a:endParaRPr lang="en-GB" sz="1100" dirty="0">
                        <a:latin typeface="Calibri"/>
                        <a:ea typeface="Calibri"/>
                        <a:cs typeface="Times New Roman"/>
                      </a:endParaRPr>
                    </a:p>
                  </a:txBody>
                  <a:tcPr marL="45083" marR="45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n-GB" sz="1100" b="1" dirty="0">
                          <a:latin typeface="Calibri"/>
                          <a:ea typeface="Calibri"/>
                          <a:cs typeface="Times New Roman"/>
                        </a:rPr>
                        <a:t>What does it lead to next?</a:t>
                      </a:r>
                      <a:endParaRPr lang="en-GB" sz="1100" dirty="0">
                        <a:latin typeface="Calibri"/>
                        <a:ea typeface="Calibri"/>
                        <a:cs typeface="Times New Roman"/>
                      </a:endParaRPr>
                    </a:p>
                    <a:p>
                      <a:pPr>
                        <a:lnSpc>
                          <a:spcPct val="115000"/>
                        </a:lnSpc>
                        <a:spcAft>
                          <a:spcPts val="1000"/>
                        </a:spcAft>
                      </a:pPr>
                      <a:r>
                        <a:rPr lang="en-GB" sz="1100" dirty="0">
                          <a:latin typeface="Calibri"/>
                          <a:ea typeface="Calibri"/>
                          <a:cs typeface="Times New Roman"/>
                        </a:rPr>
                        <a:t>The students will eventually complete a work of Historical Fiction based on their study of medieval life and the Black Death. </a:t>
                      </a:r>
                      <a:r>
                        <a:rPr lang="en-GB" sz="1100" dirty="0" smtClean="0">
                          <a:latin typeface="Calibri"/>
                          <a:ea typeface="Calibri"/>
                          <a:cs typeface="Times New Roman"/>
                        </a:rPr>
                        <a:t/>
                      </a:r>
                      <a:br>
                        <a:rPr lang="en-GB" sz="1100" dirty="0" smtClean="0">
                          <a:latin typeface="Calibri"/>
                          <a:ea typeface="Calibri"/>
                          <a:cs typeface="Times New Roman"/>
                        </a:rPr>
                      </a:br>
                      <a:r>
                        <a:rPr lang="en-GB" sz="1100" dirty="0" smtClean="0">
                          <a:latin typeface="Calibri"/>
                          <a:ea typeface="Calibri"/>
                          <a:cs typeface="Times New Roman"/>
                        </a:rPr>
                        <a:t>Today’s </a:t>
                      </a:r>
                      <a:r>
                        <a:rPr lang="en-GB" sz="1100" dirty="0">
                          <a:latin typeface="Calibri"/>
                          <a:ea typeface="Calibri"/>
                          <a:cs typeface="Times New Roman"/>
                        </a:rPr>
                        <a:t>lesson helps build their sense of period.</a:t>
                      </a:r>
                    </a:p>
                  </a:txBody>
                  <a:tcPr marL="45083" marR="45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25969">
                <a:tc gridSpan="2">
                  <a:txBody>
                    <a:bodyPr/>
                    <a:lstStyle/>
                    <a:p>
                      <a:pPr>
                        <a:lnSpc>
                          <a:spcPct val="115000"/>
                        </a:lnSpc>
                        <a:spcAft>
                          <a:spcPts val="1000"/>
                        </a:spcAft>
                      </a:pPr>
                      <a:r>
                        <a:rPr lang="en-GB" sz="1100" b="1" dirty="0">
                          <a:latin typeface="Calibri"/>
                          <a:ea typeface="Calibri"/>
                          <a:cs typeface="Times New Roman"/>
                        </a:rPr>
                        <a:t>Explanation: How should this resource be used? </a:t>
                      </a:r>
                      <a:r>
                        <a:rPr lang="en-GB" sz="1100" b="0" dirty="0" smtClean="0">
                          <a:latin typeface="Calibri"/>
                          <a:ea typeface="Calibri"/>
                          <a:cs typeface="Times New Roman"/>
                        </a:rPr>
                        <a:t/>
                      </a:r>
                      <a:br>
                        <a:rPr lang="en-GB" sz="1100" b="0" dirty="0" smtClean="0">
                          <a:latin typeface="Calibri"/>
                          <a:ea typeface="Calibri"/>
                          <a:cs typeface="Times New Roman"/>
                        </a:rPr>
                      </a:br>
                      <a:r>
                        <a:rPr lang="en-GB" sz="1100" b="0" dirty="0" smtClean="0">
                          <a:latin typeface="Calibri"/>
                          <a:ea typeface="Calibri"/>
                          <a:cs typeface="Times New Roman"/>
                        </a:rPr>
                        <a:t>I </a:t>
                      </a:r>
                      <a:r>
                        <a:rPr lang="en-GB" sz="1100" b="0" dirty="0">
                          <a:latin typeface="Calibri"/>
                          <a:ea typeface="Calibri"/>
                          <a:cs typeface="Times New Roman"/>
                        </a:rPr>
                        <a:t>have removed the image for copyright reasons. Use something similar to John Clare’s textbook illustration (1997) but obviously respect the copyright of any pictures you </a:t>
                      </a:r>
                      <a:r>
                        <a:rPr lang="en-GB" sz="1100" b="0" dirty="0" smtClean="0">
                          <a:latin typeface="Calibri"/>
                          <a:ea typeface="Calibri"/>
                          <a:cs typeface="Times New Roman"/>
                        </a:rPr>
                        <a:t>use.</a:t>
                      </a:r>
                      <a:r>
                        <a:rPr lang="en-GB" sz="1100" b="0" baseline="0" dirty="0" smtClean="0">
                          <a:latin typeface="Calibri"/>
                          <a:ea typeface="Calibri"/>
                          <a:cs typeface="Times New Roman"/>
                        </a:rPr>
                        <a:t> </a:t>
                      </a:r>
                      <a:r>
                        <a:rPr lang="en-GB" sz="1100" b="0" dirty="0" smtClean="0">
                          <a:latin typeface="Calibri"/>
                          <a:ea typeface="Calibri"/>
                          <a:cs typeface="Times New Roman"/>
                        </a:rPr>
                        <a:t>I </a:t>
                      </a:r>
                      <a:r>
                        <a:rPr lang="en-GB" sz="1100" b="0" dirty="0">
                          <a:latin typeface="Calibri"/>
                          <a:ea typeface="Calibri"/>
                          <a:cs typeface="Times New Roman"/>
                        </a:rPr>
                        <a:t>have kept the lesson very simple to suit home learning </a:t>
                      </a:r>
                      <a:r>
                        <a:rPr lang="en-GB" sz="1100" b="0" dirty="0" smtClean="0">
                          <a:latin typeface="Calibri"/>
                          <a:ea typeface="Calibri"/>
                          <a:cs typeface="Times New Roman"/>
                        </a:rPr>
                        <a:t>.</a:t>
                      </a:r>
                      <a:endParaRPr lang="en-GB" sz="1100" b="0" dirty="0">
                        <a:latin typeface="Calibri"/>
                        <a:ea typeface="Calibri"/>
                        <a:cs typeface="Times New Roman"/>
                      </a:endParaRPr>
                    </a:p>
                    <a:p>
                      <a:pPr>
                        <a:lnSpc>
                          <a:spcPct val="115000"/>
                        </a:lnSpc>
                        <a:spcAft>
                          <a:spcPts val="1000"/>
                        </a:spcAft>
                      </a:pPr>
                      <a:r>
                        <a:rPr lang="en-GB" sz="1100" b="0" dirty="0" smtClean="0">
                          <a:latin typeface="Calibri"/>
                          <a:ea typeface="Calibri"/>
                          <a:cs typeface="Times New Roman"/>
                        </a:rPr>
                        <a:t>This </a:t>
                      </a:r>
                      <a:r>
                        <a:rPr lang="en-GB" sz="1100" b="0" dirty="0">
                          <a:latin typeface="Calibri"/>
                          <a:ea typeface="Calibri"/>
                          <a:cs typeface="Times New Roman"/>
                        </a:rPr>
                        <a:t>is </a:t>
                      </a:r>
                      <a:r>
                        <a:rPr lang="en-GB" sz="1100" b="0" dirty="0" smtClean="0">
                          <a:latin typeface="Calibri"/>
                          <a:ea typeface="Calibri"/>
                          <a:cs typeface="Times New Roman"/>
                        </a:rPr>
                        <a:t>an an easier version of the Life</a:t>
                      </a:r>
                      <a:r>
                        <a:rPr lang="en-GB" sz="1100" b="0" baseline="0" dirty="0" smtClean="0">
                          <a:latin typeface="Calibri"/>
                          <a:ea typeface="Calibri"/>
                          <a:cs typeface="Times New Roman"/>
                        </a:rPr>
                        <a:t> in the Medieval Town PPT</a:t>
                      </a:r>
                      <a:r>
                        <a:rPr lang="en-GB" sz="1100" b="0" dirty="0" smtClean="0">
                          <a:latin typeface="Calibri"/>
                          <a:ea typeface="Calibri"/>
                          <a:cs typeface="Times New Roman"/>
                        </a:rPr>
                        <a:t> for </a:t>
                      </a:r>
                      <a:r>
                        <a:rPr lang="en-GB" sz="1100" b="0" dirty="0">
                          <a:latin typeface="Calibri"/>
                          <a:ea typeface="Calibri"/>
                          <a:cs typeface="Times New Roman"/>
                        </a:rPr>
                        <a:t>students of lower ability </a:t>
                      </a:r>
                      <a:r>
                        <a:rPr lang="en-GB" sz="1100" b="0" dirty="0" smtClean="0">
                          <a:latin typeface="Calibri"/>
                          <a:ea typeface="Calibri"/>
                          <a:cs typeface="Times New Roman"/>
                        </a:rPr>
                        <a:t>with a </a:t>
                      </a:r>
                      <a:r>
                        <a:rPr lang="en-GB" sz="1100" b="0" dirty="0">
                          <a:latin typeface="Calibri"/>
                          <a:ea typeface="Calibri"/>
                          <a:cs typeface="Times New Roman"/>
                        </a:rPr>
                        <a:t>less complex final </a:t>
                      </a:r>
                      <a:r>
                        <a:rPr lang="en-GB" sz="1100" b="0" dirty="0" smtClean="0">
                          <a:latin typeface="Calibri"/>
                          <a:ea typeface="Calibri"/>
                          <a:cs typeface="Times New Roman"/>
                        </a:rPr>
                        <a:t>task.</a:t>
                      </a:r>
                    </a:p>
                    <a:p>
                      <a:pPr marL="342900" lvl="0" indent="-342900">
                        <a:lnSpc>
                          <a:spcPct val="115000"/>
                        </a:lnSpc>
                        <a:spcAft>
                          <a:spcPts val="0"/>
                        </a:spcAft>
                        <a:buFont typeface="Symbol"/>
                        <a:buChar char=""/>
                      </a:pPr>
                      <a:r>
                        <a:rPr lang="en-GB" sz="1100" b="0" dirty="0" smtClean="0">
                          <a:latin typeface="Calibri"/>
                          <a:ea typeface="Calibri"/>
                          <a:cs typeface="Times New Roman"/>
                        </a:rPr>
                        <a:t>Task 1 simply asks the students to look at the picture carefully and notice the environment. They then write 50 words using the sentence prompts.</a:t>
                      </a:r>
                    </a:p>
                    <a:p>
                      <a:pPr marL="342900" lvl="0" indent="-342900">
                        <a:lnSpc>
                          <a:spcPct val="115000"/>
                        </a:lnSpc>
                        <a:spcAft>
                          <a:spcPts val="0"/>
                        </a:spcAft>
                        <a:buFont typeface="Symbol"/>
                        <a:buChar char=""/>
                      </a:pPr>
                      <a:r>
                        <a:rPr lang="en-GB" sz="1100" b="0" dirty="0" smtClean="0">
                          <a:latin typeface="Calibri"/>
                          <a:ea typeface="Calibri"/>
                          <a:cs typeface="Times New Roman"/>
                        </a:rPr>
                        <a:t>Task 2 is based on the Timelines video which is available on </a:t>
                      </a:r>
                      <a:r>
                        <a:rPr lang="en-GB" sz="1100" b="0" dirty="0" err="1" smtClean="0">
                          <a:latin typeface="Calibri"/>
                          <a:ea typeface="Calibri"/>
                          <a:cs typeface="Times New Roman"/>
                        </a:rPr>
                        <a:t>Youtube</a:t>
                      </a:r>
                      <a:r>
                        <a:rPr lang="en-GB" sz="1100" b="0" dirty="0" smtClean="0">
                          <a:latin typeface="Calibri"/>
                          <a:ea typeface="Calibri"/>
                          <a:cs typeface="Times New Roman"/>
                        </a:rPr>
                        <a:t>. Students answer comprehension questions.</a:t>
                      </a:r>
                    </a:p>
                    <a:p>
                      <a:pPr marL="342900" lvl="0" indent="-342900">
                        <a:lnSpc>
                          <a:spcPct val="115000"/>
                        </a:lnSpc>
                        <a:spcAft>
                          <a:spcPts val="0"/>
                        </a:spcAft>
                        <a:buFont typeface="Symbol"/>
                        <a:buChar char=""/>
                      </a:pPr>
                      <a:r>
                        <a:rPr lang="en-GB" sz="1100" b="0" dirty="0" smtClean="0">
                          <a:latin typeface="Calibri"/>
                          <a:ea typeface="Calibri"/>
                          <a:cs typeface="Times New Roman"/>
                        </a:rPr>
                        <a:t>Task 3 then asks students to make a mind map of the jobs performed in the town- the next slide gives them more info.</a:t>
                      </a:r>
                    </a:p>
                    <a:p>
                      <a:pPr marL="342900" lvl="0" indent="-342900">
                        <a:lnSpc>
                          <a:spcPct val="115000"/>
                        </a:lnSpc>
                        <a:spcAft>
                          <a:spcPts val="1000"/>
                        </a:spcAft>
                        <a:buFont typeface="Symbol"/>
                        <a:buChar char=""/>
                      </a:pPr>
                      <a:r>
                        <a:rPr lang="en-GB" sz="1100" b="0" dirty="0" smtClean="0">
                          <a:latin typeface="Calibri"/>
                          <a:ea typeface="Calibri"/>
                          <a:cs typeface="Times New Roman"/>
                        </a:rPr>
                        <a:t>Task 5 students copy a summary sentence and add diagrams.</a:t>
                      </a:r>
                      <a:endParaRPr lang="en-GB" sz="1100" b="0" dirty="0">
                        <a:latin typeface="Calibri"/>
                        <a:ea typeface="Calibri"/>
                        <a:cs typeface="Times New Roman"/>
                      </a:endParaRPr>
                    </a:p>
                  </a:txBody>
                  <a:tcPr marL="45083" marR="450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Task 5</a:t>
            </a:r>
            <a:endParaRPr lang="en-GB" dirty="0">
              <a:solidFill>
                <a:srgbClr val="FF0000"/>
              </a:solidFill>
            </a:endParaRPr>
          </a:p>
        </p:txBody>
      </p:sp>
      <p:sp>
        <p:nvSpPr>
          <p:cNvPr id="3" name="Content Placeholder 2"/>
          <p:cNvSpPr>
            <a:spLocks noGrp="1"/>
          </p:cNvSpPr>
          <p:nvPr>
            <p:ph idx="1"/>
          </p:nvPr>
        </p:nvSpPr>
        <p:spPr/>
        <p:txBody>
          <a:bodyPr/>
          <a:lstStyle/>
          <a:p>
            <a:r>
              <a:rPr lang="en-US" dirty="0" smtClean="0"/>
              <a:t>Look at the list of jobs. What is the best? What is the worst?</a:t>
            </a:r>
            <a:endParaRPr lang="en-GB" dirty="0"/>
          </a:p>
        </p:txBody>
      </p:sp>
    </p:spTree>
    <p:extLst>
      <p:ext uri="{BB962C8B-B14F-4D97-AF65-F5344CB8AC3E}">
        <p14:creationId xmlns:p14="http://schemas.microsoft.com/office/powerpoint/2010/main" xmlns="" val="292917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nvGraphicFramePr>
        <p:xfrm>
          <a:off x="226543" y="4941464"/>
          <a:ext cx="3979696" cy="1508760"/>
        </p:xfrm>
        <a:graphic>
          <a:graphicData uri="http://schemas.openxmlformats.org/drawingml/2006/table">
            <a:tbl>
              <a:tblPr/>
              <a:tblGrid>
                <a:gridCol w="1154997"/>
                <a:gridCol w="2824699"/>
              </a:tblGrid>
              <a:tr h="0">
                <a:tc>
                  <a:txBody>
                    <a:bodyPr/>
                    <a:lstStyle/>
                    <a:p>
                      <a:pPr>
                        <a:spcAft>
                          <a:spcPts val="0"/>
                        </a:spcAft>
                      </a:pPr>
                      <a:r>
                        <a:rPr lang="en-GB" sz="1100" b="1" dirty="0">
                          <a:latin typeface="Calibri"/>
                          <a:ea typeface="Calibri"/>
                          <a:cs typeface="Times New Roman"/>
                        </a:rPr>
                        <a:t>Demesne </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b="1">
                          <a:latin typeface="Calibri"/>
                          <a:ea typeface="Calibri"/>
                          <a:cs typeface="Times New Roman"/>
                        </a:rPr>
                        <a:t>the name given to all the land the Lord owned</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100" b="1">
                          <a:latin typeface="Calibri"/>
                          <a:ea typeface="Calibri"/>
                          <a:cs typeface="Times New Roman"/>
                        </a:rPr>
                        <a:t>Fallow </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b="1" dirty="0">
                          <a:latin typeface="Calibri"/>
                          <a:ea typeface="Calibri"/>
                          <a:cs typeface="Times New Roman"/>
                        </a:rPr>
                        <a:t>grazing animals on the land every 3 years to allow it to recover</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100" b="1" dirty="0">
                          <a:latin typeface="Calibri"/>
                          <a:ea typeface="Calibri"/>
                          <a:cs typeface="Times New Roman"/>
                        </a:rPr>
                        <a:t>Open field system</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b="1">
                          <a:latin typeface="Calibri"/>
                          <a:ea typeface="Calibri"/>
                          <a:cs typeface="Times New Roman"/>
                        </a:rPr>
                        <a:t>Land is farmed in strips across three fields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100" b="1">
                          <a:latin typeface="Calibri"/>
                          <a:ea typeface="Calibri"/>
                          <a:cs typeface="Times New Roman"/>
                        </a:rPr>
                        <a:t>Symptoms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b="1">
                          <a:latin typeface="Calibri"/>
                          <a:ea typeface="Calibri"/>
                          <a:cs typeface="Times New Roman"/>
                        </a:rPr>
                        <a:t>the effects of an illness on the body</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100" b="1">
                          <a:latin typeface="Calibri"/>
                          <a:ea typeface="Calibri"/>
                          <a:cs typeface="Times New Roman"/>
                        </a:rPr>
                        <a:t>Buboes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b="1">
                          <a:latin typeface="Calibri"/>
                          <a:ea typeface="Calibri"/>
                          <a:cs typeface="Times New Roman"/>
                        </a:rPr>
                        <a:t>swelling in the groin and under the arm</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100" b="1">
                          <a:latin typeface="Calibri"/>
                          <a:ea typeface="Calibri"/>
                          <a:cs typeface="Times New Roman"/>
                        </a:rPr>
                        <a:t>Treatments </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b="1">
                          <a:latin typeface="Calibri"/>
                          <a:ea typeface="Calibri"/>
                          <a:cs typeface="Times New Roman"/>
                        </a:rPr>
                        <a:t>a way of treating an illness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n-GB" sz="1100" b="1">
                          <a:latin typeface="Calibri"/>
                          <a:ea typeface="Calibri"/>
                          <a:cs typeface="Times New Roman"/>
                        </a:rPr>
                        <a:t>Preventions</a:t>
                      </a:r>
                      <a:endParaRPr lang="en-GB"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100" b="1" dirty="0">
                          <a:latin typeface="Calibri"/>
                          <a:ea typeface="Calibri"/>
                          <a:cs typeface="Times New Roman"/>
                        </a:rPr>
                        <a:t>a way of stopping you getting an illness</a:t>
                      </a:r>
                      <a:endParaRPr lang="en-GB"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56" name="Rectangle 8"/>
          <p:cNvSpPr>
            <a:spLocks noChangeArrowheads="1"/>
          </p:cNvSpPr>
          <p:nvPr/>
        </p:nvSpPr>
        <p:spPr bwMode="auto">
          <a:xfrm>
            <a:off x="150545" y="66308"/>
            <a:ext cx="10780691" cy="49090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Appendix: Knowledge Organiser: Medieval Life </a:t>
            </a:r>
            <a:endParaRPr kumimoji="0" lang="en-GB"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Peasants lived in cottages, grew crops on strips of land and grazed their animals on the common land. They rotated their crops over three fields, always leaving one fallow. Historians calls this the open field system. The main crops grown were wheat, barley and rye. </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Church was the most important building in the village. The Church bell told the peasants the time. </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Lord of the Manor also had a large house, often made of stone. He owned about a quarter of all the land. We call all the land owned by the Lord his demesne.</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Each peasant had to farm some of the Lord’s land as payment for the land they lived on. The peasant was not allowed to leave the manor unless s/he had the Lord’s permission. </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Black Death</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was a type of plague that spread throughout Europe during the 14</a:t>
            </a:r>
            <a:r>
              <a:rPr kumimoji="0" lang="en-GB" sz="10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th</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century. The worst outbreak hit Britain in 1348-9 and may have killed 1.5 million people, which was 1/3</a:t>
            </a:r>
            <a:r>
              <a:rPr kumimoji="0" lang="en-GB" sz="10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rd</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of the population. </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What caused it?</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We now believe that the Black death was a mixture of the bubonic and pneumonic plagues. It was spread by flea bites.  The fleas carried the </a:t>
            </a:r>
            <a:r>
              <a:rPr kumimoji="0" lang="en-GB" sz="10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Yersinia</a:t>
            </a:r>
            <a:r>
              <a:rPr kumimoji="0" lang="en-GB" sz="1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1000" b="0" i="1"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pestis</a:t>
            </a:r>
            <a:r>
              <a:rPr kumimoji="0" lang="en-GB" sz="1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bacteria and lived on Black rats. </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Symptoms: </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Raised swellings on the neck and groin (buboes), fever, vomiting and coughing. It was very contagious. Most died within 3 days of showing symptoms. </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Medieval beliefs about Causes:</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Medieval people did not understand about germs so they blamed many other causes for the disease. Here are some of the things they suggested caused the Black Death:</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stars and the planets in the wrong position</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Bad air from volcanoes and earthquakes</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Jewish people poisoning the water</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punishment from God</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Medieval Treatments: </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Strange cures were tried, such a drinking mercury or strapping a shaved chicken to a </a:t>
            </a:r>
            <a:r>
              <a:rPr kumimoji="0" lang="en-GB" sz="10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buboe</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Herbal remedies were also used.</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Medieval Preventions: </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People tried to isolate themselves. Some attempts were made to clear the streets of rubbish as the smell was thought to cause the disease. Some villages stopped strangers entering. People wore magic charms or prayed.</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Black Death Consequences</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By the end of 1350 the Black Death had reduced but it never really went away. There were further outbreaks throughout the 14</a:t>
            </a:r>
            <a:r>
              <a:rPr kumimoji="0" lang="en-GB" sz="10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th</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and 15</a:t>
            </a:r>
            <a:r>
              <a:rPr kumimoji="0" lang="en-GB" sz="1000" b="0"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th</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centuries.</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Short term Consequences: </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Black Death killed at least 1/3 of the population. The older generations were more affected and experienced a higher number of deaths.</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Fields went unploughed, food rotted in the fields, village farm animals went untended, escaped or died. Whole villages could be abandoned. Food sometimes became four times more expensive.  More land was available. Fewer workers meant that there was a shortage of labourers. Many Medieval Lords had to switch to sheep farming because it needed fewer people.  Laws at the time said that peasants had to stay on the Manor, but some peasant left to work for higher wages elsewhere. This upset the old ideas of the feudal system. </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Long term consequences:</a:t>
            </a: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 1351 a new law was brought in which forced peasants to work for their pre- Black Death wages, this was very unpopular.</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People also lost respect for the Church which had been unable to provide protection. Many priests had died and were replaced with inexperienced ones.</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 1381 the peasants rebelled against the King, demanding more rights and fewer taxes. The rebellion failed but it signalled the beginning of the end of the medieval feudal system.</a:t>
            </a:r>
            <a:endParaRPr kumimoji="0" lang="en-GB"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Key Words</a:t>
            </a: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5" name="Picture 9" descr="See the source image"/>
          <p:cNvPicPr>
            <a:picLocks noChangeAspect="1" noChangeArrowheads="1"/>
          </p:cNvPicPr>
          <p:nvPr/>
        </p:nvPicPr>
        <p:blipFill>
          <a:blip r:embed="rId2" cstate="print"/>
          <a:srcRect/>
          <a:stretch>
            <a:fillRect/>
          </a:stretch>
        </p:blipFill>
        <p:spPr bwMode="auto">
          <a:xfrm>
            <a:off x="5355380" y="4922433"/>
            <a:ext cx="720725" cy="1104900"/>
          </a:xfrm>
          <a:prstGeom prst="rect">
            <a:avLst/>
          </a:prstGeom>
          <a:noFill/>
        </p:spPr>
      </p:pic>
      <p:sp>
        <p:nvSpPr>
          <p:cNvPr id="17" name="Rectangle 9"/>
          <p:cNvSpPr>
            <a:spLocks noChangeArrowheads="1"/>
          </p:cNvSpPr>
          <p:nvPr/>
        </p:nvSpPr>
        <p:spPr bwMode="auto">
          <a:xfrm>
            <a:off x="6126480" y="4931722"/>
            <a:ext cx="4862946"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John Hatcher (Historian) on the consequences of the Black Death.</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 the first time, lowly folk were enjoying a sense of their own worth. Increasingly, the old ways of doing things, the old levels of rents and wages, and the old customs were no longer accepted without question.”</a:t>
            </a:r>
            <a:endParaRPr kumimoji="0" lang="en-GB"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82" y="1066801"/>
            <a:ext cx="10515600" cy="887124"/>
          </a:xfrm>
        </p:spPr>
        <p:txBody>
          <a:bodyPr>
            <a:normAutofit fontScale="90000"/>
          </a:bodyPr>
          <a:lstStyle/>
          <a:p>
            <a:r>
              <a:rPr lang="en-US" dirty="0" smtClean="0"/>
              <a:t>Home Learning for Year 7 History</a:t>
            </a:r>
            <a:br>
              <a:rPr lang="en-US" dirty="0" smtClean="0"/>
            </a:br>
            <a:r>
              <a:rPr lang="en-US" sz="3100" dirty="0" smtClean="0"/>
              <a:t>This </a:t>
            </a:r>
            <a:r>
              <a:rPr lang="en-US" sz="3100" dirty="0"/>
              <a:t>unit will teach you about Medieval Life. You will be writing some historical fiction ( a story set in the past) and the next few weeks lessons will form part of your research for this task.</a:t>
            </a:r>
            <a:br>
              <a:rPr lang="en-US" sz="3100" dirty="0"/>
            </a:br>
            <a:r>
              <a:rPr lang="en-GB" sz="3100" dirty="0"/>
              <a:t/>
            </a:r>
            <a:br>
              <a:rPr lang="en-GB" sz="3100" dirty="0"/>
            </a:br>
            <a:endParaRPr lang="en-GB" dirty="0"/>
          </a:p>
        </p:txBody>
      </p:sp>
      <p:sp>
        <p:nvSpPr>
          <p:cNvPr id="3" name="Content Placeholder 2"/>
          <p:cNvSpPr>
            <a:spLocks noGrp="1"/>
          </p:cNvSpPr>
          <p:nvPr>
            <p:ph idx="1"/>
          </p:nvPr>
        </p:nvSpPr>
        <p:spPr>
          <a:xfrm>
            <a:off x="824346" y="2365952"/>
            <a:ext cx="10508672" cy="3563793"/>
          </a:xfrm>
        </p:spPr>
        <p:txBody>
          <a:bodyPr>
            <a:normAutofit fontScale="85000" lnSpcReduction="20000"/>
          </a:bodyPr>
          <a:lstStyle/>
          <a:p>
            <a:r>
              <a:rPr lang="en-US" dirty="0" smtClean="0"/>
              <a:t>Please work in your purple exercise books. If you don’t have this please use lined paper but keep your notes together.</a:t>
            </a:r>
          </a:p>
          <a:p>
            <a:r>
              <a:rPr lang="en-US" dirty="0" smtClean="0"/>
              <a:t>Work your way through the tasks on the power point.</a:t>
            </a:r>
          </a:p>
          <a:p>
            <a:r>
              <a:rPr lang="en-US" dirty="0" smtClean="0"/>
              <a:t>Answer in full sentences in your book.</a:t>
            </a:r>
          </a:p>
          <a:p>
            <a:r>
              <a:rPr lang="en-US" dirty="0" smtClean="0"/>
              <a:t>Each fortnight we will post a lesson that we expect to take about an hour and a half to work through. We will also give you a Meanwhile Elsewhere research homework which should take you another hour. </a:t>
            </a:r>
          </a:p>
          <a:p>
            <a:r>
              <a:rPr lang="en-US" dirty="0" smtClean="0"/>
              <a:t>If you get stuck, re-read the task and see if you can work it out. Next ask an adult or a friend. If you are still stuck don’t panic. If you are really unsure and you have tried everything else then you can email your History teacher.</a:t>
            </a:r>
          </a:p>
          <a:p>
            <a:r>
              <a:rPr lang="en-US" dirty="0" smtClean="0"/>
              <a:t>If you run out of work then continue to research your list of </a:t>
            </a:r>
            <a:r>
              <a:rPr lang="en-US" smtClean="0"/>
              <a:t>greatest Britons.</a:t>
            </a:r>
            <a:endParaRPr lang="en-US" dirty="0" smtClean="0"/>
          </a:p>
          <a:p>
            <a:endParaRPr lang="en-US" dirty="0" smtClean="0"/>
          </a:p>
        </p:txBody>
      </p:sp>
    </p:spTree>
    <p:extLst>
      <p:ext uri="{BB962C8B-B14F-4D97-AF65-F5344CB8AC3E}">
        <p14:creationId xmlns:p14="http://schemas.microsoft.com/office/powerpoint/2010/main" xmlns="" val="2646876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104" y="407432"/>
            <a:ext cx="10083800" cy="1541118"/>
          </a:xfrm>
        </p:spPr>
        <p:txBody>
          <a:bodyPr>
            <a:noAutofit/>
          </a:bodyPr>
          <a:lstStyle/>
          <a:p>
            <a:r>
              <a:rPr lang="en-GB" sz="4000" dirty="0" smtClean="0">
                <a:latin typeface="Calibri Light" panose="020F0302020204030204" pitchFamily="34" charset="0"/>
                <a:cs typeface="Calibri Light" panose="020F0302020204030204" pitchFamily="34" charset="0"/>
              </a:rPr>
              <a:t>Write the title and today’s date :</a:t>
            </a:r>
            <a:r>
              <a:rPr lang="en-GB" sz="4000" b="1" u="sng" dirty="0" smtClean="0">
                <a:latin typeface="Calibri Light" panose="020F0302020204030204" pitchFamily="34" charset="0"/>
                <a:cs typeface="Calibri Light" panose="020F0302020204030204" pitchFamily="34" charset="0"/>
              </a:rPr>
              <a:t/>
            </a:r>
            <a:br>
              <a:rPr lang="en-GB" sz="4000" b="1" u="sng" dirty="0" smtClean="0">
                <a:latin typeface="Calibri Light" panose="020F0302020204030204" pitchFamily="34" charset="0"/>
                <a:cs typeface="Calibri Light" panose="020F0302020204030204" pitchFamily="34" charset="0"/>
              </a:rPr>
            </a:br>
            <a:r>
              <a:rPr lang="en-GB" sz="4000" b="1" u="sng" dirty="0" smtClean="0">
                <a:latin typeface="Calibri Light" panose="020F0302020204030204" pitchFamily="34" charset="0"/>
                <a:cs typeface="Calibri Light" panose="020F0302020204030204" pitchFamily="34" charset="0"/>
              </a:rPr>
              <a:t>What was life like in a medieval town?</a:t>
            </a:r>
            <a:endParaRPr lang="en-GB" sz="4000" b="1" u="sng" dirty="0">
              <a:latin typeface="Calibri Light" panose="020F0302020204030204" pitchFamily="34" charset="0"/>
              <a:cs typeface="Calibri Light" panose="020F0302020204030204" pitchFamily="34" charset="0"/>
            </a:endParaRPr>
          </a:p>
        </p:txBody>
      </p:sp>
      <p:sp>
        <p:nvSpPr>
          <p:cNvPr id="4" name="Rectangle 3"/>
          <p:cNvSpPr/>
          <p:nvPr/>
        </p:nvSpPr>
        <p:spPr>
          <a:xfrm>
            <a:off x="3048000" y="2967335"/>
            <a:ext cx="6096000" cy="923330"/>
          </a:xfrm>
          <a:prstGeom prst="rect">
            <a:avLst/>
          </a:prstGeom>
        </p:spPr>
        <p:txBody>
          <a:bodyPr>
            <a:spAutoFit/>
          </a:bodyPr>
          <a:lstStyle/>
          <a:p>
            <a:r>
              <a:rPr lang="en-GB" dirty="0"/>
              <a:t>Insert an image of a medieval town here, similar to the one at: </a:t>
            </a:r>
          </a:p>
          <a:p>
            <a:r>
              <a:rPr lang="en-GB" dirty="0"/>
              <a:t> </a:t>
            </a:r>
            <a:r>
              <a:rPr lang="en-GB" dirty="0">
                <a:hlinkClick r:id="rId3"/>
              </a:rPr>
              <a:t>https://www.johndclare.net/KS3/1-6-2.htm</a:t>
            </a:r>
            <a:endParaRPr lang="en-GB" dirty="0"/>
          </a:p>
          <a:p>
            <a:r>
              <a:rPr lang="en-GB" dirty="0"/>
              <a:t>Remember to respect all IP rights when selecting images.</a:t>
            </a:r>
          </a:p>
        </p:txBody>
      </p:sp>
    </p:spTree>
    <p:extLst>
      <p:ext uri="{BB962C8B-B14F-4D97-AF65-F5344CB8AC3E}">
        <p14:creationId xmlns:p14="http://schemas.microsoft.com/office/powerpoint/2010/main" xmlns="" val="2899444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64233" y="0"/>
            <a:ext cx="7900086" cy="830997"/>
          </a:xfrm>
          <a:prstGeom prst="rect">
            <a:avLst/>
          </a:prstGeom>
          <a:noFill/>
        </p:spPr>
        <p:txBody>
          <a:bodyPr wrap="square" rtlCol="0">
            <a:spAutoFit/>
          </a:bodyPr>
          <a:lstStyle/>
          <a:p>
            <a:endParaRPr lang="en-GB" sz="1600" dirty="0">
              <a:latin typeface="Century Gothic" panose="020B0502020202020204" pitchFamily="34" charset="0"/>
            </a:endParaRPr>
          </a:p>
          <a:p>
            <a:r>
              <a:rPr lang="en-GB" sz="1600" dirty="0">
                <a:latin typeface="Calibri Light" panose="020F0302020204030204" pitchFamily="34" charset="0"/>
                <a:cs typeface="Calibri Light" panose="020F0302020204030204" pitchFamily="34" charset="0"/>
              </a:rPr>
              <a:t>Take a </a:t>
            </a:r>
            <a:r>
              <a:rPr lang="en-GB" sz="1600" dirty="0" smtClean="0">
                <a:latin typeface="Calibri Light" panose="020F0302020204030204" pitchFamily="34" charset="0"/>
                <a:cs typeface="Calibri Light" panose="020F0302020204030204" pitchFamily="34" charset="0"/>
              </a:rPr>
              <a:t> mental walk </a:t>
            </a:r>
            <a:r>
              <a:rPr lang="en-GB" sz="1600" dirty="0">
                <a:latin typeface="Calibri Light" panose="020F0302020204030204" pitchFamily="34" charset="0"/>
                <a:cs typeface="Calibri Light" panose="020F0302020204030204" pitchFamily="34" charset="0"/>
              </a:rPr>
              <a:t>round this </a:t>
            </a:r>
            <a:r>
              <a:rPr lang="en-GB" sz="1600" dirty="0" smtClean="0">
                <a:latin typeface="Calibri Light" panose="020F0302020204030204" pitchFamily="34" charset="0"/>
                <a:cs typeface="Calibri Light" panose="020F0302020204030204" pitchFamily="34" charset="0"/>
              </a:rPr>
              <a:t>image by zooming in. </a:t>
            </a:r>
            <a:r>
              <a:rPr lang="en-GB" sz="1600" dirty="0">
                <a:latin typeface="Calibri Light" panose="020F0302020204030204" pitchFamily="34" charset="0"/>
                <a:cs typeface="Calibri Light" panose="020F0302020204030204" pitchFamily="34" charset="0"/>
              </a:rPr>
              <a:t>What </a:t>
            </a:r>
            <a:r>
              <a:rPr lang="en-GB" sz="1600" dirty="0" smtClean="0">
                <a:latin typeface="Calibri Light" panose="020F0302020204030204" pitchFamily="34" charset="0"/>
                <a:cs typeface="Calibri Light" panose="020F0302020204030204" pitchFamily="34" charset="0"/>
              </a:rPr>
              <a:t>is different from the way we live today?</a:t>
            </a:r>
            <a:endParaRPr lang="en-GB" sz="1600" dirty="0">
              <a:latin typeface="Calibri Light" panose="020F0302020204030204" pitchFamily="34" charset="0"/>
              <a:cs typeface="Calibri Light" panose="020F0302020204030204" pitchFamily="34" charset="0"/>
            </a:endParaRPr>
          </a:p>
        </p:txBody>
      </p:sp>
      <p:sp>
        <p:nvSpPr>
          <p:cNvPr id="2" name="Rectangle 1"/>
          <p:cNvSpPr/>
          <p:nvPr/>
        </p:nvSpPr>
        <p:spPr>
          <a:xfrm>
            <a:off x="3048000" y="2967335"/>
            <a:ext cx="6096000" cy="923330"/>
          </a:xfrm>
          <a:prstGeom prst="rect">
            <a:avLst/>
          </a:prstGeom>
        </p:spPr>
        <p:txBody>
          <a:bodyPr>
            <a:spAutoFit/>
          </a:bodyPr>
          <a:lstStyle/>
          <a:p>
            <a:r>
              <a:rPr lang="en-GB" dirty="0"/>
              <a:t>Insert an image of a medieval town here, similar to the one at: </a:t>
            </a:r>
          </a:p>
          <a:p>
            <a:r>
              <a:rPr lang="en-GB" dirty="0"/>
              <a:t> </a:t>
            </a:r>
            <a:r>
              <a:rPr lang="en-GB" dirty="0">
                <a:hlinkClick r:id="rId2"/>
              </a:rPr>
              <a:t>https://www.johndclare.net/KS3/1-6-2.htm</a:t>
            </a:r>
            <a:endParaRPr lang="en-GB" dirty="0"/>
          </a:p>
          <a:p>
            <a:r>
              <a:rPr lang="en-GB" dirty="0"/>
              <a:t>Remember to respect all IP rights when selecting images.</a:t>
            </a:r>
          </a:p>
        </p:txBody>
      </p:sp>
    </p:spTree>
    <p:extLst>
      <p:ext uri="{BB962C8B-B14F-4D97-AF65-F5344CB8AC3E}">
        <p14:creationId xmlns:p14="http://schemas.microsoft.com/office/powerpoint/2010/main" xmlns="" val="1519112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3869"/>
            <a:ext cx="10515600" cy="1325563"/>
          </a:xfrm>
        </p:spPr>
        <p:txBody>
          <a:bodyPr>
            <a:normAutofit fontScale="90000"/>
          </a:bodyPr>
          <a:lstStyle/>
          <a:p>
            <a:r>
              <a:rPr lang="en-GB" dirty="0" smtClean="0">
                <a:solidFill>
                  <a:srgbClr val="FF0000"/>
                </a:solidFill>
                <a:latin typeface="Century Gothic" panose="020B0502020202020204" pitchFamily="34" charset="0"/>
              </a:rPr>
              <a:t>Task 1</a:t>
            </a:r>
            <a:r>
              <a:rPr lang="en-GB" dirty="0" smtClean="0">
                <a:latin typeface="Century Gothic" panose="020B0502020202020204" pitchFamily="34" charset="0"/>
              </a:rPr>
              <a:t>:</a:t>
            </a:r>
            <a:br>
              <a:rPr lang="en-GB" dirty="0" smtClean="0">
                <a:latin typeface="Century Gothic" panose="020B0502020202020204" pitchFamily="34" charset="0"/>
              </a:rPr>
            </a:br>
            <a:r>
              <a:rPr lang="en-GB" dirty="0" smtClean="0">
                <a:latin typeface="Calibri Light" panose="020F0302020204030204" pitchFamily="34" charset="0"/>
                <a:cs typeface="Calibri Light" panose="020F0302020204030204" pitchFamily="34" charset="0"/>
              </a:rPr>
              <a:t>Write 50 words describing the medieval town. You could talk about: transport, housing, jobs, religion.</a:t>
            </a:r>
            <a:r>
              <a:rPr lang="en-GB" dirty="0">
                <a:latin typeface="Calibri Light" panose="020F0302020204030204" pitchFamily="34" charset="0"/>
                <a:cs typeface="Calibri Light" panose="020F0302020204030204" pitchFamily="34" charset="0"/>
              </a:rPr>
              <a:t/>
            </a:r>
            <a:br>
              <a:rPr lang="en-GB" dirty="0">
                <a:latin typeface="Calibri Light" panose="020F0302020204030204" pitchFamily="34" charset="0"/>
                <a:cs typeface="Calibri Light" panose="020F0302020204030204" pitchFamily="34" charset="0"/>
              </a:rPr>
            </a:br>
            <a:endParaRPr lang="en-GB"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smtClean="0"/>
          </a:p>
          <a:p>
            <a:pPr marL="0" indent="0">
              <a:buNone/>
            </a:pPr>
            <a:endParaRPr lang="en-GB" dirty="0" smtClean="0"/>
          </a:p>
        </p:txBody>
      </p:sp>
      <p:sp>
        <p:nvSpPr>
          <p:cNvPr id="5" name="TextBox 4"/>
          <p:cNvSpPr txBox="1"/>
          <p:nvPr/>
        </p:nvSpPr>
        <p:spPr>
          <a:xfrm>
            <a:off x="7273636" y="2243136"/>
            <a:ext cx="4080164" cy="3693319"/>
          </a:xfrm>
          <a:prstGeom prst="rect">
            <a:avLst/>
          </a:prstGeom>
          <a:noFill/>
        </p:spPr>
        <p:txBody>
          <a:bodyPr wrap="square" rtlCol="0">
            <a:spAutoFit/>
          </a:bodyPr>
          <a:lstStyle/>
          <a:p>
            <a:r>
              <a:rPr lang="en-US" dirty="0" smtClean="0"/>
              <a:t>The Houses in the medieval town were made of……</a:t>
            </a:r>
          </a:p>
          <a:p>
            <a:endParaRPr lang="en-US" dirty="0"/>
          </a:p>
          <a:p>
            <a:r>
              <a:rPr lang="en-US" dirty="0" smtClean="0"/>
              <a:t>The people travelled by………..</a:t>
            </a:r>
          </a:p>
          <a:p>
            <a:endParaRPr lang="en-US" dirty="0"/>
          </a:p>
          <a:p>
            <a:r>
              <a:rPr lang="en-US" dirty="0" smtClean="0"/>
              <a:t>The river was used for…………</a:t>
            </a:r>
          </a:p>
          <a:p>
            <a:endParaRPr lang="en-US" dirty="0"/>
          </a:p>
          <a:p>
            <a:r>
              <a:rPr lang="en-US" dirty="0" smtClean="0"/>
              <a:t>The Christian religion was important because there is a ………………</a:t>
            </a:r>
          </a:p>
          <a:p>
            <a:endParaRPr lang="en-US" dirty="0"/>
          </a:p>
          <a:p>
            <a:r>
              <a:rPr lang="en-US" dirty="0" smtClean="0"/>
              <a:t>Around the town there is a ……..</a:t>
            </a:r>
          </a:p>
          <a:p>
            <a:endParaRPr lang="en-US" dirty="0"/>
          </a:p>
          <a:p>
            <a:r>
              <a:rPr lang="en-US" dirty="0" smtClean="0"/>
              <a:t>People have jobs such as selling……..</a:t>
            </a:r>
            <a:endParaRPr lang="en-GB" dirty="0"/>
          </a:p>
        </p:txBody>
      </p:sp>
      <p:sp>
        <p:nvSpPr>
          <p:cNvPr id="4" name="Rectangle 3"/>
          <p:cNvSpPr/>
          <p:nvPr/>
        </p:nvSpPr>
        <p:spPr>
          <a:xfrm>
            <a:off x="689113" y="2663202"/>
            <a:ext cx="6096000" cy="923330"/>
          </a:xfrm>
          <a:prstGeom prst="rect">
            <a:avLst/>
          </a:prstGeom>
        </p:spPr>
        <p:txBody>
          <a:bodyPr>
            <a:spAutoFit/>
          </a:bodyPr>
          <a:lstStyle/>
          <a:p>
            <a:r>
              <a:rPr lang="en-GB" dirty="0"/>
              <a:t>Insert an image of a medieval town here, similar to the one at: </a:t>
            </a:r>
          </a:p>
          <a:p>
            <a:r>
              <a:rPr lang="en-GB" dirty="0"/>
              <a:t> </a:t>
            </a:r>
            <a:r>
              <a:rPr lang="en-GB" dirty="0">
                <a:hlinkClick r:id="rId2"/>
              </a:rPr>
              <a:t>https://www.johndclare.net/KS3/1-6-2.htm</a:t>
            </a:r>
            <a:endParaRPr lang="en-GB" dirty="0"/>
          </a:p>
          <a:p>
            <a:r>
              <a:rPr lang="en-GB" dirty="0"/>
              <a:t>Remember to respect all IP rights when selecting images.</a:t>
            </a:r>
          </a:p>
        </p:txBody>
      </p:sp>
    </p:spTree>
    <p:extLst>
      <p:ext uri="{BB962C8B-B14F-4D97-AF65-F5344CB8AC3E}">
        <p14:creationId xmlns:p14="http://schemas.microsoft.com/office/powerpoint/2010/main" xmlns="" val="838221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Watch this : </a:t>
            </a:r>
            <a:r>
              <a:rPr lang="en-GB" dirty="0" smtClean="0">
                <a:hlinkClick r:id="rId2"/>
              </a:rPr>
              <a:t>Medieval Towns - Timelines.tv History of Britain A03 - YouTube</a:t>
            </a:r>
            <a:endParaRPr lang="en-GB" dirty="0"/>
          </a:p>
        </p:txBody>
      </p:sp>
      <p:sp>
        <p:nvSpPr>
          <p:cNvPr id="3" name="Content Placeholder 2"/>
          <p:cNvSpPr>
            <a:spLocks noGrp="1"/>
          </p:cNvSpPr>
          <p:nvPr>
            <p:ph idx="1"/>
          </p:nvPr>
        </p:nvSpPr>
        <p:spPr/>
        <p:txBody>
          <a:bodyPr/>
          <a:lstStyle/>
          <a:p>
            <a:pPr marL="0" indent="0">
              <a:buNone/>
            </a:pPr>
            <a:r>
              <a:rPr lang="en-GB" dirty="0" smtClean="0">
                <a:solidFill>
                  <a:srgbClr val="FF0000"/>
                </a:solidFill>
              </a:rPr>
              <a:t>Task 2:</a:t>
            </a:r>
          </a:p>
          <a:p>
            <a:pPr marL="0" indent="0">
              <a:buNone/>
            </a:pPr>
            <a:r>
              <a:rPr lang="en-GB" dirty="0" smtClean="0"/>
              <a:t>Answer the questions below in your book:</a:t>
            </a:r>
          </a:p>
          <a:p>
            <a:pPr marL="514350" indent="-514350">
              <a:buFontTx/>
              <a:buAutoNum type="arabicPeriod"/>
            </a:pPr>
            <a:r>
              <a:rPr lang="en-GB" altLang="en-US" dirty="0"/>
              <a:t>Towns like Ledbury formed around the Church. Why was this?</a:t>
            </a:r>
          </a:p>
          <a:p>
            <a:pPr marL="514350" indent="-514350">
              <a:buFontTx/>
              <a:buAutoNum type="arabicPeriod"/>
            </a:pPr>
            <a:r>
              <a:rPr lang="en-GB" altLang="en-US" dirty="0"/>
              <a:t>What did the town have to apply for in order to trade?</a:t>
            </a:r>
          </a:p>
          <a:p>
            <a:pPr marL="514350" indent="-514350">
              <a:buFontTx/>
              <a:buAutoNum type="arabicPeriod"/>
            </a:pPr>
            <a:r>
              <a:rPr lang="en-GB" altLang="en-US" dirty="0"/>
              <a:t>Who began to lease out the plots of land around the Church?</a:t>
            </a:r>
          </a:p>
          <a:p>
            <a:pPr marL="514350" indent="-514350">
              <a:buFontTx/>
              <a:buAutoNum type="arabicPeriod"/>
            </a:pPr>
            <a:r>
              <a:rPr lang="en-GB" altLang="en-US" dirty="0"/>
              <a:t>The trades people paid a rent of 12p rather than service. Why was this important?</a:t>
            </a:r>
          </a:p>
          <a:p>
            <a:pPr marL="514350" indent="-514350">
              <a:buFontTx/>
              <a:buAutoNum type="arabicPeriod"/>
            </a:pPr>
            <a:r>
              <a:rPr lang="en-GB" altLang="en-US" dirty="0"/>
              <a:t>What would happen if a peasant ran away to the town and stayed for a year?</a:t>
            </a:r>
          </a:p>
          <a:p>
            <a:endParaRPr lang="en-GB" dirty="0"/>
          </a:p>
        </p:txBody>
      </p:sp>
    </p:spTree>
    <p:extLst>
      <p:ext uri="{BB962C8B-B14F-4D97-AF65-F5344CB8AC3E}">
        <p14:creationId xmlns:p14="http://schemas.microsoft.com/office/powerpoint/2010/main" xmlns="" val="492215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look back at the picture in slide 1</a:t>
            </a:r>
            <a:endParaRPr lang="en-GB" dirty="0"/>
          </a:p>
        </p:txBody>
      </p:sp>
      <p:sp>
        <p:nvSpPr>
          <p:cNvPr id="3" name="Content Placeholder 2"/>
          <p:cNvSpPr>
            <a:spLocks noGrp="1"/>
          </p:cNvSpPr>
          <p:nvPr>
            <p:ph idx="1"/>
          </p:nvPr>
        </p:nvSpPr>
        <p:spPr>
          <a:xfrm>
            <a:off x="838200" y="1440873"/>
            <a:ext cx="10515600" cy="4736090"/>
          </a:xfrm>
        </p:spPr>
        <p:txBody>
          <a:bodyPr/>
          <a:lstStyle/>
          <a:p>
            <a:pPr marL="0" indent="0">
              <a:buNone/>
            </a:pPr>
            <a:r>
              <a:rPr lang="en-GB" dirty="0" smtClean="0"/>
              <a:t>What jobs do you think they had in a Medieval town?</a:t>
            </a:r>
          </a:p>
          <a:p>
            <a:pPr marL="0" indent="0">
              <a:buNone/>
            </a:pPr>
            <a:r>
              <a:rPr lang="en-US" dirty="0" smtClean="0">
                <a:solidFill>
                  <a:srgbClr val="FF0000"/>
                </a:solidFill>
              </a:rPr>
              <a:t>Task 3 </a:t>
            </a:r>
            <a:r>
              <a:rPr lang="en-US" dirty="0" smtClean="0"/>
              <a:t>: Use the slide on the next page to make a mind map. (Try doing it from memory if you can)</a:t>
            </a:r>
            <a:endParaRPr lang="en-GB" dirty="0" smtClean="0"/>
          </a:p>
          <a:p>
            <a:pPr marL="0" indent="0">
              <a:buNone/>
            </a:pPr>
            <a:endParaRPr lang="en-GB" dirty="0"/>
          </a:p>
        </p:txBody>
      </p:sp>
      <p:sp>
        <p:nvSpPr>
          <p:cNvPr id="6" name="Rounded Rectangle 5"/>
          <p:cNvSpPr/>
          <p:nvPr/>
        </p:nvSpPr>
        <p:spPr>
          <a:xfrm>
            <a:off x="3754582" y="3740727"/>
            <a:ext cx="3768436" cy="14962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Jobs in the Medieval Town</a:t>
            </a:r>
            <a:endParaRPr lang="en-GB" sz="2400" b="1" dirty="0"/>
          </a:p>
        </p:txBody>
      </p:sp>
      <p:cxnSp>
        <p:nvCxnSpPr>
          <p:cNvPr id="13" name="Straight Arrow Connector 12"/>
          <p:cNvCxnSpPr/>
          <p:nvPr/>
        </p:nvCxnSpPr>
        <p:spPr>
          <a:xfrm>
            <a:off x="7301345" y="4890655"/>
            <a:ext cx="1773382" cy="87283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2" cstate="print"/>
          <a:stretch>
            <a:fillRect/>
          </a:stretch>
        </p:blipFill>
        <p:spPr>
          <a:xfrm rot="7458634">
            <a:off x="2237509" y="4824109"/>
            <a:ext cx="1902117" cy="1005927"/>
          </a:xfrm>
          <a:prstGeom prst="rect">
            <a:avLst/>
          </a:prstGeom>
        </p:spPr>
      </p:pic>
      <p:pic>
        <p:nvPicPr>
          <p:cNvPr id="15" name="Picture 14"/>
          <p:cNvPicPr>
            <a:picLocks noChangeAspect="1"/>
          </p:cNvPicPr>
          <p:nvPr/>
        </p:nvPicPr>
        <p:blipFill>
          <a:blip r:embed="rId2" cstate="print"/>
          <a:stretch>
            <a:fillRect/>
          </a:stretch>
        </p:blipFill>
        <p:spPr>
          <a:xfrm rot="17746350">
            <a:off x="6719274" y="3052660"/>
            <a:ext cx="2055355" cy="1096429"/>
          </a:xfrm>
          <a:prstGeom prst="rect">
            <a:avLst/>
          </a:prstGeom>
        </p:spPr>
      </p:pic>
      <p:pic>
        <p:nvPicPr>
          <p:cNvPr id="16" name="Picture 15"/>
          <p:cNvPicPr>
            <a:picLocks noChangeAspect="1"/>
          </p:cNvPicPr>
          <p:nvPr/>
        </p:nvPicPr>
        <p:blipFill>
          <a:blip r:embed="rId2" cstate="print"/>
          <a:stretch>
            <a:fillRect/>
          </a:stretch>
        </p:blipFill>
        <p:spPr>
          <a:xfrm rot="11328824">
            <a:off x="2492239" y="3116035"/>
            <a:ext cx="1902117" cy="1005927"/>
          </a:xfrm>
          <a:prstGeom prst="rect">
            <a:avLst/>
          </a:prstGeom>
        </p:spPr>
      </p:pic>
    </p:spTree>
    <p:extLst>
      <p:ext uri="{BB962C8B-B14F-4D97-AF65-F5344CB8AC3E}">
        <p14:creationId xmlns:p14="http://schemas.microsoft.com/office/powerpoint/2010/main" xmlns="" val="14722072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3939" y="285244"/>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Calibri Light" panose="020F0302020204030204" pitchFamily="34" charset="0"/>
                <a:cs typeface="Calibri Light" panose="020F0302020204030204" pitchFamily="34" charset="0"/>
              </a:rPr>
              <a:t>Barber</a:t>
            </a:r>
          </a:p>
        </p:txBody>
      </p:sp>
      <p:sp>
        <p:nvSpPr>
          <p:cNvPr id="5" name="Rounded Rectangle 4"/>
          <p:cNvSpPr/>
          <p:nvPr/>
        </p:nvSpPr>
        <p:spPr>
          <a:xfrm>
            <a:off x="2033714" y="1037974"/>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a:t>This person would cut hair. But they would also act as a dentist, surgeon or blood-letter.</a:t>
            </a:r>
          </a:p>
        </p:txBody>
      </p:sp>
      <p:sp>
        <p:nvSpPr>
          <p:cNvPr id="8" name="Rounded Rectangle 7"/>
          <p:cNvSpPr/>
          <p:nvPr/>
        </p:nvSpPr>
        <p:spPr>
          <a:xfrm>
            <a:off x="4863411" y="1010176"/>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a:t>This person would weave together straw to make the thatched roofs that most medieval houses had.</a:t>
            </a:r>
          </a:p>
        </p:txBody>
      </p:sp>
      <p:sp>
        <p:nvSpPr>
          <p:cNvPr id="10" name="Rounded Rectangle 9"/>
          <p:cNvSpPr/>
          <p:nvPr/>
        </p:nvSpPr>
        <p:spPr>
          <a:xfrm>
            <a:off x="7693108" y="1021505"/>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a:t>These people were the security of the town. They would keep watch from the town walls or castle.</a:t>
            </a:r>
            <a:endParaRPr lang="en-GB" sz="1400" dirty="0"/>
          </a:p>
        </p:txBody>
      </p:sp>
      <p:sp>
        <p:nvSpPr>
          <p:cNvPr id="15" name="Rounded Rectangle 14"/>
          <p:cNvSpPr/>
          <p:nvPr/>
        </p:nvSpPr>
        <p:spPr>
          <a:xfrm>
            <a:off x="5113636" y="290401"/>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Calibri Light" panose="020F0302020204030204" pitchFamily="34" charset="0"/>
                <a:cs typeface="Calibri Light" panose="020F0302020204030204" pitchFamily="34" charset="0"/>
              </a:rPr>
              <a:t>Thatcher</a:t>
            </a:r>
          </a:p>
        </p:txBody>
      </p:sp>
      <p:sp>
        <p:nvSpPr>
          <p:cNvPr id="16" name="Rounded Rectangle 15"/>
          <p:cNvSpPr/>
          <p:nvPr/>
        </p:nvSpPr>
        <p:spPr>
          <a:xfrm>
            <a:off x="7943333" y="285243"/>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Calibri Light" panose="020F0302020204030204" pitchFamily="34" charset="0"/>
                <a:cs typeface="Calibri Light" panose="020F0302020204030204" pitchFamily="34" charset="0"/>
              </a:rPr>
              <a:t>Watchman</a:t>
            </a:r>
          </a:p>
        </p:txBody>
      </p:sp>
      <p:sp>
        <p:nvSpPr>
          <p:cNvPr id="17" name="Rounded Rectangle 16"/>
          <p:cNvSpPr/>
          <p:nvPr/>
        </p:nvSpPr>
        <p:spPr>
          <a:xfrm>
            <a:off x="2283939" y="2560944"/>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Calibri Light" panose="020F0302020204030204" pitchFamily="34" charset="0"/>
                <a:cs typeface="Calibri Light" panose="020F0302020204030204" pitchFamily="34" charset="0"/>
              </a:rPr>
              <a:t>Carpenter</a:t>
            </a:r>
          </a:p>
        </p:txBody>
      </p:sp>
      <p:sp>
        <p:nvSpPr>
          <p:cNvPr id="18" name="Rounded Rectangle 17"/>
          <p:cNvSpPr/>
          <p:nvPr/>
        </p:nvSpPr>
        <p:spPr>
          <a:xfrm>
            <a:off x="2033714" y="3313674"/>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dirty="0"/>
              <a:t>This was a skilled craftsman who made things out of wood. This could be lots of different things including furniture, roofing or materials for warfare.</a:t>
            </a:r>
          </a:p>
        </p:txBody>
      </p:sp>
      <p:sp>
        <p:nvSpPr>
          <p:cNvPr id="19" name="Rounded Rectangle 18"/>
          <p:cNvSpPr/>
          <p:nvPr/>
        </p:nvSpPr>
        <p:spPr>
          <a:xfrm>
            <a:off x="2033714" y="5589374"/>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a:t>Somebody who made shoes.</a:t>
            </a:r>
            <a:endParaRPr lang="en-GB" sz="1400" dirty="0"/>
          </a:p>
        </p:txBody>
      </p:sp>
      <p:sp>
        <p:nvSpPr>
          <p:cNvPr id="20" name="Rounded Rectangle 19"/>
          <p:cNvSpPr/>
          <p:nvPr/>
        </p:nvSpPr>
        <p:spPr>
          <a:xfrm>
            <a:off x="2283939" y="4835614"/>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Calibri Light" panose="020F0302020204030204" pitchFamily="34" charset="0"/>
                <a:cs typeface="Calibri Light" panose="020F0302020204030204" pitchFamily="34" charset="0"/>
              </a:rPr>
              <a:t>Cobbler</a:t>
            </a:r>
          </a:p>
        </p:txBody>
      </p:sp>
      <p:sp>
        <p:nvSpPr>
          <p:cNvPr id="21" name="Rounded Rectangle 20"/>
          <p:cNvSpPr/>
          <p:nvPr/>
        </p:nvSpPr>
        <p:spPr>
          <a:xfrm>
            <a:off x="5113636" y="2560943"/>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Calibri Light" panose="020F0302020204030204" pitchFamily="34" charset="0"/>
                <a:cs typeface="Calibri Light" panose="020F0302020204030204" pitchFamily="34" charset="0"/>
              </a:rPr>
              <a:t>Scribe</a:t>
            </a:r>
            <a:r>
              <a:rPr lang="en-GB" sz="2000" dirty="0">
                <a:latin typeface="Century Gothic" panose="020B0502020202020204" pitchFamily="34" charset="0"/>
              </a:rPr>
              <a:t> </a:t>
            </a:r>
          </a:p>
        </p:txBody>
      </p:sp>
      <p:sp>
        <p:nvSpPr>
          <p:cNvPr id="22" name="Rounded Rectangle 21"/>
          <p:cNvSpPr/>
          <p:nvPr/>
        </p:nvSpPr>
        <p:spPr>
          <a:xfrm>
            <a:off x="4863411" y="3313674"/>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200" dirty="0"/>
              <a:t>One of the only people in the town to be able to read and write. They would often be religious people who would copy out important documents.</a:t>
            </a:r>
          </a:p>
        </p:txBody>
      </p:sp>
      <p:sp>
        <p:nvSpPr>
          <p:cNvPr id="24" name="Rounded Rectangle 23"/>
          <p:cNvSpPr/>
          <p:nvPr/>
        </p:nvSpPr>
        <p:spPr>
          <a:xfrm>
            <a:off x="7943333" y="2560943"/>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latin typeface="Calibri Light" panose="020F0302020204030204" pitchFamily="34" charset="0"/>
                <a:cs typeface="Calibri Light" panose="020F0302020204030204" pitchFamily="34" charset="0"/>
              </a:rPr>
              <a:t>Blacksmith</a:t>
            </a:r>
          </a:p>
        </p:txBody>
      </p:sp>
      <p:sp>
        <p:nvSpPr>
          <p:cNvPr id="25" name="Rounded Rectangle 24"/>
          <p:cNvSpPr/>
          <p:nvPr/>
        </p:nvSpPr>
        <p:spPr>
          <a:xfrm>
            <a:off x="7693108" y="3313674"/>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a:t>This person worked with metal. They made and sharpened weapons, repaired armour and made shoes for horses’ hooves.</a:t>
            </a:r>
          </a:p>
        </p:txBody>
      </p:sp>
      <p:sp>
        <p:nvSpPr>
          <p:cNvPr id="26" name="Rounded Rectangle 25"/>
          <p:cNvSpPr/>
          <p:nvPr/>
        </p:nvSpPr>
        <p:spPr>
          <a:xfrm>
            <a:off x="4863411" y="5589374"/>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a:t>This person would make leather out of animal skin. This could then be used for belts, bags and shoes.</a:t>
            </a:r>
          </a:p>
        </p:txBody>
      </p:sp>
      <p:sp>
        <p:nvSpPr>
          <p:cNvPr id="27" name="Rounded Rectangle 26"/>
          <p:cNvSpPr/>
          <p:nvPr/>
        </p:nvSpPr>
        <p:spPr>
          <a:xfrm>
            <a:off x="7693108" y="5589374"/>
            <a:ext cx="2209802" cy="12686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1400" dirty="0"/>
              <a:t>This person collected the waste from the cesspits and moved it outside of the town’s walls.</a:t>
            </a:r>
          </a:p>
        </p:txBody>
      </p:sp>
      <p:sp>
        <p:nvSpPr>
          <p:cNvPr id="28" name="Rounded Rectangle 27"/>
          <p:cNvSpPr/>
          <p:nvPr/>
        </p:nvSpPr>
        <p:spPr>
          <a:xfrm>
            <a:off x="5113636" y="4835615"/>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Calibri Light" panose="020F0302020204030204" pitchFamily="34" charset="0"/>
                <a:cs typeface="Calibri Light" panose="020F0302020204030204" pitchFamily="34" charset="0"/>
              </a:rPr>
              <a:t>Tanner</a:t>
            </a:r>
          </a:p>
        </p:txBody>
      </p:sp>
      <p:sp>
        <p:nvSpPr>
          <p:cNvPr id="29" name="Rounded Rectangle 28"/>
          <p:cNvSpPr/>
          <p:nvPr/>
        </p:nvSpPr>
        <p:spPr>
          <a:xfrm>
            <a:off x="7943333" y="4835615"/>
            <a:ext cx="1709352" cy="626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Calibri Light" panose="020F0302020204030204" pitchFamily="34" charset="0"/>
                <a:cs typeface="Calibri Light" panose="020F0302020204030204" pitchFamily="34" charset="0"/>
              </a:rPr>
              <a:t>Gongfarmer</a:t>
            </a:r>
          </a:p>
        </p:txBody>
      </p:sp>
    </p:spTree>
    <p:extLst>
      <p:ext uri="{BB962C8B-B14F-4D97-AF65-F5344CB8AC3E}">
        <p14:creationId xmlns:p14="http://schemas.microsoft.com/office/powerpoint/2010/main" xmlns="" val="71780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additive="base">
                                        <p:cTn id="55" dur="500" fill="hold"/>
                                        <p:tgtEl>
                                          <p:spTgt spid="27"/>
                                        </p:tgtEl>
                                        <p:attrNameLst>
                                          <p:attrName>ppt_x</p:attrName>
                                        </p:attrNameLst>
                                      </p:cBhvr>
                                      <p:tavLst>
                                        <p:tav tm="0">
                                          <p:val>
                                            <p:strVal val="#ppt_x"/>
                                          </p:val>
                                        </p:tav>
                                        <p:tav tm="100000">
                                          <p:val>
                                            <p:strVal val="#ppt_x"/>
                                          </p:val>
                                        </p:tav>
                                      </p:tavLst>
                                    </p:anim>
                                    <p:anim calcmode="lin" valueType="num">
                                      <p:cBhvr additive="base">
                                        <p:cTn id="5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8" grpId="0" animBg="1"/>
      <p:bldP spid="19" grpId="0" animBg="1"/>
      <p:bldP spid="22" grpId="0" animBg="1"/>
      <p:bldP spid="25" grpId="0" animBg="1"/>
      <p:bldP spid="26"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Calibri Light" panose="020F0302020204030204" pitchFamily="34" charset="0"/>
                <a:cs typeface="Calibri Light" panose="020F0302020204030204" pitchFamily="34" charset="0"/>
              </a:rPr>
              <a:t>Task 4:</a:t>
            </a:r>
            <a:r>
              <a:rPr lang="en-US" dirty="0" smtClean="0">
                <a:latin typeface="Calibri Light" panose="020F0302020204030204" pitchFamily="34" charset="0"/>
                <a:cs typeface="Calibri Light" panose="020F0302020204030204" pitchFamily="34" charset="0"/>
              </a:rPr>
              <a:t> Copy the information below into your book. Add pictures to your notes.</a:t>
            </a:r>
            <a:endParaRPr lang="en-GB" dirty="0">
              <a:latin typeface="Calibri Light" panose="020F0302020204030204" pitchFamily="34" charset="0"/>
              <a:cs typeface="Calibri Light" panose="020F0302020204030204" pitchFamily="34" charset="0"/>
            </a:endParaRPr>
          </a:p>
        </p:txBody>
      </p:sp>
      <p:sp>
        <p:nvSpPr>
          <p:cNvPr id="4" name="Rectangle 3"/>
          <p:cNvSpPr/>
          <p:nvPr/>
        </p:nvSpPr>
        <p:spPr>
          <a:xfrm>
            <a:off x="838200" y="1814945"/>
            <a:ext cx="10515600" cy="36714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 name="Content Placeholder 2"/>
          <p:cNvSpPr>
            <a:spLocks noGrp="1"/>
          </p:cNvSpPr>
          <p:nvPr>
            <p:ph idx="1"/>
          </p:nvPr>
        </p:nvSpPr>
        <p:spPr/>
        <p:txBody>
          <a:bodyPr/>
          <a:lstStyle/>
          <a:p>
            <a:pPr marL="0" indent="0">
              <a:buNone/>
            </a:pPr>
            <a:r>
              <a:rPr lang="en-GB" b="1" dirty="0">
                <a:latin typeface="Calibri Light" panose="020F0302020204030204" pitchFamily="34" charset="0"/>
                <a:cs typeface="Calibri Light" panose="020F0302020204030204" pitchFamily="34" charset="0"/>
              </a:rPr>
              <a:t>What can we learn about medieval towns from all these different jobs</a:t>
            </a:r>
            <a:r>
              <a:rPr lang="en-GB" b="1" dirty="0" smtClean="0">
                <a:latin typeface="Calibri Light" panose="020F0302020204030204" pitchFamily="34" charset="0"/>
                <a:cs typeface="Calibri Light" panose="020F0302020204030204" pitchFamily="34" charset="0"/>
              </a:rPr>
              <a:t>?</a:t>
            </a:r>
          </a:p>
          <a:p>
            <a:pPr marL="0" indent="0">
              <a:buNone/>
            </a:pPr>
            <a:r>
              <a:rPr lang="en-GB" dirty="0" smtClean="0">
                <a:latin typeface="Calibri Light" panose="020F0302020204030204" pitchFamily="34" charset="0"/>
                <a:cs typeface="Calibri Light" panose="020F0302020204030204" pitchFamily="34" charset="0"/>
              </a:rPr>
              <a:t>Medieval towns had lots of different </a:t>
            </a:r>
            <a:r>
              <a:rPr lang="en-GB" b="1" dirty="0" smtClean="0">
                <a:latin typeface="Calibri Light" panose="020F0302020204030204" pitchFamily="34" charset="0"/>
                <a:cs typeface="Calibri Light" panose="020F0302020204030204" pitchFamily="34" charset="0"/>
              </a:rPr>
              <a:t>trades</a:t>
            </a:r>
            <a:r>
              <a:rPr lang="en-GB" dirty="0" smtClean="0">
                <a:latin typeface="Calibri Light" panose="020F0302020204030204" pitchFamily="34" charset="0"/>
                <a:cs typeface="Calibri Light" panose="020F0302020204030204" pitchFamily="34" charset="0"/>
              </a:rPr>
              <a:t>.</a:t>
            </a:r>
          </a:p>
          <a:p>
            <a:pPr marL="0" indent="0">
              <a:buNone/>
            </a:pPr>
            <a:r>
              <a:rPr lang="en-GB" dirty="0" smtClean="0">
                <a:latin typeface="Calibri Light" panose="020F0302020204030204" pitchFamily="34" charset="0"/>
                <a:cs typeface="Calibri Light" panose="020F0302020204030204" pitchFamily="34" charset="0"/>
              </a:rPr>
              <a:t>Towns grew as lots of different trades and businesses came to them to sell their products or services.</a:t>
            </a:r>
          </a:p>
          <a:p>
            <a:pPr marL="0" indent="0">
              <a:buNone/>
            </a:pPr>
            <a:endParaRPr lang="en-GB"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xmlns="" val="3286133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1584</Words>
  <Application>Microsoft Office PowerPoint</Application>
  <PresentationFormat>Custom</PresentationFormat>
  <Paragraphs>126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Home Learning for Year 7 History This unit will teach you about Medieval Life. You will be writing some historical fiction ( a story set in the past) and the next few weeks lessons will form part of your research for this task.  </vt:lpstr>
      <vt:lpstr>Write the title and today’s date : What was life like in a medieval town?</vt:lpstr>
      <vt:lpstr>Slide 4</vt:lpstr>
      <vt:lpstr>Task 1: Write 50 words describing the medieval town. You could talk about: transport, housing, jobs, religion. </vt:lpstr>
      <vt:lpstr>Watch this : Medieval Towns - Timelines.tv History of Britain A03 - YouTube</vt:lpstr>
      <vt:lpstr>Now look back at the picture in slide 1</vt:lpstr>
      <vt:lpstr>Slide 8</vt:lpstr>
      <vt:lpstr>Task 4: Copy the information below into your book. Add pictures to your notes.</vt:lpstr>
      <vt:lpstr>Task 5</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was life like in a medieval town?</dc:title>
  <dc:creator>K Rawnsley</dc:creator>
  <cp:lastModifiedBy>Rosie</cp:lastModifiedBy>
  <cp:revision>26</cp:revision>
  <dcterms:created xsi:type="dcterms:W3CDTF">2020-03-17T16:37:45Z</dcterms:created>
  <dcterms:modified xsi:type="dcterms:W3CDTF">2020-04-23T10:40:48Z</dcterms:modified>
</cp:coreProperties>
</file>