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7" r:id="rId2"/>
    <p:sldId id="258" r:id="rId3"/>
    <p:sldId id="259" r:id="rId4"/>
    <p:sldId id="256" r:id="rId5"/>
    <p:sldId id="260" r:id="rId6"/>
    <p:sldId id="269" r:id="rId7"/>
    <p:sldId id="261" r:id="rId8"/>
    <p:sldId id="262" r:id="rId9"/>
    <p:sldId id="265" r:id="rId10"/>
    <p:sldId id="268" r:id="rId11"/>
    <p:sldId id="263" r:id="rId12"/>
    <p:sldId id="266" r:id="rId13"/>
    <p:sldId id="264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7" autoAdjust="0"/>
    <p:restoredTop sz="94660"/>
  </p:normalViewPr>
  <p:slideViewPr>
    <p:cSldViewPr snapToGrid="0">
      <p:cViewPr>
        <p:scale>
          <a:sx n="81" d="100"/>
          <a:sy n="81" d="100"/>
        </p:scale>
        <p:origin x="-35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9AF98-C0C7-4ADE-B719-E93154A04B7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FF171-F758-4705-8B40-06DDBBF51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612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F0C-D5F0-41A9-B69A-AE085A22D551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241E-908F-484F-82E4-753843C9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8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F0C-D5F0-41A9-B69A-AE085A22D551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241E-908F-484F-82E4-753843C9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19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F0C-D5F0-41A9-B69A-AE085A22D551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241E-908F-484F-82E4-753843C9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4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F0C-D5F0-41A9-B69A-AE085A22D551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241E-908F-484F-82E4-753843C9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47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F0C-D5F0-41A9-B69A-AE085A22D551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241E-908F-484F-82E4-753843C9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31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F0C-D5F0-41A9-B69A-AE085A22D551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241E-908F-484F-82E4-753843C9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33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F0C-D5F0-41A9-B69A-AE085A22D551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241E-908F-484F-82E4-753843C9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38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F0C-D5F0-41A9-B69A-AE085A22D551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241E-908F-484F-82E4-753843C9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89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F0C-D5F0-41A9-B69A-AE085A22D551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241E-908F-484F-82E4-753843C9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F0C-D5F0-41A9-B69A-AE085A22D551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241E-908F-484F-82E4-753843C9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6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F0C-D5F0-41A9-B69A-AE085A22D551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241E-908F-484F-82E4-753843C9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76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6DF0C-D5F0-41A9-B69A-AE085A22D551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5241E-908F-484F-82E4-753843C9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5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20" y="365125"/>
            <a:ext cx="8531441" cy="93101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On the blank timeline in front of you…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You need to add:</a:t>
            </a:r>
          </a:p>
          <a:p>
            <a:pPr marL="0" indent="0">
              <a:buNone/>
            </a:pPr>
            <a:r>
              <a:rPr lang="en-GB" dirty="0" smtClean="0"/>
              <a:t>- Pilgrims arrive in America</a:t>
            </a:r>
          </a:p>
          <a:p>
            <a:pPr>
              <a:buFontTx/>
              <a:buChar char="-"/>
            </a:pPr>
            <a:r>
              <a:rPr lang="en-GB" dirty="0" smtClean="0"/>
              <a:t>Seven Years’ War</a:t>
            </a:r>
          </a:p>
          <a:p>
            <a:pPr>
              <a:buFontTx/>
              <a:buChar char="-"/>
            </a:pPr>
            <a:r>
              <a:rPr lang="en-GB" dirty="0" smtClean="0"/>
              <a:t>Tea Act</a:t>
            </a:r>
          </a:p>
          <a:p>
            <a:pPr>
              <a:buFontTx/>
              <a:buChar char="-"/>
            </a:pPr>
            <a:r>
              <a:rPr lang="en-GB" dirty="0" smtClean="0"/>
              <a:t>Signing of the Declaration of Independence</a:t>
            </a:r>
          </a:p>
          <a:p>
            <a:pPr>
              <a:buFontTx/>
              <a:buChar char="-"/>
            </a:pPr>
            <a:r>
              <a:rPr lang="en-GB" dirty="0" smtClean="0"/>
              <a:t>Stamp Act</a:t>
            </a:r>
          </a:p>
          <a:p>
            <a:pPr>
              <a:buFontTx/>
              <a:buChar char="-"/>
            </a:pPr>
            <a:r>
              <a:rPr lang="en-GB" i="1" dirty="0" smtClean="0"/>
              <a:t>Common Sense</a:t>
            </a:r>
            <a:r>
              <a:rPr lang="en-GB" dirty="0" smtClean="0"/>
              <a:t> was written</a:t>
            </a:r>
          </a:p>
          <a:p>
            <a:pPr>
              <a:buFontTx/>
              <a:buChar char="-"/>
            </a:pPr>
            <a:r>
              <a:rPr lang="en-GB" dirty="0" smtClean="0"/>
              <a:t>Boston Tea Party</a:t>
            </a:r>
          </a:p>
          <a:p>
            <a:pPr>
              <a:buFontTx/>
              <a:buChar char="-"/>
            </a:pPr>
            <a:r>
              <a:rPr lang="en-GB" dirty="0" smtClean="0"/>
              <a:t>Battle of Concord and Lexington</a:t>
            </a:r>
            <a:endParaRPr lang="en-GB" dirty="0"/>
          </a:p>
        </p:txBody>
      </p:sp>
      <p:pic>
        <p:nvPicPr>
          <p:cNvPr id="1026" name="Picture 2" descr="Image result for american revolution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01" y="103784"/>
            <a:ext cx="3585136" cy="34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6232" y="4177107"/>
            <a:ext cx="5841305" cy="21970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For each one, decide which event should be paired with each of these words:</a:t>
            </a:r>
          </a:p>
          <a:p>
            <a:pPr algn="ctr"/>
            <a:r>
              <a:rPr lang="en-GB" dirty="0" smtClean="0"/>
              <a:t>France</a:t>
            </a:r>
          </a:p>
          <a:p>
            <a:pPr algn="ctr"/>
            <a:r>
              <a:rPr lang="en-GB" dirty="0" smtClean="0"/>
              <a:t>Puritan</a:t>
            </a:r>
          </a:p>
          <a:p>
            <a:pPr algn="ctr"/>
            <a:r>
              <a:rPr lang="en-GB" dirty="0" smtClean="0"/>
              <a:t>Militia</a:t>
            </a:r>
          </a:p>
          <a:p>
            <a:pPr algn="ctr"/>
            <a:r>
              <a:rPr lang="en-GB" dirty="0" smtClean="0"/>
              <a:t>Sons of Liberty</a:t>
            </a:r>
          </a:p>
          <a:p>
            <a:pPr algn="ctr"/>
            <a:r>
              <a:rPr lang="en-GB" dirty="0" smtClean="0"/>
              <a:t>Founding Fathers</a:t>
            </a:r>
          </a:p>
          <a:p>
            <a:pPr algn="ctr"/>
            <a:r>
              <a:rPr lang="en-GB" dirty="0" smtClean="0"/>
              <a:t>Thomas Paine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31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057" y="328474"/>
            <a:ext cx="10515600" cy="643631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Who was a </a:t>
            </a:r>
            <a:r>
              <a:rPr lang="en-GB" dirty="0" smtClean="0"/>
              <a:t>plantation owner? </a:t>
            </a:r>
            <a:r>
              <a:rPr lang="en-GB" dirty="0">
                <a:solidFill>
                  <a:srgbClr val="FF0000"/>
                </a:solidFill>
              </a:rPr>
              <a:t>Madison, Jefferson, </a:t>
            </a:r>
            <a:r>
              <a:rPr lang="en-GB" dirty="0" smtClean="0">
                <a:solidFill>
                  <a:srgbClr val="FF0000"/>
                </a:solidFill>
              </a:rPr>
              <a:t>Washington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Who </a:t>
            </a:r>
            <a:r>
              <a:rPr lang="en-GB" dirty="0"/>
              <a:t>came from a big city</a:t>
            </a:r>
            <a:r>
              <a:rPr lang="en-GB" dirty="0" smtClean="0"/>
              <a:t>? </a:t>
            </a:r>
            <a:r>
              <a:rPr lang="en-GB" dirty="0">
                <a:solidFill>
                  <a:srgbClr val="002060"/>
                </a:solidFill>
              </a:rPr>
              <a:t>Hamilton, Jay, Adams, </a:t>
            </a:r>
            <a:r>
              <a:rPr lang="en-GB" dirty="0" smtClean="0">
                <a:solidFill>
                  <a:srgbClr val="002060"/>
                </a:solidFill>
              </a:rPr>
              <a:t>Franklin</a:t>
            </a:r>
            <a:endParaRPr lang="en-GB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Who </a:t>
            </a:r>
            <a:r>
              <a:rPr lang="en-GB" dirty="0"/>
              <a:t>wanted strong central government</a:t>
            </a:r>
            <a:r>
              <a:rPr lang="en-GB" dirty="0" smtClean="0"/>
              <a:t>?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Madison, Jay, Hamilton, Washington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</a:t>
            </a:r>
            <a:r>
              <a:rPr lang="en-GB" dirty="0"/>
              <a:t>were the different arguments for why strong central government was needed</a:t>
            </a:r>
            <a:r>
              <a:rPr lang="en-GB" dirty="0" smtClean="0"/>
              <a:t>? </a:t>
            </a:r>
            <a:r>
              <a:rPr lang="en-GB" dirty="0">
                <a:solidFill>
                  <a:schemeClr val="accent2"/>
                </a:solidFill>
              </a:rPr>
              <a:t>Money and supplies in times of war, less need to borrow from other countries, allows a strong foreign policy.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Who </a:t>
            </a:r>
            <a:r>
              <a:rPr lang="en-GB" dirty="0"/>
              <a:t>wanted lots of individual liberties</a:t>
            </a:r>
            <a:r>
              <a:rPr lang="en-GB" dirty="0" smtClean="0"/>
              <a:t>? </a:t>
            </a:r>
            <a:r>
              <a:rPr lang="en-GB" dirty="0" smtClean="0">
                <a:solidFill>
                  <a:srgbClr val="C00000"/>
                </a:solidFill>
              </a:rPr>
              <a:t>Jefferson </a:t>
            </a:r>
            <a:r>
              <a:rPr lang="en-GB" dirty="0">
                <a:solidFill>
                  <a:srgbClr val="C00000"/>
                </a:solidFill>
              </a:rPr>
              <a:t>(also Madison </a:t>
            </a:r>
            <a:r>
              <a:rPr lang="en-GB" dirty="0" smtClean="0">
                <a:solidFill>
                  <a:srgbClr val="C00000"/>
                </a:solidFill>
              </a:rPr>
              <a:t>,when </a:t>
            </a:r>
            <a:r>
              <a:rPr lang="en-GB" dirty="0">
                <a:solidFill>
                  <a:srgbClr val="C00000"/>
                </a:solidFill>
              </a:rPr>
              <a:t>drawing up Bill of Rights)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Who </a:t>
            </a:r>
            <a:r>
              <a:rPr lang="en-GB" dirty="0"/>
              <a:t>argued for freedom to include slaves as well</a:t>
            </a:r>
            <a:r>
              <a:rPr lang="en-GB" dirty="0" smtClean="0"/>
              <a:t>? </a:t>
            </a:r>
            <a:r>
              <a:rPr lang="en-GB" dirty="0">
                <a:solidFill>
                  <a:srgbClr val="002060"/>
                </a:solidFill>
              </a:rPr>
              <a:t>Franklin, </a:t>
            </a:r>
            <a:r>
              <a:rPr lang="en-GB" dirty="0" smtClean="0">
                <a:solidFill>
                  <a:srgbClr val="002060"/>
                </a:solidFill>
              </a:rPr>
              <a:t>Jay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Who </a:t>
            </a:r>
            <a:r>
              <a:rPr lang="en-GB" dirty="0"/>
              <a:t>wanted the </a:t>
            </a:r>
            <a:r>
              <a:rPr lang="en-GB" dirty="0" smtClean="0"/>
              <a:t>states </a:t>
            </a:r>
            <a:r>
              <a:rPr lang="en-GB" dirty="0"/>
              <a:t>to have lots of power</a:t>
            </a:r>
            <a:r>
              <a:rPr lang="en-GB" dirty="0" smtClean="0"/>
              <a:t>? </a:t>
            </a:r>
            <a:r>
              <a:rPr lang="en-GB" dirty="0">
                <a:solidFill>
                  <a:srgbClr val="7030A0"/>
                </a:solidFill>
              </a:rPr>
              <a:t>Jefferson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Who </a:t>
            </a:r>
            <a:r>
              <a:rPr lang="en-GB" dirty="0"/>
              <a:t>really wanted the other </a:t>
            </a:r>
            <a:r>
              <a:rPr lang="en-GB" dirty="0" smtClean="0"/>
              <a:t>states </a:t>
            </a:r>
            <a:r>
              <a:rPr lang="en-GB" dirty="0"/>
              <a:t>to accept the Constitution</a:t>
            </a:r>
            <a:r>
              <a:rPr lang="en-GB" dirty="0" smtClean="0"/>
              <a:t>?</a:t>
            </a:r>
            <a:r>
              <a:rPr lang="en-GB" dirty="0"/>
              <a:t>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Madison, Hamilton, Jay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Is there anyone who wouldn’t have seen the Constitution as a bit of a compromise? </a:t>
            </a:r>
            <a:r>
              <a:rPr lang="en-GB" dirty="0" smtClean="0">
                <a:solidFill>
                  <a:srgbClr val="00B050"/>
                </a:solidFill>
              </a:rPr>
              <a:t>No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Why do you think Washington was chosen to preside over the Constitutional Convention? </a:t>
            </a:r>
            <a:r>
              <a:rPr lang="en-GB" dirty="0">
                <a:solidFill>
                  <a:srgbClr val="00B0F0"/>
                </a:solidFill>
              </a:rPr>
              <a:t>He wanted change but also saw the views of the plantation </a:t>
            </a:r>
            <a:r>
              <a:rPr lang="en-GB" dirty="0" smtClean="0">
                <a:solidFill>
                  <a:srgbClr val="00B0F0"/>
                </a:solidFill>
              </a:rPr>
              <a:t>owners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Can </a:t>
            </a:r>
            <a:r>
              <a:rPr lang="en-GB" dirty="0"/>
              <a:t>you summarise each person’s views on the revolution between 1776 and 1788?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Where can you find evidence of anyone’s views changing on what the revolution was about after 1776</a:t>
            </a:r>
            <a:r>
              <a:rPr lang="en-GB" dirty="0" smtClean="0"/>
              <a:t>? </a:t>
            </a:r>
          </a:p>
          <a:p>
            <a:pPr marL="630238" indent="255588"/>
            <a:r>
              <a:rPr lang="en-GB" dirty="0" smtClean="0">
                <a:solidFill>
                  <a:srgbClr val="7030A0"/>
                </a:solidFill>
              </a:rPr>
              <a:t>Washington </a:t>
            </a:r>
            <a:r>
              <a:rPr lang="en-GB" dirty="0">
                <a:solidFill>
                  <a:srgbClr val="7030A0"/>
                </a:solidFill>
              </a:rPr>
              <a:t>– </a:t>
            </a:r>
            <a:r>
              <a:rPr lang="en-GB" dirty="0" smtClean="0">
                <a:solidFill>
                  <a:srgbClr val="7030A0"/>
                </a:solidFill>
              </a:rPr>
              <a:t>increasingly </a:t>
            </a:r>
            <a:r>
              <a:rPr lang="en-GB" dirty="0">
                <a:solidFill>
                  <a:srgbClr val="7030A0"/>
                </a:solidFill>
              </a:rPr>
              <a:t>strong central because of war with British</a:t>
            </a:r>
          </a:p>
          <a:p>
            <a:pPr marL="630238" lvl="0" indent="255588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solidFill>
                  <a:srgbClr val="7030A0"/>
                </a:solidFill>
              </a:rPr>
              <a:t>Jay </a:t>
            </a:r>
            <a:r>
              <a:rPr lang="en-GB" dirty="0" smtClean="0">
                <a:solidFill>
                  <a:srgbClr val="7030A0"/>
                </a:solidFill>
              </a:rPr>
              <a:t>– </a:t>
            </a:r>
            <a:r>
              <a:rPr lang="en-GB" dirty="0">
                <a:solidFill>
                  <a:srgbClr val="7030A0"/>
                </a:solidFill>
              </a:rPr>
              <a:t>increasingly strong central because of war with British, increasingly abolitionist</a:t>
            </a:r>
          </a:p>
          <a:p>
            <a:pPr marL="630238" lvl="0" indent="255588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solidFill>
                  <a:srgbClr val="7030A0"/>
                </a:solidFill>
              </a:rPr>
              <a:t>Hamilton </a:t>
            </a:r>
            <a:r>
              <a:rPr lang="en-GB" dirty="0" smtClean="0">
                <a:solidFill>
                  <a:srgbClr val="7030A0"/>
                </a:solidFill>
              </a:rPr>
              <a:t>–  </a:t>
            </a:r>
            <a:r>
              <a:rPr lang="en-GB" dirty="0">
                <a:solidFill>
                  <a:srgbClr val="7030A0"/>
                </a:solidFill>
              </a:rPr>
              <a:t>increasingly strong central because of war with British</a:t>
            </a:r>
          </a:p>
          <a:p>
            <a:pPr marL="630238" lvl="0" indent="255588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solidFill>
                  <a:srgbClr val="7030A0"/>
                </a:solidFill>
              </a:rPr>
              <a:t>Franklin </a:t>
            </a:r>
            <a:r>
              <a:rPr lang="en-GB" dirty="0" smtClean="0">
                <a:solidFill>
                  <a:srgbClr val="7030A0"/>
                </a:solidFill>
              </a:rPr>
              <a:t>– </a:t>
            </a:r>
            <a:r>
              <a:rPr lang="en-GB" dirty="0">
                <a:solidFill>
                  <a:srgbClr val="7030A0"/>
                </a:solidFill>
              </a:rPr>
              <a:t>increasingly abolitionist</a:t>
            </a:r>
          </a:p>
          <a:p>
            <a:pPr marL="630238" lvl="0" indent="255588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solidFill>
                  <a:srgbClr val="7030A0"/>
                </a:solidFill>
              </a:rPr>
              <a:t>Jefferson – increasingly supportive of individual </a:t>
            </a:r>
            <a:r>
              <a:rPr lang="en-GB" dirty="0" smtClean="0">
                <a:solidFill>
                  <a:srgbClr val="7030A0"/>
                </a:solidFill>
              </a:rPr>
              <a:t>liberties</a:t>
            </a:r>
            <a:endParaRPr lang="en-GB" dirty="0">
              <a:solidFill>
                <a:srgbClr val="7030A0"/>
              </a:solidFill>
            </a:endParaRPr>
          </a:p>
          <a:p>
            <a:endParaRPr lang="en-GB" dirty="0"/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0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293" y="294238"/>
            <a:ext cx="11749414" cy="178137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/>
              <a:t>How far did the aims of the American Revolution change AS it was happening?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93694" y="4589929"/>
            <a:ext cx="10076330" cy="1793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3716" y="3779978"/>
            <a:ext cx="1195131" cy="165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Stayed the same from 1776–1790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919012" y="3779978"/>
            <a:ext cx="1272988" cy="165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Everyone’s aims completely changed from 1776–1790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74345" y="2171693"/>
            <a:ext cx="2565647" cy="68358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1776–1790</a:t>
            </a:r>
            <a:endParaRPr lang="en-GB" sz="36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071674" cy="532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Time to discuss the BIG 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4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293" y="294238"/>
            <a:ext cx="11749414" cy="178137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/>
              <a:t>How far did the aims of the American Revolution change AS it was happening?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93694" y="4589929"/>
            <a:ext cx="10076330" cy="1793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3716" y="3779978"/>
            <a:ext cx="1195131" cy="165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Stayed the same from 1763–1790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919012" y="3779978"/>
            <a:ext cx="1272988" cy="165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Everyone’s aims completely changed from 1763–1790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74345" y="2171693"/>
            <a:ext cx="2565647" cy="68358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1763–1790</a:t>
            </a:r>
            <a:endParaRPr lang="en-GB" sz="36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069150" cy="2942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Bringing EVERYTHING together to stretch yourselves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4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next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Complete a detailed timeline of the American Revolution using everything you have learned so far. Put the events on the timeline you were given at the start of the lesson.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Use your homework from last lesson to </a:t>
            </a:r>
            <a:r>
              <a:rPr lang="en-GB" smtClean="0"/>
              <a:t>try to </a:t>
            </a:r>
            <a:r>
              <a:rPr lang="en-GB" dirty="0" smtClean="0"/>
              <a:t>add at least three new things to your timeline in a different colour.</a:t>
            </a:r>
          </a:p>
        </p:txBody>
      </p:sp>
    </p:spTree>
    <p:extLst>
      <p:ext uri="{BB962C8B-B14F-4D97-AF65-F5344CB8AC3E}">
        <p14:creationId xmlns:p14="http://schemas.microsoft.com/office/powerpoint/2010/main" val="373296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308" y="161119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On your timeline, you need to add:</a:t>
            </a:r>
          </a:p>
          <a:p>
            <a:pPr>
              <a:buFontTx/>
              <a:buChar char="-"/>
            </a:pPr>
            <a:r>
              <a:rPr lang="en-GB" dirty="0" smtClean="0"/>
              <a:t>Pilgrims arrive in America</a:t>
            </a:r>
          </a:p>
          <a:p>
            <a:pPr>
              <a:buFontTx/>
              <a:buChar char="-"/>
            </a:pPr>
            <a:r>
              <a:rPr lang="en-GB" dirty="0" smtClean="0"/>
              <a:t>Seven Years’ War</a:t>
            </a:r>
          </a:p>
          <a:p>
            <a:pPr>
              <a:buFontTx/>
              <a:buChar char="-"/>
            </a:pPr>
            <a:r>
              <a:rPr lang="en-GB" dirty="0" smtClean="0"/>
              <a:t>Tea Act</a:t>
            </a:r>
          </a:p>
          <a:p>
            <a:pPr>
              <a:buFontTx/>
              <a:buChar char="-"/>
            </a:pPr>
            <a:r>
              <a:rPr lang="en-GB" dirty="0" smtClean="0"/>
              <a:t>Signing of the Declaration of Independence</a:t>
            </a:r>
          </a:p>
          <a:p>
            <a:pPr>
              <a:buFontTx/>
              <a:buChar char="-"/>
            </a:pPr>
            <a:r>
              <a:rPr lang="en-GB" dirty="0" smtClean="0"/>
              <a:t>Stamp Act</a:t>
            </a:r>
          </a:p>
          <a:p>
            <a:pPr>
              <a:buFontTx/>
              <a:buChar char="-"/>
            </a:pPr>
            <a:r>
              <a:rPr lang="en-GB" i="1" dirty="0" smtClean="0"/>
              <a:t>Common Sense</a:t>
            </a:r>
            <a:r>
              <a:rPr lang="en-GB" dirty="0" smtClean="0"/>
              <a:t> is written</a:t>
            </a:r>
          </a:p>
          <a:p>
            <a:pPr>
              <a:buFontTx/>
              <a:buChar char="-"/>
            </a:pPr>
            <a:r>
              <a:rPr lang="en-GB" dirty="0" smtClean="0"/>
              <a:t>Boston Tea Party</a:t>
            </a:r>
          </a:p>
          <a:p>
            <a:pPr>
              <a:buFontTx/>
              <a:buChar char="-"/>
            </a:pPr>
            <a:r>
              <a:rPr lang="en-GB" dirty="0" smtClean="0"/>
              <a:t>Battle of Concord and Lexington</a:t>
            </a:r>
            <a:endParaRPr lang="en-GB" dirty="0"/>
          </a:p>
        </p:txBody>
      </p:sp>
      <p:pic>
        <p:nvPicPr>
          <p:cNvPr id="1026" name="Picture 2" descr="Image result for american revolution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691" y="127230"/>
            <a:ext cx="3585136" cy="34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38170" y="3881141"/>
            <a:ext cx="2217108" cy="27306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/>
          </a:p>
          <a:p>
            <a:pPr algn="ctr"/>
            <a:r>
              <a:rPr lang="en-GB" sz="1600" dirty="0"/>
              <a:t>For each one, decide which event should be paired with each of these words:</a:t>
            </a:r>
          </a:p>
          <a:p>
            <a:pPr algn="ctr"/>
            <a:r>
              <a:rPr lang="en-GB" sz="1600" dirty="0"/>
              <a:t>France</a:t>
            </a:r>
          </a:p>
          <a:p>
            <a:pPr algn="ctr"/>
            <a:r>
              <a:rPr lang="en-GB" sz="1600" dirty="0"/>
              <a:t>Puritan</a:t>
            </a:r>
          </a:p>
          <a:p>
            <a:pPr algn="ctr"/>
            <a:r>
              <a:rPr lang="en-GB" sz="1600" dirty="0"/>
              <a:t>Militia</a:t>
            </a:r>
          </a:p>
          <a:p>
            <a:pPr algn="ctr"/>
            <a:r>
              <a:rPr lang="en-GB" sz="1600" dirty="0"/>
              <a:t>Sons of Liberty</a:t>
            </a:r>
          </a:p>
          <a:p>
            <a:pPr algn="ctr"/>
            <a:r>
              <a:rPr lang="en-GB" sz="1600" dirty="0"/>
              <a:t>Founding Fathers</a:t>
            </a:r>
          </a:p>
          <a:p>
            <a:pPr algn="ctr"/>
            <a:r>
              <a:rPr lang="en-GB" sz="1600" dirty="0"/>
              <a:t>Thomas Paine</a:t>
            </a:r>
          </a:p>
          <a:p>
            <a:pPr algn="ctr"/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9093895" y="3858498"/>
            <a:ext cx="2782235" cy="27306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Can you now recall some associated words of your own?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With your partner, verbally create a narrative of the events of the American Revolution up to 1776.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47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eclaration of indepen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11076" cy="689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0" y="1379494"/>
            <a:ext cx="5699342" cy="4797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SHOCKWAVES AROUND THE WORLD! The Thirteen Colonies of European migrants had managed to break free from the British rule…</a:t>
            </a:r>
          </a:p>
          <a:p>
            <a:pPr algn="ctr"/>
            <a:endParaRPr lang="en-GB" sz="2800" dirty="0"/>
          </a:p>
          <a:p>
            <a:pPr algn="ctr"/>
            <a:r>
              <a:rPr lang="en-GB" sz="4400" b="1" dirty="0" smtClean="0"/>
              <a:t>REVOLUTION!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However, just because they broke free, it didn’t mean the revolution was over…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6358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942" y="1728591"/>
            <a:ext cx="11749414" cy="178137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/>
              <a:t>How far did the aims of the American Revolution change AS it was happening?</a:t>
            </a:r>
          </a:p>
        </p:txBody>
      </p:sp>
    </p:spTree>
    <p:extLst>
      <p:ext uri="{BB962C8B-B14F-4D97-AF65-F5344CB8AC3E}">
        <p14:creationId xmlns:p14="http://schemas.microsoft.com/office/powerpoint/2010/main" val="47075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6148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Throughout history, just because a revolution has occurred, it doesn’t mean that the revolution is over.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Historian Ben Marsh argues there are four key stages of a revolution:</a:t>
            </a:r>
          </a:p>
          <a:p>
            <a:pPr marL="0" indent="0">
              <a:buNone/>
            </a:pPr>
            <a:r>
              <a:rPr lang="en-GB" sz="3200" dirty="0" smtClean="0"/>
              <a:t>1. </a:t>
            </a:r>
            <a:r>
              <a:rPr lang="en-GB" sz="3200" b="1" dirty="0" smtClean="0"/>
              <a:t>Process</a:t>
            </a:r>
            <a:r>
              <a:rPr lang="en-GB" sz="3200" dirty="0" smtClean="0"/>
              <a:t> (e.g. people are disenchanted or see an opportunity)</a:t>
            </a:r>
          </a:p>
          <a:p>
            <a:pPr marL="0" indent="0">
              <a:buNone/>
            </a:pPr>
            <a:r>
              <a:rPr lang="en-GB" sz="3200" dirty="0" smtClean="0"/>
              <a:t>2. </a:t>
            </a:r>
            <a:r>
              <a:rPr lang="en-GB" sz="3200" b="1" dirty="0" smtClean="0"/>
              <a:t>Event</a:t>
            </a:r>
            <a:r>
              <a:rPr lang="en-GB" sz="3200" dirty="0" smtClean="0"/>
              <a:t> puts pressure on government (e.g. a riot)</a:t>
            </a:r>
          </a:p>
          <a:p>
            <a:pPr marL="0" indent="0">
              <a:buNone/>
            </a:pPr>
            <a:r>
              <a:rPr lang="en-GB" sz="3200" dirty="0" smtClean="0"/>
              <a:t>3. </a:t>
            </a:r>
            <a:r>
              <a:rPr lang="en-GB" sz="3200" b="1" dirty="0" smtClean="0"/>
              <a:t>Programme</a:t>
            </a:r>
            <a:r>
              <a:rPr lang="en-GB" sz="3200" dirty="0" smtClean="0"/>
              <a:t> (new regime installed)</a:t>
            </a:r>
          </a:p>
          <a:p>
            <a:pPr marL="0" indent="0">
              <a:buNone/>
            </a:pPr>
            <a:r>
              <a:rPr lang="en-GB" sz="3200" dirty="0" smtClean="0"/>
              <a:t>4. </a:t>
            </a:r>
            <a:r>
              <a:rPr lang="en-GB" sz="3200" b="1" dirty="0" smtClean="0"/>
              <a:t>Myth</a:t>
            </a:r>
            <a:r>
              <a:rPr lang="en-GB" sz="3200" dirty="0" smtClean="0"/>
              <a:t> of the revolution is created</a:t>
            </a:r>
            <a:endParaRPr lang="en-GB" sz="3200" dirty="0"/>
          </a:p>
        </p:txBody>
      </p:sp>
      <p:pic>
        <p:nvPicPr>
          <p:cNvPr id="4098" name="Picture 2" descr="Image result for brex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960" y="4602342"/>
            <a:ext cx="3450579" cy="215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94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6148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Today we are thinking about what happens here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Historian Ben Marsh argues there are four key stages of a revolution:</a:t>
            </a:r>
          </a:p>
          <a:p>
            <a:pPr marL="0" indent="0">
              <a:buNone/>
            </a:pPr>
            <a:r>
              <a:rPr lang="en-GB" sz="3200" dirty="0" smtClean="0"/>
              <a:t>1. </a:t>
            </a:r>
            <a:r>
              <a:rPr lang="en-GB" sz="3200" b="1" dirty="0" smtClean="0"/>
              <a:t>Process</a:t>
            </a:r>
            <a:r>
              <a:rPr lang="en-GB" sz="3200" dirty="0" smtClean="0"/>
              <a:t> (e.g. people are disenchanted or see an opportunity)</a:t>
            </a:r>
          </a:p>
          <a:p>
            <a:pPr marL="0" indent="0">
              <a:buNone/>
            </a:pPr>
            <a:r>
              <a:rPr lang="en-GB" sz="3200" dirty="0" smtClean="0"/>
              <a:t>2. </a:t>
            </a:r>
            <a:r>
              <a:rPr lang="en-GB" sz="3200" b="1" dirty="0" smtClean="0"/>
              <a:t>Event</a:t>
            </a:r>
            <a:r>
              <a:rPr lang="en-GB" sz="3200" dirty="0" smtClean="0"/>
              <a:t> puts pressure on government (e.g. a riot)</a:t>
            </a:r>
          </a:p>
          <a:p>
            <a:pPr marL="0" indent="0">
              <a:buNone/>
            </a:pPr>
            <a:r>
              <a:rPr lang="en-GB" sz="3200" dirty="0" smtClean="0"/>
              <a:t>3. </a:t>
            </a:r>
            <a:r>
              <a:rPr lang="en-GB" sz="3200" b="1" dirty="0" smtClean="0"/>
              <a:t>Programme</a:t>
            </a:r>
            <a:r>
              <a:rPr lang="en-GB" sz="3200" dirty="0" smtClean="0"/>
              <a:t> (new regime installed)</a:t>
            </a:r>
          </a:p>
          <a:p>
            <a:pPr marL="0" indent="0">
              <a:buNone/>
            </a:pPr>
            <a:r>
              <a:rPr lang="en-GB" sz="3200" dirty="0" smtClean="0"/>
              <a:t>4. </a:t>
            </a:r>
            <a:r>
              <a:rPr lang="en-GB" sz="3200" b="1" dirty="0" smtClean="0"/>
              <a:t>Myth</a:t>
            </a:r>
            <a:r>
              <a:rPr lang="en-GB" sz="3200" dirty="0" smtClean="0"/>
              <a:t> of the revolution is created</a:t>
            </a:r>
            <a:endParaRPr lang="en-GB" sz="3200" dirty="0"/>
          </a:p>
        </p:txBody>
      </p:sp>
      <p:sp>
        <p:nvSpPr>
          <p:cNvPr id="6" name="Curved Left Arrow 5"/>
          <p:cNvSpPr/>
          <p:nvPr/>
        </p:nvSpPr>
        <p:spPr>
          <a:xfrm>
            <a:off x="9043792" y="526092"/>
            <a:ext cx="2935266" cy="4885151"/>
          </a:xfrm>
          <a:prstGeom prst="curvedLeftArrow">
            <a:avLst>
              <a:gd name="adj1" fmla="val 9389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578280" y="4672208"/>
            <a:ext cx="7766136" cy="125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74895" y="5570388"/>
            <a:ext cx="10196186" cy="1052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Between the new regime and the myth being created: revolutions are disputed, people become suspicious of each other, there is resistance against </a:t>
            </a:r>
            <a:r>
              <a:rPr lang="en-GB" smtClean="0"/>
              <a:t>the revolution…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07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happened during the REST of the American revolution, 1776–1790?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Reading the information sheet together</a:t>
            </a:r>
            <a:r>
              <a:rPr lang="en-GB" dirty="0" smtClean="0"/>
              <a:t>… be </a:t>
            </a:r>
            <a:r>
              <a:rPr lang="en-GB" dirty="0"/>
              <a:t>ready for questions!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19953" y="4016188"/>
            <a:ext cx="10833847" cy="358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61365" y="3388660"/>
            <a:ext cx="1237129" cy="4925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1763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883153" y="3388660"/>
            <a:ext cx="1237129" cy="4925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1790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777078" y="3200026"/>
            <a:ext cx="1237129" cy="727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1776: The Thirteen Colonies declared independence</a:t>
            </a:r>
            <a:endParaRPr lang="en-GB" sz="1050" dirty="0"/>
          </a:p>
        </p:txBody>
      </p:sp>
      <p:sp>
        <p:nvSpPr>
          <p:cNvPr id="9" name="Rectangle 8"/>
          <p:cNvSpPr/>
          <p:nvPr/>
        </p:nvSpPr>
        <p:spPr>
          <a:xfrm>
            <a:off x="1716741" y="4868209"/>
            <a:ext cx="2640106" cy="9409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bit we have looked at</a:t>
            </a:r>
            <a:endParaRPr lang="en-GB" dirty="0"/>
          </a:p>
        </p:txBody>
      </p:sp>
      <p:cxnSp>
        <p:nvCxnSpPr>
          <p:cNvPr id="11" name="Straight Arrow Connector 10"/>
          <p:cNvCxnSpPr>
            <a:stCxn id="9" idx="0"/>
            <a:endCxn id="3" idx="1"/>
          </p:cNvCxnSpPr>
          <p:nvPr/>
        </p:nvCxnSpPr>
        <p:spPr>
          <a:xfrm flipH="1" flipV="1">
            <a:off x="838200" y="4001294"/>
            <a:ext cx="2198594" cy="8669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0"/>
          </p:cNvCxnSpPr>
          <p:nvPr/>
        </p:nvCxnSpPr>
        <p:spPr>
          <a:xfrm flipV="1">
            <a:off x="3036794" y="4066146"/>
            <a:ext cx="3059206" cy="8020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627921" y="4066146"/>
            <a:ext cx="2218768" cy="7188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780016" y="4066147"/>
            <a:ext cx="2563697" cy="7188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476108" y="4765584"/>
            <a:ext cx="2640106" cy="9409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bit we are looking at today.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6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With all this information in mind, we are going to focus on the ‘framers’ of the American Constitution: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George Washington</a:t>
            </a:r>
          </a:p>
          <a:p>
            <a:pPr marL="0" indent="0">
              <a:buNone/>
            </a:pPr>
            <a:r>
              <a:rPr lang="en-GB" dirty="0" smtClean="0"/>
              <a:t>Thomas Jefferson</a:t>
            </a:r>
          </a:p>
          <a:p>
            <a:pPr marL="0" indent="0">
              <a:buNone/>
            </a:pPr>
            <a:r>
              <a:rPr lang="en-GB" dirty="0" smtClean="0"/>
              <a:t>James Madison</a:t>
            </a:r>
          </a:p>
          <a:p>
            <a:pPr marL="0" indent="0">
              <a:buNone/>
            </a:pPr>
            <a:r>
              <a:rPr lang="en-GB" dirty="0" smtClean="0"/>
              <a:t>Alexander Hamilton</a:t>
            </a:r>
          </a:p>
          <a:p>
            <a:pPr marL="0" indent="0">
              <a:buNone/>
            </a:pPr>
            <a:r>
              <a:rPr lang="en-GB" dirty="0" smtClean="0"/>
              <a:t>Benjamin Franklin</a:t>
            </a:r>
          </a:p>
          <a:p>
            <a:pPr marL="0" indent="0">
              <a:buNone/>
            </a:pPr>
            <a:r>
              <a:rPr lang="en-GB" dirty="0" smtClean="0"/>
              <a:t>John Jay</a:t>
            </a:r>
          </a:p>
          <a:p>
            <a:pPr marL="0" indent="0">
              <a:buNone/>
            </a:pPr>
            <a:r>
              <a:rPr lang="en-GB" dirty="0" smtClean="0"/>
              <a:t>John Adams</a:t>
            </a:r>
            <a:endParaRPr lang="en-GB" dirty="0"/>
          </a:p>
        </p:txBody>
      </p:sp>
      <p:pic>
        <p:nvPicPr>
          <p:cNvPr id="1026" name="Picture 2" descr="https://upload.wikimedia.org/wikipedia/commons/thumb/9/9d/Scene_at_the_Signing_of_the_Constitution_of_the_United_States.jpg/1920px-Scene_at_the_Signing_of_the_Constitution_of_the_United_Sta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95" y="1825625"/>
            <a:ext cx="5839518" cy="376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7250" y="5722794"/>
            <a:ext cx="11523216" cy="8999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Your task is to answer the following questions using the character cards. </a:t>
            </a:r>
          </a:p>
          <a:p>
            <a:pPr algn="ctr"/>
            <a:r>
              <a:rPr lang="en-GB" dirty="0" smtClean="0"/>
              <a:t>Writing the surnames will suffice.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8474"/>
            <a:ext cx="10515600" cy="584848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Who was a </a:t>
            </a:r>
            <a:r>
              <a:rPr lang="en-GB" dirty="0" smtClean="0"/>
              <a:t>plantation owner</a:t>
            </a:r>
            <a:r>
              <a:rPr lang="en-GB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Who </a:t>
            </a:r>
            <a:r>
              <a:rPr lang="en-GB" dirty="0"/>
              <a:t>came from a big city?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Who </a:t>
            </a:r>
            <a:r>
              <a:rPr lang="en-GB" dirty="0"/>
              <a:t>wanted strong central government?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</a:t>
            </a:r>
            <a:r>
              <a:rPr lang="en-GB" dirty="0"/>
              <a:t>were the different arguments for why strong central government was needed</a:t>
            </a:r>
            <a:r>
              <a:rPr lang="en-GB" dirty="0" smtClean="0"/>
              <a:t>?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Who wanted lots of individual liberties?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Who </a:t>
            </a:r>
            <a:r>
              <a:rPr lang="en-GB" dirty="0"/>
              <a:t>argued for freedom to include slaves as well?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Who </a:t>
            </a:r>
            <a:r>
              <a:rPr lang="en-GB" dirty="0"/>
              <a:t>wanted the </a:t>
            </a:r>
            <a:r>
              <a:rPr lang="en-GB" dirty="0" smtClean="0"/>
              <a:t>states </a:t>
            </a:r>
            <a:r>
              <a:rPr lang="en-GB" dirty="0"/>
              <a:t>to have lots of power?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Who </a:t>
            </a:r>
            <a:r>
              <a:rPr lang="en-GB" dirty="0"/>
              <a:t>really wanted the other </a:t>
            </a:r>
            <a:r>
              <a:rPr lang="en-GB" dirty="0" smtClean="0"/>
              <a:t>states </a:t>
            </a:r>
            <a:r>
              <a:rPr lang="en-GB" dirty="0"/>
              <a:t>to accept the Constitution?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Is </a:t>
            </a:r>
            <a:r>
              <a:rPr lang="en-GB" dirty="0"/>
              <a:t>there anyone </a:t>
            </a:r>
            <a:r>
              <a:rPr lang="en-GB" dirty="0" smtClean="0"/>
              <a:t>who </a:t>
            </a:r>
            <a:r>
              <a:rPr lang="en-GB" dirty="0"/>
              <a:t>wouldn’t have seen the Constitution as a bit of a compromise?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Why </a:t>
            </a:r>
            <a:r>
              <a:rPr lang="en-GB" dirty="0"/>
              <a:t>do you think Washington was chosen to preside over the Constitutional Convention?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Can </a:t>
            </a:r>
            <a:r>
              <a:rPr lang="en-GB" dirty="0"/>
              <a:t>you summarise each person’s views on the revolution between 1776 and 1788?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Where can you find evidence of anyone’s views changing on what the revolution was about after 1776?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44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995</Words>
  <Application>Microsoft Office PowerPoint</Application>
  <PresentationFormat>Custom</PresentationFormat>
  <Paragraphs>121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On the blank timeline in front of you…</vt:lpstr>
      <vt:lpstr>PowerPoint Presentation</vt:lpstr>
      <vt:lpstr>PowerPoint Presentation</vt:lpstr>
      <vt:lpstr>How far did the aims of the American Revolution change AS it was happening?</vt:lpstr>
      <vt:lpstr>PowerPoint Presentation</vt:lpstr>
      <vt:lpstr>PowerPoint Presentation</vt:lpstr>
      <vt:lpstr>What happened during the REST of the American revolution, 1776–1790?</vt:lpstr>
      <vt:lpstr>With all this information in mind, we are going to focus on the ‘framers’ of the American Constitution:</vt:lpstr>
      <vt:lpstr>PowerPoint Presentation</vt:lpstr>
      <vt:lpstr>PowerPoint Presentation</vt:lpstr>
      <vt:lpstr>How far did the aims of the American Revolution change AS it was happening?</vt:lpstr>
      <vt:lpstr>How far did the aims of the American Revolution change AS it was happening?</vt:lpstr>
      <vt:lpstr>For next time</vt:lpstr>
    </vt:vector>
  </TitlesOfParts>
  <Company>Historical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'revolution' mean in the Age of Revolution?</dc:title>
  <dc:creator>William Bailey-Watson</dc:creator>
  <cp:keywords>HATF</cp:keywords>
  <cp:lastPrinted>2018-08-23T08:42:52Z</cp:lastPrinted>
  <dcterms:created xsi:type="dcterms:W3CDTF">2018-06-29T10:39:15Z</dcterms:created>
  <dcterms:modified xsi:type="dcterms:W3CDTF">2019-08-19T10:32:39Z</dcterms:modified>
</cp:coreProperties>
</file>