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276" r:id="rId4"/>
    <p:sldId id="273" r:id="rId5"/>
    <p:sldId id="274" r:id="rId6"/>
    <p:sldId id="275" r:id="rId7"/>
    <p:sldId id="277" r:id="rId8"/>
    <p:sldId id="280" r:id="rId9"/>
    <p:sldId id="278" r:id="rId10"/>
    <p:sldId id="264" r:id="rId11"/>
    <p:sldId id="272" r:id="rId12"/>
    <p:sldId id="281" r:id="rId13"/>
    <p:sldId id="282" r:id="rId14"/>
    <p:sldId id="289" r:id="rId15"/>
    <p:sldId id="286" r:id="rId16"/>
    <p:sldId id="28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392" y="-3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2A5819C-E855-4DB9-87EC-4BE2D9E7C5A6}" type="datetimeFigureOut">
              <a:rPr lang="en-GB" smtClean="0"/>
              <a:t>12/08/2019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DACEB7-201A-4FA7-A7ED-447C7CCC9A74}" type="slidenum">
              <a:rPr lang="en-GB" smtClean="0"/>
              <a:t>‹#›</a:t>
            </a:fld>
            <a:endParaRPr lang="en-GB"/>
          </a:p>
        </p:txBody>
      </p:sp>
    </p:spTree>
    <p:extLst>
      <p:ext uri="{BB962C8B-B14F-4D97-AF65-F5344CB8AC3E}">
        <p14:creationId xmlns:p14="http://schemas.microsoft.com/office/powerpoint/2010/main" val="3330555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A5819C-E855-4DB9-87EC-4BE2D9E7C5A6}" type="datetimeFigureOut">
              <a:rPr lang="en-GB" smtClean="0"/>
              <a:t>12/08/2019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DACEB7-201A-4FA7-A7ED-447C7CCC9A74}" type="slidenum">
              <a:rPr lang="en-GB" smtClean="0"/>
              <a:t>‹#›</a:t>
            </a:fld>
            <a:endParaRPr lang="en-GB"/>
          </a:p>
        </p:txBody>
      </p:sp>
    </p:spTree>
    <p:extLst>
      <p:ext uri="{BB962C8B-B14F-4D97-AF65-F5344CB8AC3E}">
        <p14:creationId xmlns:p14="http://schemas.microsoft.com/office/powerpoint/2010/main" val="1385737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A5819C-E855-4DB9-87EC-4BE2D9E7C5A6}" type="datetimeFigureOut">
              <a:rPr lang="en-GB" smtClean="0"/>
              <a:t>12/08/2019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DACEB7-201A-4FA7-A7ED-447C7CCC9A74}" type="slidenum">
              <a:rPr lang="en-GB" smtClean="0"/>
              <a:t>‹#›</a:t>
            </a:fld>
            <a:endParaRPr lang="en-GB"/>
          </a:p>
        </p:txBody>
      </p:sp>
    </p:spTree>
    <p:extLst>
      <p:ext uri="{BB962C8B-B14F-4D97-AF65-F5344CB8AC3E}">
        <p14:creationId xmlns:p14="http://schemas.microsoft.com/office/powerpoint/2010/main" val="1330355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A5819C-E855-4DB9-87EC-4BE2D9E7C5A6}" type="datetimeFigureOut">
              <a:rPr lang="en-GB" smtClean="0"/>
              <a:t>12/08/2019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DACEB7-201A-4FA7-A7ED-447C7CCC9A74}" type="slidenum">
              <a:rPr lang="en-GB" smtClean="0"/>
              <a:t>‹#›</a:t>
            </a:fld>
            <a:endParaRPr lang="en-GB"/>
          </a:p>
        </p:txBody>
      </p:sp>
    </p:spTree>
    <p:extLst>
      <p:ext uri="{BB962C8B-B14F-4D97-AF65-F5344CB8AC3E}">
        <p14:creationId xmlns:p14="http://schemas.microsoft.com/office/powerpoint/2010/main" val="734338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A5819C-E855-4DB9-87EC-4BE2D9E7C5A6}" type="datetimeFigureOut">
              <a:rPr lang="en-GB" smtClean="0"/>
              <a:t>12/08/2019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DACEB7-201A-4FA7-A7ED-447C7CCC9A74}" type="slidenum">
              <a:rPr lang="en-GB" smtClean="0"/>
              <a:t>‹#›</a:t>
            </a:fld>
            <a:endParaRPr lang="en-GB"/>
          </a:p>
        </p:txBody>
      </p:sp>
    </p:spTree>
    <p:extLst>
      <p:ext uri="{BB962C8B-B14F-4D97-AF65-F5344CB8AC3E}">
        <p14:creationId xmlns:p14="http://schemas.microsoft.com/office/powerpoint/2010/main" val="948288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2A5819C-E855-4DB9-87EC-4BE2D9E7C5A6}" type="datetimeFigureOut">
              <a:rPr lang="en-GB" smtClean="0"/>
              <a:t>12/08/2019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DACEB7-201A-4FA7-A7ED-447C7CCC9A74}" type="slidenum">
              <a:rPr lang="en-GB" smtClean="0"/>
              <a:t>‹#›</a:t>
            </a:fld>
            <a:endParaRPr lang="en-GB"/>
          </a:p>
        </p:txBody>
      </p:sp>
    </p:spTree>
    <p:extLst>
      <p:ext uri="{BB962C8B-B14F-4D97-AF65-F5344CB8AC3E}">
        <p14:creationId xmlns:p14="http://schemas.microsoft.com/office/powerpoint/2010/main" val="4190421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2A5819C-E855-4DB9-87EC-4BE2D9E7C5A6}" type="datetimeFigureOut">
              <a:rPr lang="en-GB" smtClean="0"/>
              <a:t>12/08/2019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DACEB7-201A-4FA7-A7ED-447C7CCC9A74}" type="slidenum">
              <a:rPr lang="en-GB" smtClean="0"/>
              <a:t>‹#›</a:t>
            </a:fld>
            <a:endParaRPr lang="en-GB"/>
          </a:p>
        </p:txBody>
      </p:sp>
    </p:spTree>
    <p:extLst>
      <p:ext uri="{BB962C8B-B14F-4D97-AF65-F5344CB8AC3E}">
        <p14:creationId xmlns:p14="http://schemas.microsoft.com/office/powerpoint/2010/main" val="2501434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2A5819C-E855-4DB9-87EC-4BE2D9E7C5A6}" type="datetimeFigureOut">
              <a:rPr lang="en-GB" smtClean="0"/>
              <a:t>12/08/2019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DACEB7-201A-4FA7-A7ED-447C7CCC9A74}" type="slidenum">
              <a:rPr lang="en-GB" smtClean="0"/>
              <a:t>‹#›</a:t>
            </a:fld>
            <a:endParaRPr lang="en-GB"/>
          </a:p>
        </p:txBody>
      </p:sp>
    </p:spTree>
    <p:extLst>
      <p:ext uri="{BB962C8B-B14F-4D97-AF65-F5344CB8AC3E}">
        <p14:creationId xmlns:p14="http://schemas.microsoft.com/office/powerpoint/2010/main" val="1253801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A5819C-E855-4DB9-87EC-4BE2D9E7C5A6}" type="datetimeFigureOut">
              <a:rPr lang="en-GB" smtClean="0"/>
              <a:t>12/08/2019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DACEB7-201A-4FA7-A7ED-447C7CCC9A74}" type="slidenum">
              <a:rPr lang="en-GB" smtClean="0"/>
              <a:t>‹#›</a:t>
            </a:fld>
            <a:endParaRPr lang="en-GB"/>
          </a:p>
        </p:txBody>
      </p:sp>
    </p:spTree>
    <p:extLst>
      <p:ext uri="{BB962C8B-B14F-4D97-AF65-F5344CB8AC3E}">
        <p14:creationId xmlns:p14="http://schemas.microsoft.com/office/powerpoint/2010/main" val="2354213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A5819C-E855-4DB9-87EC-4BE2D9E7C5A6}" type="datetimeFigureOut">
              <a:rPr lang="en-GB" smtClean="0"/>
              <a:t>12/08/2019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DACEB7-201A-4FA7-A7ED-447C7CCC9A74}" type="slidenum">
              <a:rPr lang="en-GB" smtClean="0"/>
              <a:t>‹#›</a:t>
            </a:fld>
            <a:endParaRPr lang="en-GB"/>
          </a:p>
        </p:txBody>
      </p:sp>
    </p:spTree>
    <p:extLst>
      <p:ext uri="{BB962C8B-B14F-4D97-AF65-F5344CB8AC3E}">
        <p14:creationId xmlns:p14="http://schemas.microsoft.com/office/powerpoint/2010/main" val="3485491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A5819C-E855-4DB9-87EC-4BE2D9E7C5A6}" type="datetimeFigureOut">
              <a:rPr lang="en-GB" smtClean="0"/>
              <a:t>12/08/2019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DACEB7-201A-4FA7-A7ED-447C7CCC9A74}" type="slidenum">
              <a:rPr lang="en-GB" smtClean="0"/>
              <a:t>‹#›</a:t>
            </a:fld>
            <a:endParaRPr lang="en-GB"/>
          </a:p>
        </p:txBody>
      </p:sp>
    </p:spTree>
    <p:extLst>
      <p:ext uri="{BB962C8B-B14F-4D97-AF65-F5344CB8AC3E}">
        <p14:creationId xmlns:p14="http://schemas.microsoft.com/office/powerpoint/2010/main" val="1727131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9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A5819C-E855-4DB9-87EC-4BE2D9E7C5A6}" type="datetimeFigureOut">
              <a:rPr lang="en-GB" smtClean="0"/>
              <a:t>12/08/2019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DACEB7-201A-4FA7-A7ED-447C7CCC9A74}" type="slidenum">
              <a:rPr lang="en-GB" smtClean="0"/>
              <a:t>‹#›</a:t>
            </a:fld>
            <a:endParaRPr lang="en-GB"/>
          </a:p>
        </p:txBody>
      </p:sp>
    </p:spTree>
    <p:extLst>
      <p:ext uri="{BB962C8B-B14F-4D97-AF65-F5344CB8AC3E}">
        <p14:creationId xmlns:p14="http://schemas.microsoft.com/office/powerpoint/2010/main" val="2424313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upload.wikimedia.org/wikipedia/commons/6/62/Dreadful_Scene_at_Manchester_Meeting_of_Reformers.jpg" TargetMode="External"/><Relationship Id="rId1" Type="http://schemas.openxmlformats.org/officeDocument/2006/relationships/slideLayout" Target="../slideLayouts/slideLayout2.xml"/><Relationship Id="rId4" Type="http://schemas.openxmlformats.org/officeDocument/2006/relationships/hyperlink" Target="http://www.nationalarchives.gov.uk/humanrights/1815-1848/doc-peterloo-image.ht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nationalarchives.gov.uk/education/politics/g4/g4_game.ht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nationalarchives.gov.uk/wp-content/uploads/2017/07/14.ho-42.199f217-Trampled-by-Cavalry.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www.bl.uk/collection-items/lists-of-the-killed-and-wounded-from-the-peterloo-massacr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nationalarchives.gov.uk/education/resources/protest-democracy-1818-1820/response-peterloo/"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u="sng" dirty="0" smtClean="0"/>
              <a:t>Session 5: Opinions and evidence</a:t>
            </a:r>
            <a:endParaRPr lang="en-GB" b="1" u="sng" dirty="0"/>
          </a:p>
        </p:txBody>
      </p:sp>
      <p:sp>
        <p:nvSpPr>
          <p:cNvPr id="3" name="Subtitle 2"/>
          <p:cNvSpPr>
            <a:spLocks noGrp="1"/>
          </p:cNvSpPr>
          <p:nvPr>
            <p:ph type="subTitle" idx="1"/>
          </p:nvPr>
        </p:nvSpPr>
        <p:spPr/>
        <p:txBody>
          <a:bodyPr>
            <a:normAutofit/>
          </a:bodyPr>
          <a:lstStyle/>
          <a:p>
            <a:r>
              <a:rPr lang="en-GB" sz="4000" dirty="0" smtClean="0"/>
              <a:t>Who was to blame for the Peterloo Massacre?</a:t>
            </a:r>
            <a:endParaRPr lang="en-GB" sz="4000" dirty="0"/>
          </a:p>
        </p:txBody>
      </p:sp>
    </p:spTree>
    <p:extLst>
      <p:ext uri="{BB962C8B-B14F-4D97-AF65-F5344CB8AC3E}">
        <p14:creationId xmlns:p14="http://schemas.microsoft.com/office/powerpoint/2010/main" val="2219874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58950"/>
            <a:ext cx="7704856" cy="490066"/>
          </a:xfrm>
        </p:spPr>
        <p:txBody>
          <a:bodyPr>
            <a:noAutofit/>
          </a:bodyPr>
          <a:lstStyle/>
          <a:p>
            <a:r>
              <a:rPr lang="en-GB" sz="3200" u="sng" dirty="0" smtClean="0"/>
              <a:t>Map of area surrounding Manchester</a:t>
            </a:r>
            <a:endParaRPr lang="en-GB" sz="3200" u="sng" dirty="0"/>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01303" y="764704"/>
            <a:ext cx="8262301" cy="5677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51520" y="332656"/>
            <a:ext cx="504056" cy="523220"/>
          </a:xfrm>
          <a:prstGeom prst="rect">
            <a:avLst/>
          </a:prstGeom>
          <a:noFill/>
        </p:spPr>
        <p:txBody>
          <a:bodyPr wrap="square" rtlCol="0">
            <a:spAutoFit/>
          </a:bodyPr>
          <a:lstStyle/>
          <a:p>
            <a:r>
              <a:rPr lang="en-GB" sz="2800" dirty="0" smtClean="0">
                <a:latin typeface="Arial Black" panose="020B0A04020102020204" pitchFamily="34" charset="0"/>
              </a:rPr>
              <a:t>7</a:t>
            </a:r>
            <a:endParaRPr lang="en-GB" sz="2800" dirty="0">
              <a:latin typeface="Arial Black" panose="020B0A04020102020204" pitchFamily="34" charset="0"/>
            </a:endParaRPr>
          </a:p>
        </p:txBody>
      </p:sp>
    </p:spTree>
    <p:extLst>
      <p:ext uri="{BB962C8B-B14F-4D97-AF65-F5344CB8AC3E}">
        <p14:creationId xmlns:p14="http://schemas.microsoft.com/office/powerpoint/2010/main" val="906751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screen">
            <a:extLst>
              <a:ext uri="{28A0092B-C50C-407E-A947-70E740481C1C}">
                <a14:useLocalDpi xmlns:a14="http://schemas.microsoft.com/office/drawing/2010/main"/>
              </a:ext>
            </a:extLst>
          </a:blip>
          <a:srcRect/>
          <a:stretch/>
        </p:blipFill>
        <p:spPr bwMode="auto">
          <a:xfrm>
            <a:off x="827584" y="1556792"/>
            <a:ext cx="7473458" cy="4877281"/>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cstate="screen">
            <a:extLst>
              <a:ext uri="{28A0092B-C50C-407E-A947-70E740481C1C}">
                <a14:useLocalDpi xmlns:a14="http://schemas.microsoft.com/office/drawing/2010/main"/>
              </a:ext>
            </a:extLst>
          </a:blip>
          <a:srcRect/>
          <a:stretch/>
        </p:blipFill>
        <p:spPr bwMode="auto">
          <a:xfrm>
            <a:off x="1317158" y="736646"/>
            <a:ext cx="6702425" cy="709295"/>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251520" y="332656"/>
            <a:ext cx="504056" cy="523220"/>
          </a:xfrm>
          <a:prstGeom prst="rect">
            <a:avLst/>
          </a:prstGeom>
          <a:noFill/>
        </p:spPr>
        <p:txBody>
          <a:bodyPr wrap="square" rtlCol="0">
            <a:spAutoFit/>
          </a:bodyPr>
          <a:lstStyle/>
          <a:p>
            <a:r>
              <a:rPr lang="en-GB" sz="2800" dirty="0" smtClean="0">
                <a:latin typeface="Arial Black" panose="020B0A04020102020204" pitchFamily="34" charset="0"/>
              </a:rPr>
              <a:t>8</a:t>
            </a:r>
            <a:endParaRPr lang="en-GB" sz="2800" dirty="0">
              <a:latin typeface="Arial Black" panose="020B0A04020102020204" pitchFamily="34" charset="0"/>
            </a:endParaRPr>
          </a:p>
        </p:txBody>
      </p:sp>
      <p:sp>
        <p:nvSpPr>
          <p:cNvPr id="7" name="Title 1"/>
          <p:cNvSpPr>
            <a:spLocks noGrp="1"/>
          </p:cNvSpPr>
          <p:nvPr>
            <p:ph type="title"/>
          </p:nvPr>
        </p:nvSpPr>
        <p:spPr>
          <a:xfrm>
            <a:off x="1187624" y="158950"/>
            <a:ext cx="7704856" cy="490066"/>
          </a:xfrm>
        </p:spPr>
        <p:txBody>
          <a:bodyPr>
            <a:noAutofit/>
          </a:bodyPr>
          <a:lstStyle/>
          <a:p>
            <a:r>
              <a:rPr lang="en-GB" sz="3200" u="sng" dirty="0" smtClean="0"/>
              <a:t>Map of St Peter’s Field, Manchester</a:t>
            </a:r>
            <a:endParaRPr lang="en-GB" sz="3200" u="sng" dirty="0"/>
          </a:p>
        </p:txBody>
      </p:sp>
    </p:spTree>
    <p:extLst>
      <p:ext uri="{BB962C8B-B14F-4D97-AF65-F5344CB8AC3E}">
        <p14:creationId xmlns:p14="http://schemas.microsoft.com/office/powerpoint/2010/main" val="3445505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2530624" cy="2188840"/>
          </a:xfrm>
        </p:spPr>
        <p:txBody>
          <a:bodyPr/>
          <a:lstStyle/>
          <a:p>
            <a:pPr marL="0" indent="0">
              <a:buNone/>
            </a:pPr>
            <a:r>
              <a:rPr lang="en-GB" u="sng" dirty="0"/>
              <a:t>List of </a:t>
            </a:r>
            <a:r>
              <a:rPr lang="en-GB" u="sng" dirty="0" smtClean="0"/>
              <a:t>persons </a:t>
            </a:r>
            <a:r>
              <a:rPr lang="en-GB" u="sng" dirty="0"/>
              <a:t>k</a:t>
            </a:r>
            <a:r>
              <a:rPr lang="en-GB" u="sng" dirty="0" smtClean="0"/>
              <a:t>illed </a:t>
            </a:r>
            <a:r>
              <a:rPr lang="en-GB" u="sng" dirty="0"/>
              <a:t>at St </a:t>
            </a:r>
            <a:r>
              <a:rPr lang="en-GB" u="sng" dirty="0" smtClean="0"/>
              <a:t>Peter’s Field</a:t>
            </a:r>
            <a:endParaRPr lang="en-GB" u="sng" dirty="0"/>
          </a:p>
        </p:txBody>
      </p:sp>
      <p:sp>
        <p:nvSpPr>
          <p:cNvPr id="5" name="TextBox 4"/>
          <p:cNvSpPr txBox="1"/>
          <p:nvPr/>
        </p:nvSpPr>
        <p:spPr>
          <a:xfrm>
            <a:off x="251520" y="332656"/>
            <a:ext cx="504056" cy="523220"/>
          </a:xfrm>
          <a:prstGeom prst="rect">
            <a:avLst/>
          </a:prstGeom>
          <a:noFill/>
        </p:spPr>
        <p:txBody>
          <a:bodyPr wrap="square" rtlCol="0">
            <a:spAutoFit/>
          </a:bodyPr>
          <a:lstStyle/>
          <a:p>
            <a:r>
              <a:rPr lang="en-GB" sz="2800" dirty="0" smtClean="0">
                <a:latin typeface="Arial Black" panose="020B0A04020102020204" pitchFamily="34" charset="0"/>
              </a:rPr>
              <a:t>9</a:t>
            </a:r>
            <a:endParaRPr lang="en-GB" sz="2800" dirty="0">
              <a:latin typeface="Arial Black" panose="020B0A04020102020204" pitchFamily="34" charset="0"/>
            </a:endParaRPr>
          </a:p>
        </p:txBody>
      </p:sp>
      <p:pic>
        <p:nvPicPr>
          <p:cNvPr id="4"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275856" y="81015"/>
            <a:ext cx="5616624" cy="6782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705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32656"/>
            <a:ext cx="720080" cy="523220"/>
          </a:xfrm>
          <a:prstGeom prst="rect">
            <a:avLst/>
          </a:prstGeom>
          <a:noFill/>
        </p:spPr>
        <p:txBody>
          <a:bodyPr wrap="square" rtlCol="0">
            <a:spAutoFit/>
          </a:bodyPr>
          <a:lstStyle/>
          <a:p>
            <a:r>
              <a:rPr lang="en-GB" sz="2800" dirty="0" smtClean="0">
                <a:latin typeface="Arial Black" panose="020B0A04020102020204" pitchFamily="34" charset="0"/>
              </a:rPr>
              <a:t>10</a:t>
            </a:r>
            <a:endParaRPr lang="en-GB" sz="2800" dirty="0">
              <a:latin typeface="Arial Black" panose="020B0A04020102020204" pitchFamily="34" charset="0"/>
            </a:endParaRPr>
          </a:p>
        </p:txBody>
      </p:sp>
      <p:pic>
        <p:nvPicPr>
          <p:cNvPr id="5" name="Picture 4" descr="File:Dreadful Scene at Manchester Meeting of Reformers.jpg">
            <a:hlinkClick r:id="rId2"/>
          </p:cNvPr>
          <p:cNvPicPr/>
          <p:nvPr/>
        </p:nvPicPr>
        <p:blipFill>
          <a:blip r:embed="rId3">
            <a:extLst>
              <a:ext uri="{28A0092B-C50C-407E-A947-70E740481C1C}">
                <a14:useLocalDpi xmlns:a14="http://schemas.microsoft.com/office/drawing/2010/main"/>
              </a:ext>
            </a:extLst>
          </a:blip>
          <a:srcRect/>
          <a:stretch>
            <a:fillRect/>
          </a:stretch>
        </p:blipFill>
        <p:spPr bwMode="auto">
          <a:xfrm>
            <a:off x="1403648" y="116632"/>
            <a:ext cx="6122124" cy="4248472"/>
          </a:xfrm>
          <a:prstGeom prst="rect">
            <a:avLst/>
          </a:prstGeom>
          <a:noFill/>
          <a:ln>
            <a:noFill/>
          </a:ln>
        </p:spPr>
      </p:pic>
      <p:sp>
        <p:nvSpPr>
          <p:cNvPr id="6" name="Content Placeholder 5"/>
          <p:cNvSpPr>
            <a:spLocks noGrp="1"/>
          </p:cNvSpPr>
          <p:nvPr>
            <p:ph idx="1"/>
          </p:nvPr>
        </p:nvSpPr>
        <p:spPr>
          <a:xfrm>
            <a:off x="467544" y="4437112"/>
            <a:ext cx="8229600" cy="2016224"/>
          </a:xfrm>
        </p:spPr>
        <p:txBody>
          <a:bodyPr>
            <a:noAutofit/>
          </a:bodyPr>
          <a:lstStyle/>
          <a:p>
            <a:pPr marL="0" indent="0">
              <a:spcAft>
                <a:spcPts val="0"/>
              </a:spcAft>
              <a:buNone/>
            </a:pPr>
            <a:r>
              <a:rPr lang="en-GB" sz="1600" dirty="0" smtClean="0">
                <a:solidFill>
                  <a:srgbClr val="000000"/>
                </a:solidFill>
                <a:latin typeface="+mj-lt"/>
                <a:ea typeface="Calibri"/>
                <a:cs typeface="Helvetica"/>
              </a:rPr>
              <a:t>This </a:t>
            </a:r>
            <a:r>
              <a:rPr lang="en-GB" sz="1600" b="1" u="sng" dirty="0" smtClean="0">
                <a:solidFill>
                  <a:srgbClr val="000000"/>
                </a:solidFill>
                <a:latin typeface="+mj-lt"/>
                <a:ea typeface="Calibri"/>
                <a:cs typeface="Helvetica"/>
              </a:rPr>
              <a:t>poster</a:t>
            </a:r>
            <a:r>
              <a:rPr lang="en-GB" sz="1600" dirty="0" smtClean="0">
                <a:solidFill>
                  <a:srgbClr val="000000"/>
                </a:solidFill>
                <a:latin typeface="+mj-lt"/>
                <a:ea typeface="Calibri"/>
                <a:cs typeface="Helvetica"/>
              </a:rPr>
              <a:t> demonstrates the way in which the ‘Peterloo Massacre’ immediately became part of positive radical propaganda. </a:t>
            </a:r>
          </a:p>
          <a:p>
            <a:pPr marL="0" indent="0">
              <a:spcAft>
                <a:spcPts val="0"/>
              </a:spcAft>
              <a:buNone/>
            </a:pPr>
            <a:r>
              <a:rPr lang="en-GB" sz="1600" dirty="0" smtClean="0">
                <a:solidFill>
                  <a:srgbClr val="000000"/>
                </a:solidFill>
                <a:latin typeface="+mj-lt"/>
                <a:ea typeface="Calibri"/>
                <a:cs typeface="Helvetica"/>
              </a:rPr>
              <a:t>The </a:t>
            </a:r>
            <a:r>
              <a:rPr lang="en-GB" sz="1600" dirty="0">
                <a:solidFill>
                  <a:srgbClr val="000000"/>
                </a:solidFill>
                <a:latin typeface="+mj-lt"/>
                <a:ea typeface="Calibri"/>
                <a:cs typeface="Helvetica"/>
              </a:rPr>
              <a:t>picture had been purchased by John Jenkins, an ex-weaver and ex-Royal </a:t>
            </a:r>
            <a:r>
              <a:rPr lang="en-GB" sz="1600" dirty="0" smtClean="0">
                <a:solidFill>
                  <a:srgbClr val="000000"/>
                </a:solidFill>
                <a:latin typeface="+mj-lt"/>
                <a:ea typeface="Calibri"/>
                <a:cs typeface="Helvetica"/>
              </a:rPr>
              <a:t>Marine. In </a:t>
            </a:r>
            <a:r>
              <a:rPr lang="en-GB" sz="1600" dirty="0">
                <a:solidFill>
                  <a:srgbClr val="000000"/>
                </a:solidFill>
                <a:latin typeface="+mj-lt"/>
                <a:ea typeface="Calibri"/>
                <a:cs typeface="Helvetica"/>
              </a:rPr>
              <a:t>November </a:t>
            </a:r>
            <a:r>
              <a:rPr lang="en-GB" sz="1600" dirty="0" smtClean="0">
                <a:solidFill>
                  <a:srgbClr val="000000"/>
                </a:solidFill>
                <a:latin typeface="+mj-lt"/>
                <a:ea typeface="Calibri"/>
                <a:cs typeface="Helvetica"/>
              </a:rPr>
              <a:t>1819, </a:t>
            </a:r>
            <a:r>
              <a:rPr lang="en-GB" sz="1600" dirty="0">
                <a:solidFill>
                  <a:srgbClr val="000000"/>
                </a:solidFill>
                <a:latin typeface="+mj-lt"/>
                <a:ea typeface="Calibri"/>
                <a:cs typeface="Helvetica"/>
              </a:rPr>
              <a:t>Jenkins had been exhibiting the picture at </a:t>
            </a:r>
            <a:r>
              <a:rPr lang="en-GB" sz="1600" dirty="0" err="1" smtClean="0">
                <a:solidFill>
                  <a:srgbClr val="000000"/>
                </a:solidFill>
                <a:latin typeface="+mj-lt"/>
                <a:ea typeface="Calibri"/>
                <a:cs typeface="Helvetica"/>
              </a:rPr>
              <a:t>Chudleigh</a:t>
            </a:r>
            <a:r>
              <a:rPr lang="en-GB" sz="1600" dirty="0" smtClean="0">
                <a:solidFill>
                  <a:srgbClr val="000000"/>
                </a:solidFill>
                <a:latin typeface="+mj-lt"/>
                <a:ea typeface="Calibri"/>
                <a:cs typeface="Helvetica"/>
              </a:rPr>
              <a:t>, </a:t>
            </a:r>
            <a:r>
              <a:rPr lang="en-GB" sz="1600" dirty="0">
                <a:solidFill>
                  <a:srgbClr val="000000"/>
                </a:solidFill>
                <a:latin typeface="+mj-lt"/>
                <a:ea typeface="Calibri"/>
                <a:cs typeface="Helvetica"/>
              </a:rPr>
              <a:t>in Devon, when his activities came to the attention of Gilbert </a:t>
            </a:r>
            <a:r>
              <a:rPr lang="en-GB" sz="1600" dirty="0" err="1">
                <a:solidFill>
                  <a:srgbClr val="000000"/>
                </a:solidFill>
                <a:latin typeface="+mj-lt"/>
                <a:ea typeface="Calibri"/>
                <a:cs typeface="Helvetica"/>
              </a:rPr>
              <a:t>Burrington</a:t>
            </a:r>
            <a:r>
              <a:rPr lang="en-GB" sz="1600" dirty="0">
                <a:solidFill>
                  <a:srgbClr val="000000"/>
                </a:solidFill>
                <a:latin typeface="+mj-lt"/>
                <a:ea typeface="Calibri"/>
                <a:cs typeface="Helvetica"/>
              </a:rPr>
              <a:t>, the vicar of </a:t>
            </a:r>
            <a:r>
              <a:rPr lang="en-GB" sz="1600" dirty="0" err="1">
                <a:solidFill>
                  <a:srgbClr val="000000"/>
                </a:solidFill>
                <a:latin typeface="+mj-lt"/>
                <a:ea typeface="Calibri"/>
                <a:cs typeface="Helvetica"/>
              </a:rPr>
              <a:t>Chudleigh</a:t>
            </a:r>
            <a:r>
              <a:rPr lang="en-GB" sz="1600" dirty="0">
                <a:solidFill>
                  <a:srgbClr val="000000"/>
                </a:solidFill>
                <a:latin typeface="+mj-lt"/>
                <a:ea typeface="Calibri"/>
                <a:cs typeface="Helvetica"/>
              </a:rPr>
              <a:t> and an active magistrate. </a:t>
            </a:r>
            <a:endParaRPr lang="en-GB" sz="1600" dirty="0" smtClean="0">
              <a:solidFill>
                <a:srgbClr val="000000"/>
              </a:solidFill>
              <a:latin typeface="+mj-lt"/>
              <a:ea typeface="Calibri"/>
              <a:cs typeface="Helvetica"/>
            </a:endParaRPr>
          </a:p>
          <a:p>
            <a:pPr marL="0" indent="0">
              <a:spcAft>
                <a:spcPts val="0"/>
              </a:spcAft>
              <a:buNone/>
            </a:pPr>
            <a:r>
              <a:rPr lang="en-GB" sz="1600" dirty="0" err="1" smtClean="0">
                <a:solidFill>
                  <a:srgbClr val="000000"/>
                </a:solidFill>
                <a:latin typeface="+mj-lt"/>
                <a:ea typeface="Calibri"/>
                <a:cs typeface="Helvetica"/>
              </a:rPr>
              <a:t>Burrington</a:t>
            </a:r>
            <a:r>
              <a:rPr lang="en-GB" sz="1600" dirty="0" smtClean="0">
                <a:solidFill>
                  <a:srgbClr val="000000"/>
                </a:solidFill>
                <a:latin typeface="+mj-lt"/>
                <a:ea typeface="Calibri"/>
                <a:cs typeface="Helvetica"/>
              </a:rPr>
              <a:t> </a:t>
            </a:r>
            <a:r>
              <a:rPr lang="en-GB" sz="1600" dirty="0">
                <a:solidFill>
                  <a:srgbClr val="000000"/>
                </a:solidFill>
                <a:latin typeface="+mj-lt"/>
                <a:ea typeface="Calibri"/>
                <a:cs typeface="Helvetica"/>
              </a:rPr>
              <a:t>committed Jenkins to the Exeter house of correction as a vagrant and</a:t>
            </a:r>
            <a:r>
              <a:rPr lang="en-GB" sz="1600" u="sng" dirty="0">
                <a:solidFill>
                  <a:srgbClr val="000000"/>
                </a:solidFill>
                <a:latin typeface="+mj-lt"/>
                <a:ea typeface="Calibri"/>
                <a:cs typeface="Helvetica"/>
              </a:rPr>
              <a:t> passed information of his </a:t>
            </a:r>
            <a:r>
              <a:rPr lang="en-GB" sz="1600" b="1" u="sng" dirty="0">
                <a:solidFill>
                  <a:srgbClr val="000000"/>
                </a:solidFill>
                <a:latin typeface="+mj-lt"/>
                <a:ea typeface="Calibri"/>
                <a:cs typeface="Helvetica"/>
              </a:rPr>
              <a:t>seditious conduct </a:t>
            </a:r>
            <a:r>
              <a:rPr lang="en-GB" sz="1600" u="sng" dirty="0">
                <a:solidFill>
                  <a:srgbClr val="000000"/>
                </a:solidFill>
                <a:latin typeface="+mj-lt"/>
                <a:ea typeface="Calibri"/>
                <a:cs typeface="Helvetica"/>
              </a:rPr>
              <a:t>to the Home Secretary.</a:t>
            </a:r>
            <a:endParaRPr lang="en-GB" sz="1600" u="sng" dirty="0">
              <a:latin typeface="+mj-lt"/>
              <a:ea typeface="Calibri"/>
              <a:cs typeface="Helvetica"/>
            </a:endParaRPr>
          </a:p>
          <a:p>
            <a:pPr marL="0" indent="0">
              <a:spcAft>
                <a:spcPts val="0"/>
              </a:spcAft>
              <a:buNone/>
            </a:pPr>
            <a:r>
              <a:rPr lang="en-GB" sz="1600" u="sng" dirty="0" smtClean="0">
                <a:solidFill>
                  <a:srgbClr val="0000FF"/>
                </a:solidFill>
                <a:latin typeface="+mj-lt"/>
                <a:ea typeface="Times New Roman"/>
                <a:cs typeface="Helvetica"/>
                <a:hlinkClick r:id="rId4"/>
              </a:rPr>
              <a:t>http</a:t>
            </a:r>
            <a:r>
              <a:rPr lang="en-GB" sz="1600" u="sng" dirty="0">
                <a:solidFill>
                  <a:srgbClr val="0000FF"/>
                </a:solidFill>
                <a:latin typeface="+mj-lt"/>
                <a:ea typeface="Times New Roman"/>
                <a:cs typeface="Helvetica"/>
                <a:hlinkClick r:id="rId4"/>
              </a:rPr>
              <a:t>://</a:t>
            </a:r>
            <a:r>
              <a:rPr lang="en-GB" sz="1600" u="sng" dirty="0" smtClean="0">
                <a:solidFill>
                  <a:srgbClr val="0000FF"/>
                </a:solidFill>
                <a:latin typeface="+mj-lt"/>
                <a:ea typeface="Times New Roman"/>
                <a:cs typeface="Helvetica"/>
                <a:hlinkClick r:id="rId4"/>
              </a:rPr>
              <a:t>www.nationalarchives.gov.uk/humanrights/1815-1848/doc-peterloo-image.htm</a:t>
            </a:r>
            <a:endParaRPr lang="en-GB" sz="1600" dirty="0">
              <a:latin typeface="+mj-lt"/>
            </a:endParaRPr>
          </a:p>
        </p:txBody>
      </p:sp>
    </p:spTree>
    <p:extLst>
      <p:ext uri="{BB962C8B-B14F-4D97-AF65-F5344CB8AC3E}">
        <p14:creationId xmlns:p14="http://schemas.microsoft.com/office/powerpoint/2010/main" val="1173830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‘The Mask of Anarchy’ by Shelley</a:t>
            </a:r>
            <a:endParaRPr lang="en-GB" u="sng" dirty="0"/>
          </a:p>
        </p:txBody>
      </p:sp>
      <p:sp>
        <p:nvSpPr>
          <p:cNvPr id="3" name="Content Placeholder 2"/>
          <p:cNvSpPr>
            <a:spLocks noGrp="1"/>
          </p:cNvSpPr>
          <p:nvPr>
            <p:ph idx="1"/>
          </p:nvPr>
        </p:nvSpPr>
        <p:spPr>
          <a:xfrm>
            <a:off x="376990" y="1947861"/>
            <a:ext cx="4176464" cy="4525963"/>
          </a:xfrm>
        </p:spPr>
        <p:txBody>
          <a:bodyPr>
            <a:normAutofit fontScale="92500" lnSpcReduction="10000"/>
          </a:bodyPr>
          <a:lstStyle/>
          <a:p>
            <a:pPr marL="0" indent="0">
              <a:buNone/>
            </a:pPr>
            <a:r>
              <a:rPr lang="en-GB" sz="2000" dirty="0"/>
              <a:t>As I lay asleep in Italy </a:t>
            </a:r>
          </a:p>
          <a:p>
            <a:pPr marL="0" indent="0">
              <a:buNone/>
            </a:pPr>
            <a:r>
              <a:rPr lang="en-GB" sz="2000" dirty="0"/>
              <a:t>There came a voice from over the Sea, </a:t>
            </a:r>
          </a:p>
          <a:p>
            <a:pPr marL="0" indent="0">
              <a:buNone/>
            </a:pPr>
            <a:r>
              <a:rPr lang="en-GB" sz="2000" dirty="0"/>
              <a:t>And with great power it forth led me </a:t>
            </a:r>
          </a:p>
          <a:p>
            <a:pPr marL="0" indent="0">
              <a:buNone/>
            </a:pPr>
            <a:r>
              <a:rPr lang="en-GB" sz="2000" dirty="0"/>
              <a:t>To walk in the visions of Poesy </a:t>
            </a:r>
            <a:endParaRPr lang="en-GB" sz="2000" dirty="0" smtClean="0"/>
          </a:p>
          <a:p>
            <a:pPr marL="0" indent="0">
              <a:buNone/>
            </a:pPr>
            <a:endParaRPr lang="en-GB" sz="2000" dirty="0" smtClean="0"/>
          </a:p>
          <a:p>
            <a:pPr marL="0" indent="0">
              <a:buNone/>
            </a:pPr>
            <a:r>
              <a:rPr lang="en-GB" sz="2000" dirty="0"/>
              <a:t>I met Murder on the way— </a:t>
            </a:r>
          </a:p>
          <a:p>
            <a:pPr marL="0" indent="0">
              <a:buNone/>
            </a:pPr>
            <a:r>
              <a:rPr lang="en-GB" sz="2000" dirty="0"/>
              <a:t>He had a mask like Castlereagh— </a:t>
            </a:r>
          </a:p>
          <a:p>
            <a:pPr marL="0" indent="0">
              <a:buNone/>
            </a:pPr>
            <a:r>
              <a:rPr lang="en-GB" sz="2000" dirty="0"/>
              <a:t>Very smooth he looked, yet </a:t>
            </a:r>
            <a:r>
              <a:rPr lang="en-GB" sz="2000" dirty="0" smtClean="0"/>
              <a:t>grim; </a:t>
            </a:r>
            <a:endParaRPr lang="en-GB" sz="2000" dirty="0"/>
          </a:p>
          <a:p>
            <a:pPr marL="0" indent="0">
              <a:buNone/>
            </a:pPr>
            <a:r>
              <a:rPr lang="en-GB" sz="2000" dirty="0"/>
              <a:t>Seven blood-hounds followed </a:t>
            </a:r>
            <a:r>
              <a:rPr lang="en-GB" sz="2000" dirty="0" smtClean="0"/>
              <a:t>him…</a:t>
            </a:r>
            <a:endParaRPr lang="en-GB" sz="2000" dirty="0"/>
          </a:p>
          <a:p>
            <a:pPr marL="0" indent="0">
              <a:buNone/>
            </a:pPr>
            <a:r>
              <a:rPr lang="en-GB" sz="2000" dirty="0"/>
              <a:t>   </a:t>
            </a:r>
          </a:p>
          <a:p>
            <a:pPr marL="0" indent="0">
              <a:buNone/>
            </a:pPr>
            <a:r>
              <a:rPr lang="en-GB" sz="2000" dirty="0" smtClean="0"/>
              <a:t>… Last </a:t>
            </a:r>
            <a:r>
              <a:rPr lang="en-GB" sz="2000" dirty="0"/>
              <a:t>came </a:t>
            </a:r>
            <a:r>
              <a:rPr lang="en-GB" sz="2000" dirty="0" smtClean="0"/>
              <a:t>Anarchy: </a:t>
            </a:r>
            <a:r>
              <a:rPr lang="en-GB" sz="2000" dirty="0"/>
              <a:t>he rode </a:t>
            </a:r>
          </a:p>
          <a:p>
            <a:pPr marL="0" indent="0">
              <a:buNone/>
            </a:pPr>
            <a:r>
              <a:rPr lang="en-GB" sz="2000" dirty="0"/>
              <a:t>On a white horse, splashed with </a:t>
            </a:r>
            <a:r>
              <a:rPr lang="en-GB" sz="2000" dirty="0" smtClean="0"/>
              <a:t>blood; </a:t>
            </a:r>
            <a:endParaRPr lang="en-GB" sz="2000" dirty="0"/>
          </a:p>
          <a:p>
            <a:pPr marL="0" indent="0">
              <a:buNone/>
            </a:pPr>
            <a:r>
              <a:rPr lang="en-GB" sz="2000" dirty="0"/>
              <a:t>He was pale even to the lips, </a:t>
            </a:r>
          </a:p>
          <a:p>
            <a:pPr marL="0" indent="0">
              <a:buNone/>
            </a:pPr>
            <a:r>
              <a:rPr lang="en-GB" sz="2000" dirty="0"/>
              <a:t>Like Death in the Apocalypse.</a:t>
            </a:r>
          </a:p>
          <a:p>
            <a:pPr marL="0" indent="0">
              <a:buNone/>
            </a:pPr>
            <a:endParaRPr lang="en-GB" sz="2000" dirty="0"/>
          </a:p>
          <a:p>
            <a:pPr marL="0" indent="0">
              <a:buNone/>
            </a:pPr>
            <a:endParaRPr lang="en-GB" sz="2000" dirty="0" smtClean="0"/>
          </a:p>
          <a:p>
            <a:pPr marL="0" indent="0">
              <a:buNone/>
            </a:pPr>
            <a:endParaRPr lang="en-GB" sz="2000" dirty="0" smtClean="0"/>
          </a:p>
          <a:p>
            <a:pPr marL="0" indent="0">
              <a:buNone/>
            </a:pPr>
            <a:endParaRPr lang="en-GB" sz="2000" dirty="0"/>
          </a:p>
          <a:p>
            <a:pPr marL="0" indent="0">
              <a:buNone/>
            </a:pPr>
            <a:endParaRPr lang="en-GB" sz="2000" dirty="0" smtClean="0"/>
          </a:p>
          <a:p>
            <a:pPr marL="0" indent="0">
              <a:buNone/>
            </a:pPr>
            <a:endParaRPr lang="en-GB" sz="2000" dirty="0"/>
          </a:p>
          <a:p>
            <a:pPr marL="0" indent="0">
              <a:buNone/>
            </a:pPr>
            <a:endParaRPr lang="en-GB" sz="2000" dirty="0"/>
          </a:p>
          <a:p>
            <a:endParaRPr lang="en-GB" dirty="0"/>
          </a:p>
        </p:txBody>
      </p:sp>
      <p:sp>
        <p:nvSpPr>
          <p:cNvPr id="11" name="Content Placeholder 2"/>
          <p:cNvSpPr txBox="1">
            <a:spLocks/>
          </p:cNvSpPr>
          <p:nvPr/>
        </p:nvSpPr>
        <p:spPr>
          <a:xfrm>
            <a:off x="4766356" y="2060848"/>
            <a:ext cx="4042792" cy="452596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dirty="0" smtClean="0"/>
              <a:t>   </a:t>
            </a:r>
            <a:endParaRPr lang="en-GB" sz="2000" dirty="0"/>
          </a:p>
          <a:p>
            <a:pPr marL="0" indent="0">
              <a:buNone/>
            </a:pPr>
            <a:r>
              <a:rPr lang="en-GB" sz="2000" dirty="0"/>
              <a:t>And he wore a kingly </a:t>
            </a:r>
            <a:r>
              <a:rPr lang="en-GB" sz="2000" dirty="0" smtClean="0"/>
              <a:t>crown; </a:t>
            </a:r>
            <a:endParaRPr lang="en-GB" sz="2000" dirty="0"/>
          </a:p>
          <a:p>
            <a:pPr marL="0" indent="0">
              <a:buNone/>
            </a:pPr>
            <a:r>
              <a:rPr lang="en-GB" sz="2000" dirty="0"/>
              <a:t>And in his grasp a sceptre </a:t>
            </a:r>
            <a:r>
              <a:rPr lang="en-GB" sz="2000" dirty="0" smtClean="0"/>
              <a:t>shone; </a:t>
            </a:r>
            <a:endParaRPr lang="en-GB" sz="2000" dirty="0"/>
          </a:p>
          <a:p>
            <a:pPr marL="0" indent="0">
              <a:buNone/>
            </a:pPr>
            <a:r>
              <a:rPr lang="en-GB" sz="2000" dirty="0"/>
              <a:t>On his brow this mark I saw— </a:t>
            </a:r>
          </a:p>
          <a:p>
            <a:pPr marL="0" indent="0">
              <a:buNone/>
            </a:pPr>
            <a:r>
              <a:rPr lang="en-GB" sz="2000" dirty="0"/>
              <a:t>‘I AM GOD, AND KING, AND LAW!’</a:t>
            </a:r>
          </a:p>
          <a:p>
            <a:pPr marL="0" indent="0">
              <a:buNone/>
            </a:pPr>
            <a:r>
              <a:rPr lang="en-GB" sz="2000" dirty="0"/>
              <a:t>  </a:t>
            </a:r>
          </a:p>
          <a:p>
            <a:pPr marL="0" indent="0">
              <a:buNone/>
            </a:pPr>
            <a:r>
              <a:rPr lang="en-GB" sz="2000" dirty="0"/>
              <a:t>With a pace stately and fast, </a:t>
            </a:r>
          </a:p>
          <a:p>
            <a:pPr marL="0" indent="0">
              <a:buNone/>
            </a:pPr>
            <a:r>
              <a:rPr lang="en-GB" sz="2000" dirty="0"/>
              <a:t>Over English land he passed, </a:t>
            </a:r>
          </a:p>
          <a:p>
            <a:pPr marL="0" indent="0">
              <a:buNone/>
            </a:pPr>
            <a:r>
              <a:rPr lang="en-GB" sz="2000" dirty="0"/>
              <a:t>Trampling to a mire of blood </a:t>
            </a:r>
          </a:p>
          <a:p>
            <a:pPr marL="0" indent="0">
              <a:buNone/>
            </a:pPr>
            <a:r>
              <a:rPr lang="en-GB" sz="2000" dirty="0"/>
              <a:t>The adoring multitude.</a:t>
            </a:r>
          </a:p>
          <a:p>
            <a:pPr marL="0" indent="0">
              <a:buNone/>
            </a:pPr>
            <a:r>
              <a:rPr lang="en-GB" sz="2000" dirty="0"/>
              <a:t>   </a:t>
            </a:r>
          </a:p>
          <a:p>
            <a:pPr marL="0" indent="0">
              <a:buNone/>
            </a:pPr>
            <a:r>
              <a:rPr lang="en-GB" sz="2000" dirty="0"/>
              <a:t>And with a mighty troop around </a:t>
            </a:r>
          </a:p>
          <a:p>
            <a:pPr marL="0" indent="0">
              <a:buNone/>
            </a:pPr>
            <a:r>
              <a:rPr lang="en-GB" sz="2000" dirty="0"/>
              <a:t>With their trampling shook the ground, </a:t>
            </a:r>
          </a:p>
          <a:p>
            <a:pPr marL="0" indent="0">
              <a:buNone/>
            </a:pPr>
            <a:r>
              <a:rPr lang="en-GB" sz="2000" dirty="0"/>
              <a:t>Waving each a bloody sword, </a:t>
            </a:r>
          </a:p>
          <a:p>
            <a:pPr marL="0" indent="0">
              <a:buNone/>
            </a:pPr>
            <a:r>
              <a:rPr lang="en-GB" sz="2000" dirty="0"/>
              <a:t>For the service of their </a:t>
            </a:r>
            <a:r>
              <a:rPr lang="en-GB" sz="2000" dirty="0" smtClean="0"/>
              <a:t>Lord…</a:t>
            </a:r>
            <a:endParaRPr lang="en-GB" sz="2000" dirty="0"/>
          </a:p>
          <a:p>
            <a:pPr marL="0" indent="0">
              <a:buFont typeface="Arial" panose="020B0604020202020204" pitchFamily="34" charset="0"/>
              <a:buNone/>
            </a:pPr>
            <a:endParaRPr lang="en-GB" sz="2000" dirty="0" smtClean="0"/>
          </a:p>
          <a:p>
            <a:pPr marL="0" indent="0">
              <a:buFont typeface="Arial" panose="020B0604020202020204" pitchFamily="34" charset="0"/>
              <a:buNone/>
            </a:pPr>
            <a:endParaRPr lang="en-GB" sz="2000" dirty="0" smtClean="0"/>
          </a:p>
          <a:p>
            <a:pPr marL="0" indent="0">
              <a:buFont typeface="Arial" panose="020B0604020202020204" pitchFamily="34" charset="0"/>
              <a:buNone/>
            </a:pPr>
            <a:endParaRPr lang="en-GB" sz="2000" dirty="0" smtClean="0"/>
          </a:p>
          <a:p>
            <a:pPr marL="0" indent="0">
              <a:buFont typeface="Arial" panose="020B0604020202020204" pitchFamily="34" charset="0"/>
              <a:buNone/>
            </a:pPr>
            <a:endParaRPr lang="en-GB" sz="2000" dirty="0" smtClean="0"/>
          </a:p>
          <a:p>
            <a:pPr marL="0" indent="0">
              <a:buFont typeface="Arial" panose="020B0604020202020204" pitchFamily="34" charset="0"/>
              <a:buNone/>
            </a:pPr>
            <a:endParaRPr lang="en-GB" sz="2000" dirty="0" smtClean="0"/>
          </a:p>
          <a:p>
            <a:pPr marL="0" indent="0">
              <a:buFont typeface="Arial" panose="020B0604020202020204" pitchFamily="34" charset="0"/>
              <a:buNone/>
            </a:pPr>
            <a:endParaRPr lang="en-GB" sz="2000" dirty="0" smtClean="0"/>
          </a:p>
          <a:p>
            <a:pPr marL="0" indent="0">
              <a:buFont typeface="Arial" panose="020B0604020202020204" pitchFamily="34" charset="0"/>
              <a:buNone/>
            </a:pPr>
            <a:endParaRPr lang="en-GB" sz="2000" dirty="0" smtClean="0"/>
          </a:p>
          <a:p>
            <a:endParaRPr lang="en-GB" dirty="0"/>
          </a:p>
        </p:txBody>
      </p:sp>
      <p:sp>
        <p:nvSpPr>
          <p:cNvPr id="5" name="TextBox 4"/>
          <p:cNvSpPr txBox="1"/>
          <p:nvPr/>
        </p:nvSpPr>
        <p:spPr>
          <a:xfrm>
            <a:off x="251520" y="332656"/>
            <a:ext cx="720080" cy="523220"/>
          </a:xfrm>
          <a:prstGeom prst="rect">
            <a:avLst/>
          </a:prstGeom>
          <a:noFill/>
        </p:spPr>
        <p:txBody>
          <a:bodyPr wrap="square" rtlCol="0">
            <a:spAutoFit/>
          </a:bodyPr>
          <a:lstStyle/>
          <a:p>
            <a:r>
              <a:rPr lang="en-GB" sz="2800" dirty="0" smtClean="0">
                <a:latin typeface="Arial Black" panose="020B0A04020102020204" pitchFamily="34" charset="0"/>
              </a:rPr>
              <a:t>11</a:t>
            </a:r>
            <a:endParaRPr lang="en-GB" sz="2800" dirty="0">
              <a:latin typeface="Arial Black" panose="020B0A04020102020204" pitchFamily="34" charset="0"/>
            </a:endParaRPr>
          </a:p>
        </p:txBody>
      </p:sp>
      <p:sp>
        <p:nvSpPr>
          <p:cNvPr id="6" name="Content Placeholder 2"/>
          <p:cNvSpPr txBox="1">
            <a:spLocks/>
          </p:cNvSpPr>
          <p:nvPr/>
        </p:nvSpPr>
        <p:spPr>
          <a:xfrm>
            <a:off x="457200" y="1268760"/>
            <a:ext cx="8229600" cy="6046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1600" b="1" i="1" dirty="0" smtClean="0">
                <a:solidFill>
                  <a:srgbClr val="7030A0"/>
                </a:solidFill>
              </a:rPr>
              <a:t>The poet Shelley, upon hearing of the event, wrote ‘The Masque of Anarchy’, which was banned for 30 years.</a:t>
            </a:r>
            <a:endParaRPr lang="en-GB" sz="1600" b="1" i="1" dirty="0">
              <a:solidFill>
                <a:srgbClr val="7030A0"/>
              </a:solidFill>
            </a:endParaRPr>
          </a:p>
        </p:txBody>
      </p:sp>
    </p:spTree>
    <p:extLst>
      <p:ext uri="{BB962C8B-B14F-4D97-AF65-F5344CB8AC3E}">
        <p14:creationId xmlns:p14="http://schemas.microsoft.com/office/powerpoint/2010/main" val="987758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TASK: Newspaper report</a:t>
            </a:r>
            <a:endParaRPr lang="en-GB" u="sng" dirty="0"/>
          </a:p>
        </p:txBody>
      </p:sp>
      <p:sp>
        <p:nvSpPr>
          <p:cNvPr id="3" name="Content Placeholder 2"/>
          <p:cNvSpPr>
            <a:spLocks noGrp="1"/>
          </p:cNvSpPr>
          <p:nvPr>
            <p:ph idx="1"/>
          </p:nvPr>
        </p:nvSpPr>
        <p:spPr/>
        <p:txBody>
          <a:bodyPr/>
          <a:lstStyle/>
          <a:p>
            <a:r>
              <a:rPr lang="en-GB" dirty="0"/>
              <a:t>Choose the newspaper you represent.  </a:t>
            </a:r>
            <a:endParaRPr lang="en-GB" dirty="0" smtClean="0"/>
          </a:p>
          <a:p>
            <a:r>
              <a:rPr lang="en-GB" dirty="0" smtClean="0"/>
              <a:t>You </a:t>
            </a:r>
            <a:r>
              <a:rPr lang="en-GB" dirty="0"/>
              <a:t>are an </a:t>
            </a:r>
            <a:r>
              <a:rPr lang="en-GB" dirty="0" smtClean="0"/>
              <a:t>eyewitness</a:t>
            </a:r>
            <a:r>
              <a:rPr lang="en-GB" dirty="0"/>
              <a:t>.  </a:t>
            </a:r>
            <a:endParaRPr lang="en-GB" dirty="0" smtClean="0"/>
          </a:p>
          <a:p>
            <a:r>
              <a:rPr lang="en-GB" dirty="0" smtClean="0"/>
              <a:t>Language </a:t>
            </a:r>
            <a:r>
              <a:rPr lang="en-GB" dirty="0"/>
              <a:t>must be </a:t>
            </a:r>
            <a:r>
              <a:rPr lang="en-GB" dirty="0" smtClean="0"/>
              <a:t>detailed, </a:t>
            </a:r>
            <a:r>
              <a:rPr lang="en-GB" dirty="0"/>
              <a:t>as </a:t>
            </a:r>
            <a:r>
              <a:rPr lang="en-GB" dirty="0" smtClean="0"/>
              <a:t>there is no </a:t>
            </a:r>
            <a:r>
              <a:rPr lang="en-GB" dirty="0"/>
              <a:t>other way of providing information for people. </a:t>
            </a:r>
            <a:endParaRPr lang="en-GB" dirty="0" smtClean="0"/>
          </a:p>
          <a:p>
            <a:r>
              <a:rPr lang="en-GB" dirty="0" smtClean="0"/>
              <a:t>Choose </a:t>
            </a:r>
            <a:r>
              <a:rPr lang="en-GB" dirty="0"/>
              <a:t>your vocabulary carefully for maximum impact.  </a:t>
            </a:r>
            <a:endParaRPr lang="en-GB" dirty="0" smtClean="0"/>
          </a:p>
          <a:p>
            <a:r>
              <a:rPr lang="en-GB" dirty="0" smtClean="0"/>
              <a:t>Include </a:t>
            </a:r>
            <a:r>
              <a:rPr lang="en-GB" dirty="0"/>
              <a:t>quotes from others who were present.</a:t>
            </a:r>
          </a:p>
        </p:txBody>
      </p:sp>
    </p:spTree>
    <p:extLst>
      <p:ext uri="{BB962C8B-B14F-4D97-AF65-F5344CB8AC3E}">
        <p14:creationId xmlns:p14="http://schemas.microsoft.com/office/powerpoint/2010/main" val="2492921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REFLECTION</a:t>
            </a:r>
            <a:endParaRPr lang="en-GB" u="sng" dirty="0"/>
          </a:p>
        </p:txBody>
      </p:sp>
      <p:sp>
        <p:nvSpPr>
          <p:cNvPr id="3" name="Content Placeholder 2"/>
          <p:cNvSpPr>
            <a:spLocks noGrp="1"/>
          </p:cNvSpPr>
          <p:nvPr>
            <p:ph idx="1"/>
          </p:nvPr>
        </p:nvSpPr>
        <p:spPr/>
        <p:txBody>
          <a:bodyPr/>
          <a:lstStyle/>
          <a:p>
            <a:pPr marL="0" indent="0">
              <a:buNone/>
            </a:pPr>
            <a:r>
              <a:rPr lang="en-GB" dirty="0" smtClean="0"/>
              <a:t>‘The Peterloo Massacre’ </a:t>
            </a:r>
            <a:r>
              <a:rPr lang="en-GB" smtClean="0"/>
              <a:t>– why </a:t>
            </a:r>
            <a:r>
              <a:rPr lang="en-GB" dirty="0" smtClean="0"/>
              <a:t>do you think people use this term?</a:t>
            </a:r>
            <a:endParaRPr lang="en-GB" dirty="0"/>
          </a:p>
        </p:txBody>
      </p:sp>
    </p:spTree>
    <p:extLst>
      <p:ext uri="{BB962C8B-B14F-4D97-AF65-F5344CB8AC3E}">
        <p14:creationId xmlns:p14="http://schemas.microsoft.com/office/powerpoint/2010/main" val="2147911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STARTER</a:t>
            </a:r>
            <a:endParaRPr lang="en-GB" u="sng" dirty="0"/>
          </a:p>
        </p:txBody>
      </p:sp>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43435" y="1437511"/>
            <a:ext cx="8910193" cy="4093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971600" y="5754161"/>
            <a:ext cx="7200800" cy="369332"/>
          </a:xfrm>
          <a:prstGeom prst="rect">
            <a:avLst/>
          </a:prstGeom>
        </p:spPr>
        <p:txBody>
          <a:bodyPr wrap="square">
            <a:spAutoFit/>
          </a:bodyPr>
          <a:lstStyle/>
          <a:p>
            <a:pPr algn="ctr"/>
            <a:r>
              <a:rPr lang="en-GB" dirty="0">
                <a:hlinkClick r:id="rId3"/>
              </a:rPr>
              <a:t>http://</a:t>
            </a:r>
            <a:r>
              <a:rPr lang="en-GB" dirty="0" smtClean="0">
                <a:hlinkClick r:id="rId3"/>
              </a:rPr>
              <a:t>www.nationalarchives.gov.uk/education/politics/g4/g4_game.htm</a:t>
            </a:r>
            <a:r>
              <a:rPr lang="en-GB" dirty="0" smtClean="0"/>
              <a:t> </a:t>
            </a:r>
            <a:endParaRPr lang="en-GB" dirty="0"/>
          </a:p>
        </p:txBody>
      </p:sp>
    </p:spTree>
    <p:extLst>
      <p:ext uri="{BB962C8B-B14F-4D97-AF65-F5344CB8AC3E}">
        <p14:creationId xmlns:p14="http://schemas.microsoft.com/office/powerpoint/2010/main" val="1682161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GB" u="sng" dirty="0" smtClean="0"/>
              <a:t>Who do you believe?</a:t>
            </a:r>
            <a:endParaRPr lang="en-GB" u="sng"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17480972"/>
              </p:ext>
            </p:extLst>
          </p:nvPr>
        </p:nvGraphicFramePr>
        <p:xfrm>
          <a:off x="467544" y="1196752"/>
          <a:ext cx="8229600" cy="5227320"/>
        </p:xfrm>
        <a:graphic>
          <a:graphicData uri="http://schemas.openxmlformats.org/drawingml/2006/table">
            <a:tbl>
              <a:tblPr firstRow="1" bandRow="1">
                <a:tableStyleId>{5C22544A-7EE6-4342-B048-85BDC9FD1C3A}</a:tableStyleId>
              </a:tblPr>
              <a:tblGrid>
                <a:gridCol w="4104456"/>
                <a:gridCol w="1584176"/>
                <a:gridCol w="2540968"/>
              </a:tblGrid>
              <a:tr h="370840">
                <a:tc>
                  <a:txBody>
                    <a:bodyPr/>
                    <a:lstStyle/>
                    <a:p>
                      <a:pPr algn="ctr"/>
                      <a:r>
                        <a:rPr lang="en-GB" dirty="0" smtClean="0"/>
                        <a:t>Statements</a:t>
                      </a:r>
                      <a:endParaRPr lang="en-GB" dirty="0"/>
                    </a:p>
                  </a:txBody>
                  <a:tcPr/>
                </a:tc>
                <a:tc>
                  <a:txBody>
                    <a:bodyPr/>
                    <a:lstStyle/>
                    <a:p>
                      <a:pPr algn="ctr"/>
                      <a:r>
                        <a:rPr lang="en-GB" dirty="0" smtClean="0"/>
                        <a:t>Supporting evidence</a:t>
                      </a:r>
                      <a:endParaRPr lang="en-GB" dirty="0"/>
                    </a:p>
                  </a:txBody>
                  <a:tcPr/>
                </a:tc>
                <a:tc>
                  <a:txBody>
                    <a:bodyPr/>
                    <a:lstStyle/>
                    <a:p>
                      <a:pPr algn="ctr"/>
                      <a:r>
                        <a:rPr lang="en-GB" dirty="0" smtClean="0"/>
                        <a:t>Source</a:t>
                      </a:r>
                      <a:r>
                        <a:rPr lang="en-GB" baseline="0" dirty="0" smtClean="0"/>
                        <a:t> of evidence</a:t>
                      </a:r>
                      <a:endParaRPr lang="en-GB" dirty="0"/>
                    </a:p>
                  </a:txBody>
                  <a:tcPr/>
                </a:tc>
              </a:tr>
              <a:tr h="370840">
                <a:tc>
                  <a:txBody>
                    <a:bodyPr/>
                    <a:lstStyle/>
                    <a:p>
                      <a:r>
                        <a:rPr lang="en-GB" dirty="0" smtClean="0"/>
                        <a:t>The protest</a:t>
                      </a:r>
                      <a:r>
                        <a:rPr lang="en-GB" baseline="0" dirty="0" smtClean="0"/>
                        <a:t> was peaceful.</a:t>
                      </a:r>
                      <a:endParaRPr lang="en-GB" dirty="0"/>
                    </a:p>
                  </a:txBody>
                  <a:tcPr/>
                </a:tc>
                <a:tc>
                  <a:txBody>
                    <a:bodyPr/>
                    <a:lstStyle/>
                    <a:p>
                      <a:endParaRPr lang="en-GB" dirty="0"/>
                    </a:p>
                  </a:txBody>
                  <a:tcPr/>
                </a:tc>
                <a:tc>
                  <a:txBody>
                    <a:bodyPr/>
                    <a:lstStyle/>
                    <a:p>
                      <a:endParaRPr lang="en-GB" dirty="0"/>
                    </a:p>
                  </a:txBody>
                  <a:tcPr/>
                </a:tc>
              </a:tr>
              <a:tr h="370840">
                <a:tc>
                  <a:txBody>
                    <a:bodyPr/>
                    <a:lstStyle/>
                    <a:p>
                      <a:r>
                        <a:rPr lang="en-GB" dirty="0" smtClean="0"/>
                        <a:t>People had</a:t>
                      </a:r>
                      <a:r>
                        <a:rPr lang="en-GB" baseline="0" dirty="0" smtClean="0"/>
                        <a:t> walked from the entire Manchester area.</a:t>
                      </a:r>
                      <a:endParaRPr lang="en-GB" dirty="0"/>
                    </a:p>
                  </a:txBody>
                  <a:tcPr/>
                </a:tc>
                <a:tc>
                  <a:txBody>
                    <a:bodyPr/>
                    <a:lstStyle/>
                    <a:p>
                      <a:endParaRPr lang="en-GB"/>
                    </a:p>
                  </a:txBody>
                  <a:tcPr/>
                </a:tc>
                <a:tc>
                  <a:txBody>
                    <a:bodyPr/>
                    <a:lstStyle/>
                    <a:p>
                      <a:endParaRPr lang="en-GB"/>
                    </a:p>
                  </a:txBody>
                  <a:tcPr/>
                </a:tc>
              </a:tr>
              <a:tr h="370840">
                <a:tc>
                  <a:txBody>
                    <a:bodyPr/>
                    <a:lstStyle/>
                    <a:p>
                      <a:r>
                        <a:rPr lang="en-GB" dirty="0" smtClean="0"/>
                        <a:t>The magistrates were afraid of the protesters.</a:t>
                      </a:r>
                      <a:endParaRPr lang="en-GB" dirty="0"/>
                    </a:p>
                  </a:txBody>
                  <a:tcPr/>
                </a:tc>
                <a:tc>
                  <a:txBody>
                    <a:bodyPr/>
                    <a:lstStyle/>
                    <a:p>
                      <a:endParaRPr lang="en-GB"/>
                    </a:p>
                  </a:txBody>
                  <a:tcPr/>
                </a:tc>
                <a:tc>
                  <a:txBody>
                    <a:bodyPr/>
                    <a:lstStyle/>
                    <a:p>
                      <a:endParaRPr lang="en-GB" dirty="0"/>
                    </a:p>
                  </a:txBody>
                  <a:tcPr/>
                </a:tc>
              </a:tr>
              <a:tr h="370840">
                <a:tc>
                  <a:txBody>
                    <a:bodyPr/>
                    <a:lstStyle/>
                    <a:p>
                      <a:r>
                        <a:rPr lang="en-GB" dirty="0" smtClean="0"/>
                        <a:t>The people were attacked by the yeomanry with their sabres and trampled by horses.</a:t>
                      </a:r>
                      <a:endParaRPr lang="en-GB" dirty="0"/>
                    </a:p>
                  </a:txBody>
                  <a:tcPr/>
                </a:tc>
                <a:tc>
                  <a:txBody>
                    <a:bodyPr/>
                    <a:lstStyle/>
                    <a:p>
                      <a:endParaRPr lang="en-GB" dirty="0"/>
                    </a:p>
                  </a:txBody>
                  <a:tcPr/>
                </a:tc>
                <a:tc>
                  <a:txBody>
                    <a:bodyPr/>
                    <a:lstStyle/>
                    <a:p>
                      <a:endParaRPr lang="en-GB" dirty="0"/>
                    </a:p>
                  </a:txBody>
                  <a:tcPr/>
                </a:tc>
              </a:tr>
              <a:tr h="370840">
                <a:tc>
                  <a:txBody>
                    <a:bodyPr/>
                    <a:lstStyle/>
                    <a:p>
                      <a:r>
                        <a:rPr lang="en-GB" dirty="0" smtClean="0"/>
                        <a:t>The yeomanry did not attack the people.  People </a:t>
                      </a:r>
                      <a:r>
                        <a:rPr lang="en-GB" smtClean="0"/>
                        <a:t>died accidentally.</a:t>
                      </a:r>
                      <a:endParaRPr lang="en-GB" dirty="0"/>
                    </a:p>
                  </a:txBody>
                  <a:tcPr/>
                </a:tc>
                <a:tc>
                  <a:txBody>
                    <a:bodyPr/>
                    <a:lstStyle/>
                    <a:p>
                      <a:endParaRPr lang="en-GB" dirty="0"/>
                    </a:p>
                  </a:txBody>
                  <a:tcPr/>
                </a:tc>
                <a:tc>
                  <a:txBody>
                    <a:bodyPr/>
                    <a:lstStyle/>
                    <a:p>
                      <a:endParaRPr lang="en-GB" dirty="0"/>
                    </a:p>
                  </a:txBody>
                  <a:tcPr/>
                </a:tc>
              </a:tr>
              <a:tr h="370840">
                <a:tc>
                  <a:txBody>
                    <a:bodyPr/>
                    <a:lstStyle/>
                    <a:p>
                      <a:r>
                        <a:rPr lang="en-GB" dirty="0" smtClean="0"/>
                        <a:t>The events</a:t>
                      </a:r>
                      <a:r>
                        <a:rPr lang="en-GB" baseline="0" dirty="0" smtClean="0"/>
                        <a:t> at St Peter’s Field were reported in the newspapers.</a:t>
                      </a:r>
                      <a:endParaRPr lang="en-GB" dirty="0"/>
                    </a:p>
                  </a:txBody>
                  <a:tcPr/>
                </a:tc>
                <a:tc>
                  <a:txBody>
                    <a:bodyPr/>
                    <a:lstStyle/>
                    <a:p>
                      <a:endParaRPr lang="en-GB" dirty="0"/>
                    </a:p>
                  </a:txBody>
                  <a:tcPr/>
                </a:tc>
                <a:tc>
                  <a:txBody>
                    <a:bodyPr/>
                    <a:lstStyle/>
                    <a:p>
                      <a:endParaRPr lang="en-GB" dirty="0"/>
                    </a:p>
                  </a:txBody>
                  <a:tcPr/>
                </a:tc>
              </a:tr>
              <a:tr h="370840">
                <a:tc>
                  <a:txBody>
                    <a:bodyPr/>
                    <a:lstStyle/>
                    <a:p>
                      <a:endParaRPr lang="en-GB" dirty="0"/>
                    </a:p>
                  </a:txBody>
                  <a:tcPr/>
                </a:tc>
                <a:tc>
                  <a:txBody>
                    <a:bodyPr/>
                    <a:lstStyle/>
                    <a:p>
                      <a:endParaRPr lang="en-GB" dirty="0"/>
                    </a:p>
                  </a:txBody>
                  <a:tcPr/>
                </a:tc>
                <a:tc>
                  <a:txBody>
                    <a:bodyPr/>
                    <a:lstStyle/>
                    <a:p>
                      <a:endParaRPr lang="en-GB" dirty="0"/>
                    </a:p>
                  </a:txBody>
                  <a:tcPr/>
                </a:tc>
              </a:tr>
              <a:tr h="370840">
                <a:tc>
                  <a:txBody>
                    <a:bodyPr/>
                    <a:lstStyle/>
                    <a:p>
                      <a:endParaRPr lang="en-GB" dirty="0"/>
                    </a:p>
                  </a:txBody>
                  <a:tcPr/>
                </a:tc>
                <a:tc>
                  <a:txBody>
                    <a:bodyPr/>
                    <a:lstStyle/>
                    <a:p>
                      <a:endParaRPr lang="en-GB" dirty="0"/>
                    </a:p>
                  </a:txBody>
                  <a:tcPr/>
                </a:tc>
                <a:tc>
                  <a:txBody>
                    <a:bodyPr/>
                    <a:lstStyle/>
                    <a:p>
                      <a:endParaRPr lang="en-GB" dirty="0"/>
                    </a:p>
                  </a:txBody>
                  <a:tcPr/>
                </a:tc>
              </a:tr>
            </a:tbl>
          </a:graphicData>
        </a:graphic>
      </p:graphicFrame>
    </p:spTree>
    <p:extLst>
      <p:ext uri="{BB962C8B-B14F-4D97-AF65-F5344CB8AC3E}">
        <p14:creationId xmlns:p14="http://schemas.microsoft.com/office/powerpoint/2010/main" val="2193238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pic>
        <p:nvPicPr>
          <p:cNvPr id="4" name="Picture 3" descr="&quot;Authentic Account of the Inquest&quot;."/>
          <p:cNvPicPr/>
          <p:nvPr/>
        </p:nvPicPr>
        <p:blipFill>
          <a:blip r:embed="rId2">
            <a:extLst>
              <a:ext uri="{28A0092B-C50C-407E-A947-70E740481C1C}">
                <a14:useLocalDpi xmlns:a14="http://schemas.microsoft.com/office/drawing/2010/main"/>
              </a:ext>
            </a:extLst>
          </a:blip>
          <a:srcRect/>
          <a:stretch>
            <a:fillRect/>
          </a:stretch>
        </p:blipFill>
        <p:spPr bwMode="auto">
          <a:xfrm>
            <a:off x="611560" y="1552599"/>
            <a:ext cx="7779529" cy="4618583"/>
          </a:xfrm>
          <a:prstGeom prst="rect">
            <a:avLst/>
          </a:prstGeom>
          <a:noFill/>
          <a:ln>
            <a:noFill/>
          </a:ln>
        </p:spPr>
      </p:pic>
      <p:sp>
        <p:nvSpPr>
          <p:cNvPr id="5" name="Title 4"/>
          <p:cNvSpPr>
            <a:spLocks noGrp="1"/>
          </p:cNvSpPr>
          <p:nvPr>
            <p:ph type="title"/>
          </p:nvPr>
        </p:nvSpPr>
        <p:spPr/>
        <p:txBody>
          <a:bodyPr/>
          <a:lstStyle/>
          <a:p>
            <a:r>
              <a:rPr lang="en-GB" u="sng" dirty="0" smtClean="0"/>
              <a:t>Inquest document</a:t>
            </a:r>
            <a:endParaRPr lang="en-GB" u="sng" dirty="0"/>
          </a:p>
        </p:txBody>
      </p:sp>
      <p:sp>
        <p:nvSpPr>
          <p:cNvPr id="2" name="TextBox 1"/>
          <p:cNvSpPr txBox="1"/>
          <p:nvPr/>
        </p:nvSpPr>
        <p:spPr>
          <a:xfrm>
            <a:off x="251520" y="332656"/>
            <a:ext cx="504056" cy="523220"/>
          </a:xfrm>
          <a:prstGeom prst="rect">
            <a:avLst/>
          </a:prstGeom>
          <a:noFill/>
        </p:spPr>
        <p:txBody>
          <a:bodyPr wrap="square" rtlCol="0">
            <a:spAutoFit/>
          </a:bodyPr>
          <a:lstStyle/>
          <a:p>
            <a:r>
              <a:rPr lang="en-GB" sz="2800" dirty="0" smtClean="0">
                <a:latin typeface="Arial Black" panose="020B0A04020102020204" pitchFamily="34" charset="0"/>
              </a:rPr>
              <a:t>1</a:t>
            </a:r>
            <a:endParaRPr lang="en-GB" sz="2800" dirty="0">
              <a:latin typeface="Arial Black" panose="020B0A04020102020204" pitchFamily="34" charset="0"/>
            </a:endParaRPr>
          </a:p>
        </p:txBody>
      </p:sp>
    </p:spTree>
    <p:extLst>
      <p:ext uri="{BB962C8B-B14F-4D97-AF65-F5344CB8AC3E}">
        <p14:creationId xmlns:p14="http://schemas.microsoft.com/office/powerpoint/2010/main" val="1147335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347048" cy="1143000"/>
          </a:xfrm>
        </p:spPr>
        <p:txBody>
          <a:bodyPr>
            <a:normAutofit fontScale="90000"/>
          </a:bodyPr>
          <a:lstStyle/>
          <a:p>
            <a:r>
              <a:rPr lang="en-GB" u="sng" dirty="0" smtClean="0"/>
              <a:t>Evidence disproving charges</a:t>
            </a:r>
            <a:endParaRPr lang="en-GB" u="sng" dirty="0"/>
          </a:p>
        </p:txBody>
      </p:sp>
      <p:sp>
        <p:nvSpPr>
          <p:cNvPr id="3" name="Content Placeholder 2"/>
          <p:cNvSpPr>
            <a:spLocks noGrp="1"/>
          </p:cNvSpPr>
          <p:nvPr>
            <p:ph idx="1"/>
          </p:nvPr>
        </p:nvSpPr>
        <p:spPr>
          <a:xfrm>
            <a:off x="467544" y="2204864"/>
            <a:ext cx="8229600" cy="4525963"/>
          </a:xfrm>
        </p:spPr>
        <p:txBody>
          <a:bodyPr>
            <a:normAutofit fontScale="92500" lnSpcReduction="10000"/>
          </a:bodyPr>
          <a:lstStyle/>
          <a:p>
            <a:pPr marL="0" indent="0">
              <a:buNone/>
            </a:pPr>
            <a:r>
              <a:rPr lang="en-GB" sz="1800" dirty="0"/>
              <a:t>Sworn at Manchester, 12</a:t>
            </a:r>
            <a:r>
              <a:rPr lang="en-GB" sz="1800" baseline="30000" dirty="0"/>
              <a:t>th</a:t>
            </a:r>
            <a:r>
              <a:rPr lang="en-GB" sz="1800" dirty="0"/>
              <a:t> </a:t>
            </a:r>
            <a:r>
              <a:rPr lang="en-GB" sz="1800" dirty="0" smtClean="0"/>
              <a:t>of</a:t>
            </a:r>
            <a:br>
              <a:rPr lang="en-GB" sz="1800" dirty="0" smtClean="0"/>
            </a:br>
            <a:r>
              <a:rPr lang="en-GB" sz="1800" dirty="0" smtClean="0"/>
              <a:t>November</a:t>
            </a:r>
            <a:r>
              <a:rPr lang="en-GB" sz="1800" dirty="0"/>
              <a:t>, 1819, before me,</a:t>
            </a:r>
            <a:br>
              <a:rPr lang="en-GB" sz="1800" dirty="0"/>
            </a:br>
            <a:r>
              <a:rPr lang="en-GB" sz="1800" dirty="0"/>
              <a:t>J. NORRIS</a:t>
            </a:r>
          </a:p>
          <a:p>
            <a:pPr marL="0" indent="0">
              <a:buNone/>
            </a:pPr>
            <a:r>
              <a:rPr lang="en-GB" sz="1800" dirty="0"/>
              <a:t>ROBERT HENRY WILSON, of Manchester, Solicitor, upon his Oath, </a:t>
            </a:r>
            <a:r>
              <a:rPr lang="en-GB" sz="1800" dirty="0" err="1"/>
              <a:t>saith</a:t>
            </a:r>
            <a:r>
              <a:rPr lang="en-GB" sz="1800" dirty="0"/>
              <a:t>, that on his returning from St. Peter’s Field, at about a quarter or half-past one, on the 16</a:t>
            </a:r>
            <a:r>
              <a:rPr lang="en-GB" sz="1800" baseline="30000" dirty="0"/>
              <a:t>th</a:t>
            </a:r>
            <a:r>
              <a:rPr lang="en-GB" sz="1800" dirty="0"/>
              <a:t> of August, he met the Manchester Yeomanry coming up Cooper Street, at a tolerably brisk pace; – in a few seconds afterwards, he observed one who was behind the main body, coming up after them at a hand gallop, and just at that moment, a Woman and Child crossed from the Mosely Street side, her attention evidently engaged in looking at the main body, which just passed her, in consequence of which, she was thrown down by the one coming up, and her child thrown from her by the shock, to a distance of two or three yards, and pitched upon its head. Examinant took up the Woman and the Child, whom he found to be the Wife and Child of Charles Fildes. </a:t>
            </a:r>
            <a:r>
              <a:rPr lang="en-GB" sz="1800" b="1" dirty="0"/>
              <a:t>That the Soldier himself did not touch the Woman or the Child, their fall was accidental, and solely occasioned by her crossing the Street so suddenly in the face of the Horse, and that no blame could attach to the Rider,</a:t>
            </a:r>
            <a:r>
              <a:rPr lang="en-GB" sz="1800" dirty="0"/>
              <a:t> as it was impossible to draw up in time to prevent his going against the </a:t>
            </a:r>
            <a:r>
              <a:rPr lang="en-GB" sz="1800" dirty="0" smtClean="0"/>
              <a:t>Woman.</a:t>
            </a:r>
          </a:p>
          <a:p>
            <a:pPr marL="0" indent="0">
              <a:buNone/>
            </a:pPr>
            <a:endParaRPr lang="en-GB" sz="1800" dirty="0"/>
          </a:p>
          <a:p>
            <a:pPr marL="0" indent="0">
              <a:buNone/>
            </a:pPr>
            <a:r>
              <a:rPr lang="en-GB" sz="1800" dirty="0"/>
              <a:t>R. H. WILSON</a:t>
            </a:r>
          </a:p>
          <a:p>
            <a:endParaRPr lang="en-GB" sz="1800" dirty="0"/>
          </a:p>
        </p:txBody>
      </p:sp>
      <p:pic>
        <p:nvPicPr>
          <p:cNvPr id="4" name="Picture 3" descr="Trampled by Cavalry (ho-42.199f217)">
            <a:hlinkClick r:id="rId2" tgtFrame="&quot;_blank&quot;" tooltip="&quot;Trampled by Cavalry (ho-42.199f217)&quo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43333" y="116632"/>
            <a:ext cx="1817704" cy="2852936"/>
          </a:xfrm>
          <a:prstGeom prst="rect">
            <a:avLst/>
          </a:prstGeom>
          <a:noFill/>
          <a:ln>
            <a:noFill/>
          </a:ln>
        </p:spPr>
      </p:pic>
      <p:sp>
        <p:nvSpPr>
          <p:cNvPr id="5" name="TextBox 4"/>
          <p:cNvSpPr txBox="1"/>
          <p:nvPr/>
        </p:nvSpPr>
        <p:spPr>
          <a:xfrm>
            <a:off x="251520" y="332656"/>
            <a:ext cx="504056" cy="523220"/>
          </a:xfrm>
          <a:prstGeom prst="rect">
            <a:avLst/>
          </a:prstGeom>
          <a:noFill/>
        </p:spPr>
        <p:txBody>
          <a:bodyPr wrap="square" rtlCol="0">
            <a:spAutoFit/>
          </a:bodyPr>
          <a:lstStyle/>
          <a:p>
            <a:r>
              <a:rPr lang="en-GB" sz="2800" dirty="0" smtClean="0">
                <a:latin typeface="Arial Black" panose="020B0A04020102020204" pitchFamily="34" charset="0"/>
              </a:rPr>
              <a:t>2</a:t>
            </a:r>
            <a:endParaRPr lang="en-GB" sz="2800" dirty="0">
              <a:latin typeface="Arial Black" panose="020B0A04020102020204" pitchFamily="34" charset="0"/>
            </a:endParaRPr>
          </a:p>
        </p:txBody>
      </p:sp>
    </p:spTree>
    <p:extLst>
      <p:ext uri="{BB962C8B-B14F-4D97-AF65-F5344CB8AC3E}">
        <p14:creationId xmlns:p14="http://schemas.microsoft.com/office/powerpoint/2010/main" val="1540376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pPr lvl="0"/>
            <a:r>
              <a:rPr lang="en-GB" altLang="en-US" sz="3600" dirty="0" smtClean="0">
                <a:latin typeface="Arial" pitchFamily="34" charset="0"/>
                <a:ea typeface="Calibri" pitchFamily="34" charset="0"/>
                <a:cs typeface="Arial" pitchFamily="34" charset="0"/>
              </a:rPr>
              <a:t>First account </a:t>
            </a:r>
            <a:r>
              <a:rPr lang="en-GB" altLang="en-US" sz="3600" dirty="0">
                <a:latin typeface="Arial" pitchFamily="34" charset="0"/>
                <a:ea typeface="Calibri" pitchFamily="34" charset="0"/>
                <a:cs typeface="Arial" pitchFamily="34" charset="0"/>
              </a:rPr>
              <a:t>of </a:t>
            </a:r>
            <a:r>
              <a:rPr lang="en-GB" altLang="en-US" sz="3600" dirty="0" smtClean="0">
                <a:latin typeface="Arial" pitchFamily="34" charset="0"/>
                <a:ea typeface="Calibri" pitchFamily="34" charset="0"/>
                <a:cs typeface="Arial" pitchFamily="34" charset="0"/>
              </a:rPr>
              <a:t>events on </a:t>
            </a:r>
            <a:r>
              <a:rPr lang="en-GB" altLang="en-US" sz="3600" b="1" u="sng" dirty="0" smtClean="0">
                <a:latin typeface="Arial" pitchFamily="34" charset="0"/>
                <a:ea typeface="Calibri" pitchFamily="34" charset="0"/>
                <a:cs typeface="Arial" pitchFamily="34" charset="0"/>
              </a:rPr>
              <a:t>a note</a:t>
            </a:r>
            <a:endParaRPr lang="en-GB" sz="3600" b="1"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9186113"/>
              </p:ext>
            </p:extLst>
          </p:nvPr>
        </p:nvGraphicFramePr>
        <p:xfrm>
          <a:off x="442682" y="5395243"/>
          <a:ext cx="8229600" cy="1371600"/>
        </p:xfrm>
        <a:graphic>
          <a:graphicData uri="http://schemas.openxmlformats.org/drawingml/2006/table">
            <a:tbl>
              <a:tblPr firstRow="1" firstCol="1" bandRow="1"/>
              <a:tblGrid>
                <a:gridCol w="3045384"/>
                <a:gridCol w="5184216"/>
              </a:tblGrid>
              <a:tr h="1366154">
                <a:tc>
                  <a:txBody>
                    <a:bodyPr/>
                    <a:lstStyle/>
                    <a:p>
                      <a:pPr>
                        <a:spcAft>
                          <a:spcPts val="0"/>
                        </a:spcAft>
                      </a:pPr>
                      <a:r>
                        <a:rPr lang="en-GB" sz="1000" dirty="0">
                          <a:effectLst/>
                          <a:latin typeface="Arial"/>
                          <a:ea typeface="Calibri"/>
                        </a:rPr>
                        <a:t>A scrap of paper giving </a:t>
                      </a:r>
                      <a:r>
                        <a:rPr lang="en-GB" sz="1000" dirty="0" smtClean="0">
                          <a:effectLst/>
                          <a:latin typeface="Arial"/>
                          <a:ea typeface="Calibri"/>
                        </a:rPr>
                        <a:t>an account </a:t>
                      </a:r>
                      <a:r>
                        <a:rPr lang="en-GB" sz="1000" dirty="0">
                          <a:effectLst/>
                          <a:latin typeface="Arial"/>
                          <a:ea typeface="Calibri"/>
                        </a:rPr>
                        <a:t>of events in Manchester shows that few expected the Yeoman Cavalry to be used to break up the crowd. This brief, vivid, immediate account is our earliest report of Peterloo, 16 August 1819. </a:t>
                      </a:r>
                      <a:r>
                        <a:rPr lang="en-GB" sz="1000" b="1" dirty="0">
                          <a:effectLst/>
                          <a:latin typeface="Arial"/>
                          <a:ea typeface="Calibri"/>
                        </a:rPr>
                        <a:t>This information was received in London the following day and sent to Lord </a:t>
                      </a:r>
                      <a:r>
                        <a:rPr lang="en-GB" sz="1000" b="1" dirty="0" err="1">
                          <a:effectLst/>
                          <a:latin typeface="Arial"/>
                          <a:ea typeface="Calibri"/>
                        </a:rPr>
                        <a:t>Sidmouth’s</a:t>
                      </a:r>
                      <a:r>
                        <a:rPr lang="en-GB" sz="1000" b="1" dirty="0">
                          <a:effectLst/>
                          <a:latin typeface="Arial"/>
                          <a:ea typeface="Calibri"/>
                        </a:rPr>
                        <a:t> office.</a:t>
                      </a:r>
                    </a:p>
                    <a:p>
                      <a:pPr>
                        <a:spcAft>
                          <a:spcPts val="0"/>
                        </a:spcAft>
                      </a:pPr>
                      <a:r>
                        <a:rPr lang="en-GB" sz="1000" dirty="0">
                          <a:effectLst/>
                          <a:latin typeface="Arial"/>
                          <a:ea typeface="Calibri"/>
                        </a:rPr>
                        <a:t> </a:t>
                      </a:r>
                    </a:p>
                  </a:txBody>
                  <a:tcPr marL="56923" marR="5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solidFill>
                            <a:srgbClr val="000000"/>
                          </a:solidFill>
                          <a:effectLst/>
                          <a:latin typeface="Microsoft Sans Serif"/>
                          <a:ea typeface="Times New Roman"/>
                        </a:rPr>
                        <a:t>Manchester</a:t>
                      </a:r>
                      <a:br>
                        <a:rPr lang="en-GB" sz="1000" dirty="0">
                          <a:solidFill>
                            <a:srgbClr val="000000"/>
                          </a:solidFill>
                          <a:effectLst/>
                          <a:latin typeface="Microsoft Sans Serif"/>
                          <a:ea typeface="Times New Roman"/>
                        </a:rPr>
                      </a:br>
                      <a:r>
                        <a:rPr lang="en-GB" sz="1000" dirty="0">
                          <a:solidFill>
                            <a:srgbClr val="000000"/>
                          </a:solidFill>
                          <a:effectLst/>
                          <a:latin typeface="Microsoft Sans Serif"/>
                          <a:ea typeface="Times New Roman"/>
                        </a:rPr>
                        <a:t>August 16, 1819</a:t>
                      </a:r>
                      <a:endParaRPr lang="en-GB" sz="1000" dirty="0">
                        <a:effectLst/>
                        <a:latin typeface="Arial"/>
                        <a:ea typeface="Calibri"/>
                      </a:endParaRPr>
                    </a:p>
                    <a:p>
                      <a:pPr>
                        <a:spcAft>
                          <a:spcPts val="0"/>
                        </a:spcAft>
                      </a:pPr>
                      <a:r>
                        <a:rPr lang="en-GB" sz="1000" dirty="0">
                          <a:solidFill>
                            <a:srgbClr val="000000"/>
                          </a:solidFill>
                          <a:effectLst/>
                          <a:latin typeface="Microsoft Sans Serif"/>
                          <a:ea typeface="Times New Roman"/>
                        </a:rPr>
                        <a:t>Gents,</a:t>
                      </a:r>
                      <a:endParaRPr lang="en-GB" sz="1000" dirty="0">
                        <a:effectLst/>
                        <a:latin typeface="Arial"/>
                        <a:ea typeface="Calibri"/>
                      </a:endParaRPr>
                    </a:p>
                    <a:p>
                      <a:pPr>
                        <a:spcAft>
                          <a:spcPts val="0"/>
                        </a:spcAft>
                      </a:pPr>
                      <a:r>
                        <a:rPr lang="en-GB" sz="1000" dirty="0">
                          <a:solidFill>
                            <a:srgbClr val="000000"/>
                          </a:solidFill>
                          <a:effectLst/>
                          <a:latin typeface="Microsoft Sans Serif"/>
                          <a:ea typeface="Times New Roman"/>
                        </a:rPr>
                        <a:t>The meeting took place at </a:t>
                      </a:r>
                      <a:r>
                        <a:rPr lang="en-GB" sz="1000" dirty="0" smtClean="0">
                          <a:solidFill>
                            <a:srgbClr val="000000"/>
                          </a:solidFill>
                          <a:effectLst/>
                          <a:latin typeface="Microsoft Sans Serif"/>
                          <a:ea typeface="Times New Roman"/>
                        </a:rPr>
                        <a:t>1o’ </a:t>
                      </a:r>
                      <a:r>
                        <a:rPr lang="en-GB" sz="1000" dirty="0">
                          <a:solidFill>
                            <a:srgbClr val="000000"/>
                          </a:solidFill>
                          <a:effectLst/>
                          <a:latin typeface="Microsoft Sans Serif"/>
                          <a:ea typeface="Times New Roman"/>
                        </a:rPr>
                        <a:t>clock. Hunt in the chair with 16 flags and 7 caps of Liberty hoisted up amongst </a:t>
                      </a:r>
                      <a:r>
                        <a:rPr lang="en-GB" sz="1000" b="1" dirty="0">
                          <a:solidFill>
                            <a:srgbClr val="000000"/>
                          </a:solidFill>
                          <a:effectLst/>
                          <a:latin typeface="Microsoft Sans Serif"/>
                          <a:ea typeface="Times New Roman"/>
                        </a:rPr>
                        <a:t>upwards of 60,000 people, the cavalry has just broke in upon them, the flags are taken, Hunt and his party secured, several lives are lost and a number wounded. </a:t>
                      </a:r>
                      <a:r>
                        <a:rPr lang="en-GB" sz="1000" dirty="0">
                          <a:solidFill>
                            <a:srgbClr val="000000"/>
                          </a:solidFill>
                          <a:effectLst/>
                          <a:latin typeface="Microsoft Sans Serif"/>
                          <a:ea typeface="Times New Roman"/>
                        </a:rPr>
                        <a:t>The cavalry are now securing the streets in all directions, ½ past 2 o’clock,</a:t>
                      </a:r>
                      <a:endParaRPr lang="en-GB" sz="1000" dirty="0">
                        <a:effectLst/>
                        <a:latin typeface="Arial"/>
                        <a:ea typeface="Calibri"/>
                      </a:endParaRPr>
                    </a:p>
                    <a:p>
                      <a:pPr>
                        <a:spcAft>
                          <a:spcPts val="0"/>
                        </a:spcAft>
                      </a:pPr>
                      <a:r>
                        <a:rPr lang="en-GB" sz="1000" dirty="0">
                          <a:solidFill>
                            <a:srgbClr val="000000"/>
                          </a:solidFill>
                          <a:effectLst/>
                          <a:latin typeface="Microsoft Sans Serif"/>
                          <a:ea typeface="Times New Roman"/>
                        </a:rPr>
                        <a:t>Yours</a:t>
                      </a:r>
                      <a:endParaRPr lang="en-GB" sz="1000" dirty="0">
                        <a:effectLst/>
                        <a:latin typeface="Arial"/>
                        <a:ea typeface="Calibri"/>
                      </a:endParaRPr>
                    </a:p>
                    <a:p>
                      <a:pPr>
                        <a:spcAft>
                          <a:spcPts val="0"/>
                        </a:spcAft>
                      </a:pPr>
                      <a:r>
                        <a:rPr lang="en-GB" sz="1000" dirty="0">
                          <a:solidFill>
                            <a:srgbClr val="000000"/>
                          </a:solidFill>
                          <a:effectLst/>
                          <a:latin typeface="Microsoft Sans Serif"/>
                          <a:ea typeface="Times New Roman"/>
                        </a:rPr>
                        <a:t>J. Allen</a:t>
                      </a:r>
                      <a:endParaRPr lang="en-GB" sz="1000" dirty="0">
                        <a:effectLst/>
                        <a:latin typeface="Arial"/>
                        <a:ea typeface="Calibri"/>
                      </a:endParaRPr>
                    </a:p>
                  </a:txBody>
                  <a:tcPr marL="56923" marR="5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2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31640" y="1124744"/>
            <a:ext cx="6297613" cy="40544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457200" y="76882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http://www.nationalarchives.gov.uk/education/resources/protest-democracy-1818-1820/first-account-peterloo/</a:t>
            </a: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251520" y="332656"/>
            <a:ext cx="504056" cy="523220"/>
          </a:xfrm>
          <a:prstGeom prst="rect">
            <a:avLst/>
          </a:prstGeom>
          <a:noFill/>
        </p:spPr>
        <p:txBody>
          <a:bodyPr wrap="square" rtlCol="0">
            <a:spAutoFit/>
          </a:bodyPr>
          <a:lstStyle/>
          <a:p>
            <a:r>
              <a:rPr lang="en-GB" sz="2800" dirty="0">
                <a:latin typeface="Arial Black" panose="020B0A04020102020204" pitchFamily="34" charset="0"/>
              </a:rPr>
              <a:t>3</a:t>
            </a:r>
          </a:p>
        </p:txBody>
      </p:sp>
    </p:spTree>
    <p:extLst>
      <p:ext uri="{BB962C8B-B14F-4D97-AF65-F5344CB8AC3E}">
        <p14:creationId xmlns:p14="http://schemas.microsoft.com/office/powerpoint/2010/main" val="1026675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i="1" dirty="0" smtClean="0"/>
              <a:t>Manchester </a:t>
            </a:r>
            <a:r>
              <a:rPr lang="en-GB" sz="3600" b="1" i="1" dirty="0"/>
              <a:t>Observer </a:t>
            </a:r>
            <a:r>
              <a:rPr lang="en-GB" sz="3600" dirty="0" smtClean="0"/>
              <a:t>article, 21 </a:t>
            </a:r>
            <a:r>
              <a:rPr lang="en-GB" sz="3600" dirty="0"/>
              <a:t>August 1819</a:t>
            </a:r>
          </a:p>
        </p:txBody>
      </p:sp>
      <p:sp>
        <p:nvSpPr>
          <p:cNvPr id="3" name="Content Placeholder 2"/>
          <p:cNvSpPr>
            <a:spLocks noGrp="1"/>
          </p:cNvSpPr>
          <p:nvPr>
            <p:ph idx="1"/>
          </p:nvPr>
        </p:nvSpPr>
        <p:spPr>
          <a:xfrm>
            <a:off x="503548" y="1124744"/>
            <a:ext cx="6851104" cy="4525963"/>
          </a:xfrm>
        </p:spPr>
        <p:txBody>
          <a:bodyPr>
            <a:noAutofit/>
          </a:bodyPr>
          <a:lstStyle/>
          <a:p>
            <a:pPr marL="0" indent="0">
              <a:lnSpc>
                <a:spcPct val="134000"/>
              </a:lnSpc>
              <a:buNone/>
            </a:pPr>
            <a:r>
              <a:rPr lang="en-GB" sz="1900" dirty="0"/>
              <a:t>As soon as Mr. Hunt was secured, followed a scene so truly bloody and horrific, that no pen or </a:t>
            </a:r>
            <a:r>
              <a:rPr lang="en-GB" sz="1900" dirty="0" smtClean="0"/>
              <a:t>tongue… could </a:t>
            </a:r>
            <a:r>
              <a:rPr lang="en-GB" sz="1900" dirty="0"/>
              <a:t>paint in its true colours. </a:t>
            </a:r>
            <a:r>
              <a:rPr lang="en-GB" sz="1900" dirty="0" smtClean="0"/>
              <a:t>Without </a:t>
            </a:r>
            <a:r>
              <a:rPr lang="en-GB" sz="1900" dirty="0"/>
              <a:t>reading the Riot Act, which that despicable sycophant, Mr. Aston, has the unblushing impudence to assert was read; without the usual notice to disperse, if it was read; and </a:t>
            </a:r>
            <a:r>
              <a:rPr lang="en-GB" sz="1900" b="1" dirty="0"/>
              <a:t>without ceremony did they dash in upon this peaceable and defenceless multitude.  </a:t>
            </a:r>
            <a:r>
              <a:rPr lang="en-GB" sz="1900" dirty="0"/>
              <a:t>So indiscriminate was the attack, that these lambs literally put to death one of the Special Constables, and wounded many more. </a:t>
            </a:r>
            <a:r>
              <a:rPr lang="en-GB" sz="1900" dirty="0" smtClean="0"/>
              <a:t>So </a:t>
            </a:r>
            <a:r>
              <a:rPr lang="en-GB" sz="1900" dirty="0"/>
              <a:t>eager did they appear to display their zeal in the preservation of the peace, and to come in contact with unarmed men and defenceless women. </a:t>
            </a:r>
            <a:r>
              <a:rPr lang="en-GB" sz="1900" dirty="0" smtClean="0"/>
              <a:t>A </a:t>
            </a:r>
            <a:r>
              <a:rPr lang="en-GB" sz="1900" dirty="0"/>
              <a:t>most terrific shriek now rent the air; we many add hundreds were thrown down, produced by their anxiety to get out of the crowd. </a:t>
            </a:r>
            <a:r>
              <a:rPr lang="en-GB" sz="1900" b="1" dirty="0" smtClean="0"/>
              <a:t>Very </a:t>
            </a:r>
            <a:r>
              <a:rPr lang="en-GB" sz="1900" b="1" dirty="0"/>
              <a:t>many were necessarily ridden over in </a:t>
            </a:r>
            <a:r>
              <a:rPr lang="en-GB" sz="1900" b="1" dirty="0" smtClean="0"/>
              <a:t>consequence</a:t>
            </a:r>
            <a:r>
              <a:rPr lang="en-GB" sz="1900" dirty="0" smtClean="0"/>
              <a:t>…</a:t>
            </a:r>
            <a:endParaRPr lang="en-GB" sz="1900" dirty="0"/>
          </a:p>
        </p:txBody>
      </p:sp>
      <p:pic>
        <p:nvPicPr>
          <p:cNvPr id="4" name="image" descr="http://www.nationalarchives.gov.uk/wp-content/uploads/2017/07/13.HO42-192-f5-pg-687-Manchester-Observer.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52320" y="1772816"/>
            <a:ext cx="1487934" cy="4027601"/>
          </a:xfrm>
          <a:prstGeom prst="rect">
            <a:avLst/>
          </a:prstGeom>
          <a:noFill/>
          <a:ln>
            <a:noFill/>
          </a:ln>
        </p:spPr>
      </p:pic>
      <p:sp>
        <p:nvSpPr>
          <p:cNvPr id="5" name="TextBox 4"/>
          <p:cNvSpPr txBox="1"/>
          <p:nvPr/>
        </p:nvSpPr>
        <p:spPr>
          <a:xfrm>
            <a:off x="251520" y="332656"/>
            <a:ext cx="504056" cy="523220"/>
          </a:xfrm>
          <a:prstGeom prst="rect">
            <a:avLst/>
          </a:prstGeom>
          <a:noFill/>
        </p:spPr>
        <p:txBody>
          <a:bodyPr wrap="square" rtlCol="0">
            <a:spAutoFit/>
          </a:bodyPr>
          <a:lstStyle/>
          <a:p>
            <a:r>
              <a:rPr lang="en-GB" sz="2800" dirty="0" smtClean="0">
                <a:latin typeface="Arial Black" panose="020B0A04020102020204" pitchFamily="34" charset="0"/>
              </a:rPr>
              <a:t>4</a:t>
            </a:r>
            <a:endParaRPr lang="en-GB" sz="2800" dirty="0">
              <a:latin typeface="Arial Black" panose="020B0A04020102020204" pitchFamily="34" charset="0"/>
            </a:endParaRPr>
          </a:p>
        </p:txBody>
      </p:sp>
    </p:spTree>
    <p:extLst>
      <p:ext uri="{BB962C8B-B14F-4D97-AF65-F5344CB8AC3E}">
        <p14:creationId xmlns:p14="http://schemas.microsoft.com/office/powerpoint/2010/main" val="1740586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112" y="274638"/>
            <a:ext cx="3106688" cy="1143000"/>
          </a:xfrm>
        </p:spPr>
        <p:txBody>
          <a:bodyPr/>
          <a:lstStyle/>
          <a:p>
            <a:r>
              <a:rPr lang="en-GB" u="sng" dirty="0" smtClean="0"/>
              <a:t>Report</a:t>
            </a:r>
            <a:endParaRPr lang="en-GB" u="sng" dirty="0"/>
          </a:p>
        </p:txBody>
      </p:sp>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292080" y="1268760"/>
            <a:ext cx="3340389" cy="4608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36768" y="116632"/>
            <a:ext cx="4267280" cy="6658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51520" y="332656"/>
            <a:ext cx="504056" cy="523220"/>
          </a:xfrm>
          <a:prstGeom prst="rect">
            <a:avLst/>
          </a:prstGeom>
          <a:noFill/>
        </p:spPr>
        <p:txBody>
          <a:bodyPr wrap="square" rtlCol="0">
            <a:spAutoFit/>
          </a:bodyPr>
          <a:lstStyle/>
          <a:p>
            <a:r>
              <a:rPr lang="en-GB" sz="2800" dirty="0" smtClean="0">
                <a:latin typeface="Arial Black" panose="020B0A04020102020204" pitchFamily="34" charset="0"/>
              </a:rPr>
              <a:t>5</a:t>
            </a:r>
            <a:endParaRPr lang="en-GB" sz="2800" dirty="0">
              <a:latin typeface="Arial Black" panose="020B0A04020102020204" pitchFamily="34" charset="0"/>
            </a:endParaRPr>
          </a:p>
        </p:txBody>
      </p:sp>
      <p:sp>
        <p:nvSpPr>
          <p:cNvPr id="3" name="Rectangle 2"/>
          <p:cNvSpPr/>
          <p:nvPr/>
        </p:nvSpPr>
        <p:spPr>
          <a:xfrm>
            <a:off x="5266695" y="5934670"/>
            <a:ext cx="3365774" cy="738664"/>
          </a:xfrm>
          <a:prstGeom prst="rect">
            <a:avLst/>
          </a:prstGeom>
        </p:spPr>
        <p:txBody>
          <a:bodyPr wrap="square">
            <a:spAutoFit/>
          </a:bodyPr>
          <a:lstStyle/>
          <a:p>
            <a:r>
              <a:rPr lang="en-GB" sz="1400" dirty="0">
                <a:hlinkClick r:id="rId4"/>
              </a:rPr>
              <a:t>https://www.bl.uk/collection-items/lists-of-the-killed-and-wounded-from-the-peterloo-massacre</a:t>
            </a:r>
            <a:endParaRPr lang="en-GB" sz="1400" dirty="0"/>
          </a:p>
        </p:txBody>
      </p:sp>
    </p:spTree>
    <p:extLst>
      <p:ext uri="{BB962C8B-B14F-4D97-AF65-F5344CB8AC3E}">
        <p14:creationId xmlns:p14="http://schemas.microsoft.com/office/powerpoint/2010/main" val="3401741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185009"/>
            <a:ext cx="2232248" cy="409257"/>
          </a:xfrm>
        </p:spPr>
        <p:txBody>
          <a:bodyPr>
            <a:normAutofit fontScale="90000"/>
          </a:bodyPr>
          <a:lstStyle/>
          <a:p>
            <a:r>
              <a:rPr lang="en-GB" u="sng" dirty="0" smtClean="0"/>
              <a:t>Pamphlet</a:t>
            </a:r>
            <a:endParaRPr lang="en-GB" u="sng" dirty="0"/>
          </a:p>
        </p:txBody>
      </p:sp>
      <p:pic>
        <p:nvPicPr>
          <p:cNvPr id="4" name="image" descr="http://www.nationalarchives.gov.uk/wp-content/uploads/2017/07/12.ho-42-192-f322-Response-to-Peterloo.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2960" y="683895"/>
            <a:ext cx="7498080" cy="5490210"/>
          </a:xfrm>
          <a:prstGeom prst="rect">
            <a:avLst/>
          </a:prstGeom>
          <a:noFill/>
          <a:ln>
            <a:noFill/>
          </a:ln>
        </p:spPr>
      </p:pic>
      <p:sp>
        <p:nvSpPr>
          <p:cNvPr id="6" name="Rectangle 5"/>
          <p:cNvSpPr/>
          <p:nvPr/>
        </p:nvSpPr>
        <p:spPr>
          <a:xfrm>
            <a:off x="251520" y="6401073"/>
            <a:ext cx="8712968" cy="307777"/>
          </a:xfrm>
          <a:prstGeom prst="rect">
            <a:avLst/>
          </a:prstGeom>
        </p:spPr>
        <p:txBody>
          <a:bodyPr wrap="square">
            <a:spAutoFit/>
          </a:bodyPr>
          <a:lstStyle/>
          <a:p>
            <a:pPr algn="ctr"/>
            <a:r>
              <a:rPr lang="en-GB" sz="1400" u="sng" dirty="0">
                <a:solidFill>
                  <a:srgbClr val="0000FF"/>
                </a:solidFill>
                <a:latin typeface="+mj-lt"/>
                <a:ea typeface="Times New Roman"/>
                <a:cs typeface="Helvetica"/>
                <a:hlinkClick r:id="rId3"/>
              </a:rPr>
              <a:t>http://www.nationalarchives.gov.uk/education/resources/protest-democracy-1818-1820/response-peterloo/</a:t>
            </a:r>
            <a:endParaRPr lang="en-GB" sz="1400" dirty="0">
              <a:effectLst/>
              <a:latin typeface="+mj-lt"/>
              <a:ea typeface="Times New Roman"/>
              <a:cs typeface="Helvetica"/>
            </a:endParaRPr>
          </a:p>
        </p:txBody>
      </p:sp>
      <p:sp>
        <p:nvSpPr>
          <p:cNvPr id="5" name="TextBox 4"/>
          <p:cNvSpPr txBox="1"/>
          <p:nvPr/>
        </p:nvSpPr>
        <p:spPr>
          <a:xfrm>
            <a:off x="251520" y="332656"/>
            <a:ext cx="504056" cy="523220"/>
          </a:xfrm>
          <a:prstGeom prst="rect">
            <a:avLst/>
          </a:prstGeom>
          <a:noFill/>
        </p:spPr>
        <p:txBody>
          <a:bodyPr wrap="square" rtlCol="0">
            <a:spAutoFit/>
          </a:bodyPr>
          <a:lstStyle/>
          <a:p>
            <a:r>
              <a:rPr lang="en-GB" sz="2800" dirty="0" smtClean="0">
                <a:latin typeface="Arial Black" panose="020B0A04020102020204" pitchFamily="34" charset="0"/>
              </a:rPr>
              <a:t>6</a:t>
            </a:r>
            <a:endParaRPr lang="en-GB" sz="2800" dirty="0">
              <a:latin typeface="Arial Black" panose="020B0A04020102020204" pitchFamily="34" charset="0"/>
            </a:endParaRPr>
          </a:p>
        </p:txBody>
      </p:sp>
    </p:spTree>
    <p:extLst>
      <p:ext uri="{BB962C8B-B14F-4D97-AF65-F5344CB8AC3E}">
        <p14:creationId xmlns:p14="http://schemas.microsoft.com/office/powerpoint/2010/main" val="10740504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816</TotalTime>
  <Words>760</Words>
  <Application>Microsoft Office PowerPoint</Application>
  <PresentationFormat>On-screen Show (4:3)</PresentationFormat>
  <Paragraphs>104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Session 5: Opinions and evidence</vt:lpstr>
      <vt:lpstr>STARTER</vt:lpstr>
      <vt:lpstr>Who do you believe?</vt:lpstr>
      <vt:lpstr>Inquest document</vt:lpstr>
      <vt:lpstr>Evidence disproving charges</vt:lpstr>
      <vt:lpstr>First account of events on a note</vt:lpstr>
      <vt:lpstr>Manchester Observer article, 21 August 1819</vt:lpstr>
      <vt:lpstr>Report</vt:lpstr>
      <vt:lpstr>Pamphlet</vt:lpstr>
      <vt:lpstr>Map of area surrounding Manchester</vt:lpstr>
      <vt:lpstr>Map of St Peter’s Field, Manchester</vt:lpstr>
      <vt:lpstr>PowerPoint Presentation</vt:lpstr>
      <vt:lpstr>PowerPoint Presentation</vt:lpstr>
      <vt:lpstr>‘The Mask of Anarchy’ by Shelley</vt:lpstr>
      <vt:lpstr>TASK: Newspaper report</vt:lpstr>
      <vt:lpstr>REFLECTION</vt:lpstr>
    </vt:vector>
  </TitlesOfParts>
  <Company>Historical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should we remember Peterloo S5</dc:title>
  <dc:creator>Alison Mansell</dc:creator>
  <cp:keywords>HATF</cp:keywords>
  <cp:lastModifiedBy>Maheema Chanrai</cp:lastModifiedBy>
  <dcterms:created xsi:type="dcterms:W3CDTF">2018-07-09T14:09:14Z</dcterms:created>
  <dcterms:modified xsi:type="dcterms:W3CDTF">2019-08-12T14:32:46Z</dcterms:modified>
</cp:coreProperties>
</file>