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4" r:id="rId4"/>
    <p:sldId id="272" r:id="rId5"/>
    <p:sldId id="273" r:id="rId6"/>
    <p:sldId id="263" r:id="rId7"/>
    <p:sldId id="262" r:id="rId8"/>
    <p:sldId id="275" r:id="rId9"/>
    <p:sldId id="279" r:id="rId10"/>
    <p:sldId id="276" r:id="rId11"/>
    <p:sldId id="280" r:id="rId12"/>
    <p:sldId id="278" r:id="rId13"/>
    <p:sldId id="281" r:id="rId14"/>
    <p:sldId id="283" r:id="rId15"/>
    <p:sldId id="277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392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819C-E855-4DB9-87EC-4BE2D9E7C5A6}" type="datetimeFigureOut">
              <a:rPr lang="en-GB" smtClean="0"/>
              <a:t>12/08/2019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CEB7-201A-4FA7-A7ED-447C7CCC9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555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819C-E855-4DB9-87EC-4BE2D9E7C5A6}" type="datetimeFigureOut">
              <a:rPr lang="en-GB" smtClean="0"/>
              <a:t>12/08/2019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CEB7-201A-4FA7-A7ED-447C7CCC9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737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819C-E855-4DB9-87EC-4BE2D9E7C5A6}" type="datetimeFigureOut">
              <a:rPr lang="en-GB" smtClean="0"/>
              <a:t>12/08/2019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CEB7-201A-4FA7-A7ED-447C7CCC9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355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819C-E855-4DB9-87EC-4BE2D9E7C5A6}" type="datetimeFigureOut">
              <a:rPr lang="en-GB" smtClean="0"/>
              <a:t>12/08/2019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CEB7-201A-4FA7-A7ED-447C7CCC9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338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819C-E855-4DB9-87EC-4BE2D9E7C5A6}" type="datetimeFigureOut">
              <a:rPr lang="en-GB" smtClean="0"/>
              <a:t>12/08/2019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CEB7-201A-4FA7-A7ED-447C7CCC9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288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819C-E855-4DB9-87EC-4BE2D9E7C5A6}" type="datetimeFigureOut">
              <a:rPr lang="en-GB" smtClean="0"/>
              <a:t>12/08/2019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CEB7-201A-4FA7-A7ED-447C7CCC9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42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819C-E855-4DB9-87EC-4BE2D9E7C5A6}" type="datetimeFigureOut">
              <a:rPr lang="en-GB" smtClean="0"/>
              <a:t>12/08/2019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CEB7-201A-4FA7-A7ED-447C7CCC9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434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819C-E855-4DB9-87EC-4BE2D9E7C5A6}" type="datetimeFigureOut">
              <a:rPr lang="en-GB" smtClean="0"/>
              <a:t>12/08/2019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CEB7-201A-4FA7-A7ED-447C7CCC9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801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819C-E855-4DB9-87EC-4BE2D9E7C5A6}" type="datetimeFigureOut">
              <a:rPr lang="en-GB" smtClean="0"/>
              <a:t>12/08/2019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CEB7-201A-4FA7-A7ED-447C7CCC9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213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819C-E855-4DB9-87EC-4BE2D9E7C5A6}" type="datetimeFigureOut">
              <a:rPr lang="en-GB" smtClean="0"/>
              <a:t>12/08/2019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CEB7-201A-4FA7-A7ED-447C7CCC9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491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819C-E855-4DB9-87EC-4BE2D9E7C5A6}" type="datetimeFigureOut">
              <a:rPr lang="en-GB" smtClean="0"/>
              <a:t>12/08/2019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CEB7-201A-4FA7-A7ED-447C7CCC9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13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5819C-E855-4DB9-87EC-4BE2D9E7C5A6}" type="datetimeFigureOut">
              <a:rPr lang="en-GB" smtClean="0"/>
              <a:t>12/08/2019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ACEB7-201A-4FA7-A7ED-447C7CCC9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31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cml.org.uk/our-collections/object-of-the-month/william-hones-1819-pamphlet-the-political-house-that-jack-built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rct=j&amp;q=&amp;esrc=s&amp;source=images&amp;cd=&amp;cad=rja&amp;uact=8&amp;ved=2ahUKEwiWyJHwopzcAhVBRhQKHVFlBFsQjRx6BAgBEAU&amp;url=https://www.telegraph.co.uk/foodanddrink/healthy-recipes/10560614/Paul-Hollywood-bake-with-wholemeal-flour-for-a-healthy-January.html&amp;psig=AOvVaw1DnNthrcLV_T6JpxoMDWAi&amp;ust=153157801354862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2ahUKEwjWuL-fgZDcAhWJVhQKHQY2AnEQjRx6BAgBEAU&amp;url=http://www.mipex.eu/first-european-country-take-away-right-vote-immigrants&amp;psig=AOvVaw0fGN0YehQGbI7GPbrQJhk7&amp;ust=1531156670824977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www.google.co.uk/url?sa=i&amp;rct=j&amp;q=&amp;esrc=s&amp;source=images&amp;cd=&amp;cad=rja&amp;uact=8&amp;ved=2ahUKEwiRpOmns5zcAhVHtxQKHRpPBZoQjRx6BAgBEAU&amp;url=http://salfordstar.com/article.asp?id%3D2877&amp;psig=AOvVaw2BWRooa01bMn4Om5VqyfH7&amp;ust=153158240670546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.uk/url?sa=i&amp;rct=j&amp;q=&amp;esrc=s&amp;source=images&amp;cd=&amp;cad=rja&amp;uact=8&amp;ved=2ahUKEwiJl8TOs5zcAhXE7xQKHSSvCwoQjRx6BAgBEAU&amp;url=https://twitter.com/Touchstones/status/964168518806769664&amp;psig=AOvVaw2BWRooa01bMn4Om5VqyfH7&amp;ust=1531582406705469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www.google.co.uk/url?sa=i&amp;rct=j&amp;q=&amp;esrc=s&amp;source=images&amp;cd=&amp;cad=rja&amp;uact=8&amp;ved=2ahUKEwjc9sq5s5zcAhUBWxQKHYuMDFIQjRx6BAgBEAU&amp;url=http://news.bbc.co.uk/local/manchester/hi/people_and_places/history/newsid_8917000/8917936.stm&amp;psig=AOvVaw2BWRooa01bMn4Om5VqyfH7&amp;ust=153158240670546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nationalarchives.gov.uk/wp-content/uploads/2017/07/6.ho-42-192-f323-Stay-at-Home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o.uk/url?sa=i&amp;source=images&amp;cd=&amp;cad=rja&amp;uact=8&amp;ved=2ahUKEwjxpe6F9K_bAhVJNMAKHREdDqwQjRx6BAgBEAU&amp;url=https://www.empireonline.com/people/mike-leigh/first-image-mike-leigh-peterloo/&amp;psig=AOvVaw0FGxnfZWVGHDduQqSv2sSp&amp;ust=152785459481020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56157535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 smtClean="0"/>
              <a:t>Session 4: Protest, riot or revolution?</a:t>
            </a:r>
            <a:endParaRPr lang="en-GB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What </a:t>
            </a:r>
            <a:r>
              <a:rPr lang="en-GB" sz="4000" dirty="0"/>
              <a:t>happened at St Peter’s Field?</a:t>
            </a:r>
          </a:p>
        </p:txBody>
      </p:sp>
    </p:spTree>
    <p:extLst>
      <p:ext uri="{BB962C8B-B14F-4D97-AF65-F5344CB8AC3E}">
        <p14:creationId xmlns:p14="http://schemas.microsoft.com/office/powerpoint/2010/main" val="2219874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u="sng" dirty="0" smtClean="0"/>
              <a:t>PAIR A: ‘The Mask of Anarchy’ by Shelley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4176464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000" dirty="0"/>
              <a:t>As I lay asleep in Italy </a:t>
            </a:r>
          </a:p>
          <a:p>
            <a:pPr marL="0" indent="0">
              <a:buNone/>
            </a:pPr>
            <a:r>
              <a:rPr lang="en-GB" sz="2000" dirty="0"/>
              <a:t>There came a voice from over the Sea, </a:t>
            </a:r>
          </a:p>
          <a:p>
            <a:pPr marL="0" indent="0">
              <a:buNone/>
            </a:pPr>
            <a:r>
              <a:rPr lang="en-GB" sz="2000" dirty="0"/>
              <a:t>And with great power it forth led me </a:t>
            </a:r>
          </a:p>
          <a:p>
            <a:pPr marL="0" indent="0">
              <a:buNone/>
            </a:pPr>
            <a:r>
              <a:rPr lang="en-GB" sz="2000" dirty="0"/>
              <a:t>To walk in the visions of Poesy </a:t>
            </a: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/>
              <a:t>I met Murder on the way— </a:t>
            </a:r>
          </a:p>
          <a:p>
            <a:pPr marL="0" indent="0">
              <a:buNone/>
            </a:pPr>
            <a:r>
              <a:rPr lang="en-GB" sz="2000" dirty="0"/>
              <a:t>He had a mask like Castlereagh— </a:t>
            </a:r>
          </a:p>
          <a:p>
            <a:pPr marL="0" indent="0">
              <a:buNone/>
            </a:pPr>
            <a:r>
              <a:rPr lang="en-GB" sz="2000" dirty="0"/>
              <a:t>Very smooth he looked, yet </a:t>
            </a:r>
            <a:r>
              <a:rPr lang="en-GB" sz="2000" dirty="0" smtClean="0"/>
              <a:t>grim; 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Seven blood-hounds followed </a:t>
            </a:r>
            <a:r>
              <a:rPr lang="en-GB" sz="2000" dirty="0" smtClean="0"/>
              <a:t>him…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   </a:t>
            </a:r>
          </a:p>
          <a:p>
            <a:pPr marL="0" indent="0">
              <a:buNone/>
            </a:pPr>
            <a:r>
              <a:rPr lang="en-GB" sz="2000" dirty="0" smtClean="0"/>
              <a:t>… Last </a:t>
            </a:r>
            <a:r>
              <a:rPr lang="en-GB" sz="2000" dirty="0"/>
              <a:t>came </a:t>
            </a:r>
            <a:r>
              <a:rPr lang="en-GB" sz="2000" dirty="0" smtClean="0"/>
              <a:t>Anarchy: </a:t>
            </a:r>
            <a:r>
              <a:rPr lang="en-GB" sz="2000" dirty="0"/>
              <a:t>he rode </a:t>
            </a:r>
          </a:p>
          <a:p>
            <a:pPr marL="0" indent="0">
              <a:buNone/>
            </a:pPr>
            <a:r>
              <a:rPr lang="en-GB" sz="2000" dirty="0"/>
              <a:t>On a white horse, splashed with </a:t>
            </a:r>
            <a:r>
              <a:rPr lang="en-GB" sz="2000" dirty="0" smtClean="0"/>
              <a:t>blood; 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He was pale even to the lips, </a:t>
            </a:r>
          </a:p>
          <a:p>
            <a:pPr marL="0" indent="0">
              <a:buNone/>
            </a:pPr>
            <a:r>
              <a:rPr lang="en-GB" sz="2000" dirty="0"/>
              <a:t>Like Death in the Apocalypse.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766356" y="1556792"/>
            <a:ext cx="40427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 smtClean="0"/>
              <a:t>   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And he wore a kingly </a:t>
            </a:r>
            <a:r>
              <a:rPr lang="en-GB" sz="2000" dirty="0" smtClean="0"/>
              <a:t>crown; 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And in his grasp a sceptre </a:t>
            </a:r>
            <a:r>
              <a:rPr lang="en-GB" sz="2000" dirty="0" smtClean="0"/>
              <a:t>shone; 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On his brow this mark I saw— </a:t>
            </a:r>
          </a:p>
          <a:p>
            <a:pPr marL="0" indent="0">
              <a:buNone/>
            </a:pPr>
            <a:r>
              <a:rPr lang="en-GB" sz="2000" dirty="0"/>
              <a:t>‘I AM GOD, AND KING, AND LAW!’</a:t>
            </a:r>
          </a:p>
          <a:p>
            <a:pPr marL="0" indent="0">
              <a:buNone/>
            </a:pPr>
            <a:r>
              <a:rPr lang="en-GB" sz="2000" dirty="0"/>
              <a:t>  </a:t>
            </a:r>
          </a:p>
          <a:p>
            <a:pPr marL="0" indent="0">
              <a:buNone/>
            </a:pPr>
            <a:r>
              <a:rPr lang="en-GB" sz="2000" dirty="0"/>
              <a:t>With a pace stately and fast, </a:t>
            </a:r>
          </a:p>
          <a:p>
            <a:pPr marL="0" indent="0">
              <a:buNone/>
            </a:pPr>
            <a:r>
              <a:rPr lang="en-GB" sz="2000" dirty="0"/>
              <a:t>Over English land he passed, </a:t>
            </a:r>
          </a:p>
          <a:p>
            <a:pPr marL="0" indent="0">
              <a:buNone/>
            </a:pPr>
            <a:r>
              <a:rPr lang="en-GB" sz="2000" dirty="0"/>
              <a:t>Trampling to a mire of blood </a:t>
            </a:r>
          </a:p>
          <a:p>
            <a:pPr marL="0" indent="0">
              <a:buNone/>
            </a:pPr>
            <a:r>
              <a:rPr lang="en-GB" sz="2000" dirty="0"/>
              <a:t>The adoring multitude.</a:t>
            </a:r>
          </a:p>
          <a:p>
            <a:pPr marL="0" indent="0">
              <a:buNone/>
            </a:pPr>
            <a:r>
              <a:rPr lang="en-GB" sz="2000" dirty="0"/>
              <a:t>   </a:t>
            </a:r>
          </a:p>
          <a:p>
            <a:pPr marL="0" indent="0">
              <a:buNone/>
            </a:pPr>
            <a:r>
              <a:rPr lang="en-GB" sz="2000" dirty="0"/>
              <a:t>And with a mighty troop around </a:t>
            </a:r>
          </a:p>
          <a:p>
            <a:pPr marL="0" indent="0">
              <a:buNone/>
            </a:pPr>
            <a:r>
              <a:rPr lang="en-GB" sz="2000" dirty="0"/>
              <a:t>With their trampling shook the ground, </a:t>
            </a:r>
          </a:p>
          <a:p>
            <a:pPr marL="0" indent="0">
              <a:buNone/>
            </a:pPr>
            <a:r>
              <a:rPr lang="en-GB" sz="2000" dirty="0"/>
              <a:t>Waving each a bloody sword, </a:t>
            </a:r>
          </a:p>
          <a:p>
            <a:pPr marL="0" indent="0">
              <a:buNone/>
            </a:pPr>
            <a:r>
              <a:rPr lang="en-GB" sz="2000" dirty="0"/>
              <a:t>For the service of their </a:t>
            </a:r>
            <a:r>
              <a:rPr lang="en-GB" sz="2000" dirty="0" smtClean="0"/>
              <a:t>Lord… </a:t>
            </a:r>
            <a:endParaRPr lang="en-GB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5223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u="sng" dirty="0" smtClean="0"/>
              <a:t>PAIR B: List of the dead at St Peter’s Field</a:t>
            </a:r>
            <a:endParaRPr lang="en-GB" u="sng" dirty="0"/>
          </a:p>
        </p:txBody>
      </p:sp>
      <p:sp>
        <p:nvSpPr>
          <p:cNvPr id="4" name="Rectangle 3"/>
          <p:cNvSpPr/>
          <p:nvPr/>
        </p:nvSpPr>
        <p:spPr>
          <a:xfrm>
            <a:off x="3059832" y="6569487"/>
            <a:ext cx="2952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http://spartacus-educational.com/PRdeaths.htm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3855" y="1509114"/>
            <a:ext cx="7334181" cy="502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973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46648" cy="4882554"/>
          </a:xfrm>
        </p:spPr>
        <p:txBody>
          <a:bodyPr>
            <a:normAutofit/>
          </a:bodyPr>
          <a:lstStyle/>
          <a:p>
            <a:r>
              <a:rPr lang="en-GB" u="sng" dirty="0" smtClean="0"/>
              <a:t>PAIR C: List of persons </a:t>
            </a:r>
            <a:r>
              <a:rPr lang="en-GB" u="sng" dirty="0"/>
              <a:t>k</a:t>
            </a:r>
            <a:r>
              <a:rPr lang="en-GB" u="sng" dirty="0" smtClean="0"/>
              <a:t>illed at St Peter’s Field</a:t>
            </a:r>
            <a:endParaRPr lang="en-GB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9872" y="75662"/>
            <a:ext cx="5616624" cy="678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6021288"/>
            <a:ext cx="26642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https://www.bl.uk/collection-items/lists-of-the-killed-and-wounded-from-the-peterloo-massacre</a:t>
            </a:r>
          </a:p>
        </p:txBody>
      </p:sp>
    </p:spTree>
    <p:extLst>
      <p:ext uri="{BB962C8B-B14F-4D97-AF65-F5344CB8AC3E}">
        <p14:creationId xmlns:p14="http://schemas.microsoft.com/office/powerpoint/2010/main" val="719570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9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u="sng" dirty="0" smtClean="0"/>
              <a:t>Pair D: This is the House that Jack Built</a:t>
            </a:r>
            <a:endParaRPr lang="en-GB" u="sng" dirty="0"/>
          </a:p>
        </p:txBody>
      </p:sp>
      <p:sp>
        <p:nvSpPr>
          <p:cNvPr id="4" name="Rectangle 3"/>
          <p:cNvSpPr/>
          <p:nvPr/>
        </p:nvSpPr>
        <p:spPr>
          <a:xfrm>
            <a:off x="1" y="1556792"/>
            <a:ext cx="17636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https://www.wcml.org.uk/our-collections/object-of-the-month/william-hones-1819-pamphlet-the-political-house-that-jack-built</a:t>
            </a:r>
            <a:r>
              <a:rPr lang="en-GB" dirty="0"/>
              <a:t>/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2" y="4653136"/>
            <a:ext cx="18722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https://www.bl.uk/collection-items/the-political-house-that-jack-built-a-radical-political-satire-by-william-hone-and-george-cruikshank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26504" y="908720"/>
            <a:ext cx="7128792" cy="581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the people all tattered and to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980728"/>
            <a:ext cx="3744416" cy="254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406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3933056"/>
            <a:ext cx="4474840" cy="21210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2400" dirty="0">
                <a:latin typeface="Arial Narrow" panose="020B0606020202030204" pitchFamily="34" charset="0"/>
              </a:rPr>
              <a:t>These are THE PEOPLE all </a:t>
            </a:r>
            <a:r>
              <a:rPr lang="en-GB" sz="2400" dirty="0" err="1">
                <a:latin typeface="Arial Narrow" panose="020B0606020202030204" pitchFamily="34" charset="0"/>
              </a:rPr>
              <a:t>tatter'd</a:t>
            </a:r>
            <a:r>
              <a:rPr lang="en-GB" sz="2400" dirty="0">
                <a:latin typeface="Arial Narrow" panose="020B0606020202030204" pitchFamily="34" charset="0"/>
              </a:rPr>
              <a:t> and torn, </a:t>
            </a:r>
          </a:p>
          <a:p>
            <a:pPr marL="0" indent="0">
              <a:buNone/>
            </a:pPr>
            <a:r>
              <a:rPr lang="en-GB" sz="2400" dirty="0">
                <a:latin typeface="Arial Narrow" panose="020B0606020202030204" pitchFamily="34" charset="0"/>
              </a:rPr>
              <a:t>Who curse the day wherein they were born,</a:t>
            </a:r>
          </a:p>
          <a:p>
            <a:pPr marL="0" indent="0">
              <a:buNone/>
            </a:pPr>
            <a:r>
              <a:rPr lang="en-GB" sz="2400" dirty="0">
                <a:latin typeface="Arial Narrow" panose="020B0606020202030204" pitchFamily="34" charset="0"/>
              </a:rPr>
              <a:t>On account of Taxation too great to be borne, </a:t>
            </a:r>
          </a:p>
          <a:p>
            <a:pPr marL="0" indent="0">
              <a:buNone/>
            </a:pPr>
            <a:r>
              <a:rPr lang="en-GB" sz="2400" dirty="0">
                <a:latin typeface="Arial Narrow" panose="020B0606020202030204" pitchFamily="34" charset="0"/>
              </a:rPr>
              <a:t>And pray for relief, from night to morn; </a:t>
            </a:r>
          </a:p>
          <a:p>
            <a:pPr marL="0" indent="0">
              <a:buNone/>
            </a:pPr>
            <a:r>
              <a:rPr lang="en-GB" sz="2400" dirty="0">
                <a:latin typeface="Arial Narrow" panose="020B0606020202030204" pitchFamily="34" charset="0"/>
              </a:rPr>
              <a:t>Who, in vain, Petition in every form, </a:t>
            </a:r>
            <a:endParaRPr lang="en-GB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Arial Narrow" panose="020B0606020202030204" pitchFamily="34" charset="0"/>
              </a:rPr>
              <a:t>Who</a:t>
            </a:r>
            <a:r>
              <a:rPr lang="en-GB" sz="2400" dirty="0">
                <a:latin typeface="Arial Narrow" panose="020B0606020202030204" pitchFamily="34" charset="0"/>
              </a:rPr>
              <a:t>, </a:t>
            </a:r>
            <a:r>
              <a:rPr lang="en-GB" sz="2400" dirty="0" smtClean="0">
                <a:latin typeface="Arial Narrow" panose="020B0606020202030204" pitchFamily="34" charset="0"/>
              </a:rPr>
              <a:t>peaceably </a:t>
            </a:r>
            <a:r>
              <a:rPr lang="en-GB" sz="2400" dirty="0">
                <a:latin typeface="Arial Narrow" panose="020B0606020202030204" pitchFamily="34" charset="0"/>
              </a:rPr>
              <a:t>Meeting to ask for Reform, </a:t>
            </a:r>
          </a:p>
          <a:p>
            <a:pPr marL="0" indent="0">
              <a:buNone/>
            </a:pPr>
            <a:r>
              <a:rPr lang="en-GB" sz="2400" dirty="0">
                <a:latin typeface="Arial Narrow" panose="020B0606020202030204" pitchFamily="34" charset="0"/>
              </a:rPr>
              <a:t>Were sabred by Yeomanry Cavalry</a:t>
            </a:r>
          </a:p>
          <a:p>
            <a:endParaRPr lang="en-GB" dirty="0"/>
          </a:p>
        </p:txBody>
      </p:sp>
      <p:pic>
        <p:nvPicPr>
          <p:cNvPr id="4" name="Picture 3" descr="https://www.wcml.org.uk/silo/images/house-that-jack-built-3_300x20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80383"/>
            <a:ext cx="4526046" cy="34927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23528" y="6448708"/>
            <a:ext cx="8256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u="sng" dirty="0">
                <a:hlinkClick r:id="rId3"/>
              </a:rPr>
              <a:t>https://www.wcml.org.uk/our-collections/object-of-the-month/william-hones-1819-pamphlet-the-political-house-that-jack-built/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327949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260648"/>
            <a:ext cx="8280919" cy="6336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7704" y="6597351"/>
            <a:ext cx="51125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Manchester Archives https://www.flickr.com/photos/manchesterarchiveplus/6045102539</a:t>
            </a:r>
          </a:p>
        </p:txBody>
      </p:sp>
    </p:spTree>
    <p:extLst>
      <p:ext uri="{BB962C8B-B14F-4D97-AF65-F5344CB8AC3E}">
        <p14:creationId xmlns:p14="http://schemas.microsoft.com/office/powerpoint/2010/main" val="709027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TASK: POETRY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 a class, agree a set of 15–20 words linked to the events at St Peter’s Field.</a:t>
            </a:r>
          </a:p>
          <a:p>
            <a:r>
              <a:rPr lang="en-GB" dirty="0" smtClean="0"/>
              <a:t>Write </a:t>
            </a:r>
            <a:r>
              <a:rPr lang="en-GB" dirty="0"/>
              <a:t>a poem using only </a:t>
            </a:r>
            <a:r>
              <a:rPr lang="en-GB" dirty="0" smtClean="0"/>
              <a:t>words </a:t>
            </a:r>
            <a:r>
              <a:rPr lang="en-GB" dirty="0"/>
              <a:t>selected from </a:t>
            </a:r>
            <a:r>
              <a:rPr lang="en-GB" dirty="0" smtClean="0"/>
              <a:t>the list. </a:t>
            </a:r>
          </a:p>
          <a:p>
            <a:r>
              <a:rPr lang="en-GB" dirty="0" smtClean="0"/>
              <a:t>Words can be repeated.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599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u="sng" dirty="0" smtClean="0"/>
              <a:t>What do these represent?</a:t>
            </a:r>
            <a:endParaRPr lang="en-GB" u="sng" dirty="0"/>
          </a:p>
        </p:txBody>
      </p:sp>
      <p:pic>
        <p:nvPicPr>
          <p:cNvPr id="4" name="Picture 2" descr="Image result for wholemeal loaf victoria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527756"/>
            <a:ext cx="415488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ballot box crossed out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2322312"/>
            <a:ext cx="3594847" cy="300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174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1521" y="521913"/>
            <a:ext cx="8367098" cy="574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47864" y="6394115"/>
            <a:ext cx="27363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https://wikivisually.com/wiki/Peterloo_Massacre</a:t>
            </a:r>
          </a:p>
        </p:txBody>
      </p:sp>
    </p:spTree>
    <p:extLst>
      <p:ext uri="{BB962C8B-B14F-4D97-AF65-F5344CB8AC3E}">
        <p14:creationId xmlns:p14="http://schemas.microsoft.com/office/powerpoint/2010/main" val="906751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1412776"/>
            <a:ext cx="7473458" cy="48772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39" y="404664"/>
            <a:ext cx="6702425" cy="7092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08918" y="6433574"/>
            <a:ext cx="26276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http://peterloo.mlfhs.org.uk/official/maps.php</a:t>
            </a:r>
          </a:p>
        </p:txBody>
      </p:sp>
    </p:spTree>
    <p:extLst>
      <p:ext uri="{BB962C8B-B14F-4D97-AF65-F5344CB8AC3E}">
        <p14:creationId xmlns:p14="http://schemas.microsoft.com/office/powerpoint/2010/main" val="3445505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81" y="-26223"/>
            <a:ext cx="8229600" cy="1143000"/>
          </a:xfrm>
        </p:spPr>
        <p:txBody>
          <a:bodyPr/>
          <a:lstStyle/>
          <a:p>
            <a:r>
              <a:rPr lang="en-GB" u="sng" dirty="0" smtClean="0"/>
              <a:t>Banners</a:t>
            </a:r>
            <a:endParaRPr lang="en-GB" u="sng" dirty="0"/>
          </a:p>
        </p:txBody>
      </p:sp>
      <p:pic>
        <p:nvPicPr>
          <p:cNvPr id="1028" name="Picture 4" descr="Image result for peterloo banners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29529" y="223301"/>
            <a:ext cx="2562526" cy="386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eterloo banners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8613" y="116632"/>
            <a:ext cx="2348753" cy="317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peterloo banner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7366" y="3360567"/>
            <a:ext cx="376237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53327" y="6351357"/>
            <a:ext cx="23953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http://www.gmmg.org.uk/our-connected-history/item/peterloo-banner/</a:t>
            </a:r>
          </a:p>
        </p:txBody>
      </p:sp>
      <p:sp>
        <p:nvSpPr>
          <p:cNvPr id="5" name="Rectangle 4"/>
          <p:cNvSpPr/>
          <p:nvPr/>
        </p:nvSpPr>
        <p:spPr>
          <a:xfrm>
            <a:off x="288722" y="3429000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http://www.salfordstar.com/article.asp?id=3400</a:t>
            </a:r>
          </a:p>
        </p:txBody>
      </p:sp>
      <p:pic>
        <p:nvPicPr>
          <p:cNvPr id="1026" name="Picture 2" descr="https://www.boltonsocialistclub.org.uk/images/gallery/Peterloo17.08.2014/10583068_10203575951012733_21050676478229763_o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980728"/>
            <a:ext cx="1518524" cy="202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03848" y="2960457"/>
            <a:ext cx="2940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https://</a:t>
            </a:r>
            <a:r>
              <a:rPr lang="en-GB" sz="1000" dirty="0" smtClean="0"/>
              <a:t>www.boltonsocialistclub.org.uk/index.php/galleries/152-peterloo-walk-commemoration</a:t>
            </a:r>
            <a:endParaRPr lang="en-GB" sz="1000" dirty="0"/>
          </a:p>
        </p:txBody>
      </p:sp>
      <p:sp>
        <p:nvSpPr>
          <p:cNvPr id="7" name="Rectangle 6"/>
          <p:cNvSpPr/>
          <p:nvPr/>
        </p:nvSpPr>
        <p:spPr>
          <a:xfrm>
            <a:off x="6429529" y="4241993"/>
            <a:ext cx="24192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http://salfordstar.com/article.asp?id=2877</a:t>
            </a:r>
          </a:p>
        </p:txBody>
      </p:sp>
    </p:spTree>
    <p:extLst>
      <p:ext uri="{BB962C8B-B14F-4D97-AF65-F5344CB8AC3E}">
        <p14:creationId xmlns:p14="http://schemas.microsoft.com/office/powerpoint/2010/main" val="3706755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3826768" cy="2963045"/>
          </a:xfrm>
        </p:spPr>
        <p:txBody>
          <a:bodyPr>
            <a:normAutofit/>
          </a:bodyPr>
          <a:lstStyle/>
          <a:p>
            <a:r>
              <a:rPr lang="en-GB" dirty="0" smtClean="0"/>
              <a:t>What do the magistrates think will happen?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599384" y="6238709"/>
            <a:ext cx="55446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http://www.nationalarchives.gov.uk/education/resources/protest-democracy-1818-1820/stay-home/</a:t>
            </a:r>
          </a:p>
        </p:txBody>
      </p:sp>
      <p:sp>
        <p:nvSpPr>
          <p:cNvPr id="6" name="AutoShape 4" descr="Stay at Home (ho-42-192-f323)">
            <a:hlinkClick r:id="rId2" tooltip="Stay at Home (ho-42-192-f323)"/>
          </p:cNvPr>
          <p:cNvSpPr>
            <a:spLocks noChangeAspect="1" noChangeArrowheads="1"/>
          </p:cNvSpPr>
          <p:nvPr/>
        </p:nvSpPr>
        <p:spPr bwMode="auto">
          <a:xfrm>
            <a:off x="44434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/>
          <p:cNvSpPr>
            <a:spLocks noChangeAspect="1" noChangeArrowheads="1"/>
          </p:cNvSpPr>
          <p:nvPr/>
        </p:nvSpPr>
        <p:spPr bwMode="auto">
          <a:xfrm>
            <a:off x="63500" y="-136525"/>
            <a:ext cx="32766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4865" y="371055"/>
            <a:ext cx="3696225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87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Role play</a:t>
            </a:r>
            <a:endParaRPr lang="en-GB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595337"/>
              </p:ext>
            </p:extLst>
          </p:nvPr>
        </p:nvGraphicFramePr>
        <p:xfrm>
          <a:off x="899592" y="1484784"/>
          <a:ext cx="7488832" cy="35708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4416"/>
                <a:gridCol w="3744416"/>
              </a:tblGrid>
              <a:tr h="583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WORKERS/ SPEAKERS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smtClean="0">
                          <a:effectLst/>
                        </a:rPr>
                        <a:t>(four </a:t>
                      </a:r>
                      <a:r>
                        <a:rPr lang="en-GB" sz="1600" dirty="0">
                          <a:effectLst/>
                        </a:rPr>
                        <a:t>groups)</a:t>
                      </a:r>
                      <a:endParaRPr lang="en-GB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MAGISTRATES/ YEOMANRY/ HUSSARS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smtClean="0">
                          <a:effectLst/>
                        </a:rPr>
                        <a:t>(one/two </a:t>
                      </a:r>
                      <a:r>
                        <a:rPr lang="en-GB" sz="1600" dirty="0">
                          <a:effectLst/>
                        </a:rPr>
                        <a:t>groups)</a:t>
                      </a:r>
                      <a:endParaRPr lang="en-GB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9190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MANCHESTER AREA MAP: Work out how you are going to get to St Peters Field.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Assign areas: Saddleworth, Wigan, Rochdale Bolton, etc.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FAMILIES: Who will come with you?  Your children, whole families. What will you need to pack? Lunch, best clothes.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BANNERS: How will you show people on the way who you are and why you are protesting?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</a:rPr>
                        <a:t>VETERANS:  John Lees – former Waterloo soldiers – what will you sing on the way?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</a:rPr>
                        <a:t>HENRY HUNT: Prepare your speech for the crowds you hope to speak to.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ST PETER’S FIELD MAP: Work out how you are going to control the crowd prior to the event.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MAGISTRATES: Fearful of a riot. Believe that protesters will come armed with weapons and rocks. Ready to read ‘The Riot Act’. Can you stop them from coming?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YEOMANRY: Part-time soldiers, in pubs having free drinks before the meeting, sharpen swords, get on to horses.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HUSSARS: Regular soldiers practise drilling, only use flats of the sword. </a:t>
                      </a:r>
                      <a:endParaRPr lang="en-GB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71600" y="2400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896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143000"/>
          </a:xfrm>
        </p:spPr>
        <p:txBody>
          <a:bodyPr/>
          <a:lstStyle/>
          <a:p>
            <a:r>
              <a:rPr lang="en-GB" dirty="0" smtClean="0"/>
              <a:t>Freeze-frame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604" y="6021288"/>
            <a:ext cx="7128792" cy="68093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dirty="0" smtClean="0"/>
              <a:t>PAIRS: What do you think happened next?</a:t>
            </a:r>
            <a:endParaRPr lang="en-GB" dirty="0"/>
          </a:p>
        </p:txBody>
      </p:sp>
      <p:pic>
        <p:nvPicPr>
          <p:cNvPr id="4" name="irc_mi" descr="Image result for peterloo movie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973050"/>
            <a:ext cx="7920880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980728" y="5725578"/>
            <a:ext cx="5400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https://variety.com/2018/film/news/entertainment-one-mike-leigh-peterloo-uk-1202826501/</a:t>
            </a:r>
          </a:p>
        </p:txBody>
      </p:sp>
    </p:spTree>
    <p:extLst>
      <p:ext uri="{BB962C8B-B14F-4D97-AF65-F5344CB8AC3E}">
        <p14:creationId xmlns:p14="http://schemas.microsoft.com/office/powerpoint/2010/main" val="3135945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7" y="722308"/>
            <a:ext cx="9141713" cy="507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43808" y="6021287"/>
            <a:ext cx="31683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/>
              <a:t>St Peter’s Field 1819 - </a:t>
            </a:r>
            <a:r>
              <a:rPr lang="en-GB" sz="1000" b="1" u="sng" dirty="0">
                <a:hlinkClick r:id="rId3"/>
              </a:rPr>
              <a:t>https://vimeo.com/156157535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824916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629</Words>
  <Application>Microsoft Office PowerPoint</Application>
  <PresentationFormat>On-screen Show (4:3)</PresentationFormat>
  <Paragraphs>93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Session 4: Protest, riot or revolution?</vt:lpstr>
      <vt:lpstr>What do these represent?</vt:lpstr>
      <vt:lpstr>PowerPoint Presentation</vt:lpstr>
      <vt:lpstr>PowerPoint Presentation</vt:lpstr>
      <vt:lpstr>Banners</vt:lpstr>
      <vt:lpstr>What do the magistrates think will happen?</vt:lpstr>
      <vt:lpstr>Role play</vt:lpstr>
      <vt:lpstr>Freeze-frame</vt:lpstr>
      <vt:lpstr>PowerPoint Presentation</vt:lpstr>
      <vt:lpstr>PAIR A: ‘The Mask of Anarchy’ by Shelley</vt:lpstr>
      <vt:lpstr>PAIR B: List of the dead at St Peter’s Field</vt:lpstr>
      <vt:lpstr>PAIR C: List of persons killed at St Peter’s Field</vt:lpstr>
      <vt:lpstr>Pair D: This is the House that Jack Built</vt:lpstr>
      <vt:lpstr>PowerPoint Presentation</vt:lpstr>
      <vt:lpstr>PowerPoint Presentation</vt:lpstr>
      <vt:lpstr>TASK: POETRY</vt:lpstr>
    </vt:vector>
  </TitlesOfParts>
  <Company>Historical Association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should we remember Peterloo S4</dc:title>
  <dc:creator>Alison Mansell</dc:creator>
  <cp:keywords>HATF</cp:keywords>
  <cp:lastModifiedBy>Maheema Chanrai</cp:lastModifiedBy>
  <dcterms:created xsi:type="dcterms:W3CDTF">2018-07-09T14:09:14Z</dcterms:created>
  <dcterms:modified xsi:type="dcterms:W3CDTF">2019-08-12T14:23:23Z</dcterms:modified>
</cp:coreProperties>
</file>