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sldIdLst>
    <p:sldId id="256" r:id="rId6"/>
    <p:sldId id="265" r:id="rId7"/>
    <p:sldId id="258" r:id="rId8"/>
    <p:sldId id="262" r:id="rId9"/>
    <p:sldId id="263" r:id="rId10"/>
    <p:sldId id="264" r:id="rId11"/>
    <p:sldId id="278" r:id="rId12"/>
    <p:sldId id="280" r:id="rId13"/>
    <p:sldId id="266" r:id="rId14"/>
    <p:sldId id="268" r:id="rId15"/>
    <p:sldId id="270" r:id="rId16"/>
    <p:sldId id="271" r:id="rId17"/>
    <p:sldId id="277" r:id="rId18"/>
    <p:sldId id="27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392" y="-3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EB467-B979-465D-B96A-6A5892890213}" type="datetimeFigureOut">
              <a:rPr lang="en-GB" smtClean="0"/>
              <a:t>12/08/2019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9C585-CE13-482E-8A32-609EE90909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4554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EB467-B979-465D-B96A-6A5892890213}" type="datetimeFigureOut">
              <a:rPr lang="en-GB" smtClean="0"/>
              <a:t>12/08/2019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9C585-CE13-482E-8A32-609EE90909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8905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EB467-B979-465D-B96A-6A5892890213}" type="datetimeFigureOut">
              <a:rPr lang="en-GB" smtClean="0"/>
              <a:t>12/08/2019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9C585-CE13-482E-8A32-609EE90909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11011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AB3C8-91DC-4087-803E-059992DC54C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12/08/2019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740EA-2F97-47B2-9F9A-B0B450E8827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1181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AB3C8-91DC-4087-803E-059992DC54C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12/08/2019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740EA-2F97-47B2-9F9A-B0B450E8827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5646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AB3C8-91DC-4087-803E-059992DC54C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12/08/2019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740EA-2F97-47B2-9F9A-B0B450E8827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9671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AB3C8-91DC-4087-803E-059992DC54C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12/08/2019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740EA-2F97-47B2-9F9A-B0B450E8827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7051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AB3C8-91DC-4087-803E-059992DC54C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12/08/2019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740EA-2F97-47B2-9F9A-B0B450E8827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4055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AB3C8-91DC-4087-803E-059992DC54C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12/08/2019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740EA-2F97-47B2-9F9A-B0B450E8827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5846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AB3C8-91DC-4087-803E-059992DC54C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12/08/2019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740EA-2F97-47B2-9F9A-B0B450E8827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2853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AB3C8-91DC-4087-803E-059992DC54C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12/08/2019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740EA-2F97-47B2-9F9A-B0B450E8827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72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EB467-B979-465D-B96A-6A5892890213}" type="datetimeFigureOut">
              <a:rPr lang="en-GB" smtClean="0"/>
              <a:t>12/08/2019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9C585-CE13-482E-8A32-609EE90909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44679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AB3C8-91DC-4087-803E-059992DC54C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12/08/2019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740EA-2F97-47B2-9F9A-B0B450E8827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2020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AB3C8-91DC-4087-803E-059992DC54C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12/08/2019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740EA-2F97-47B2-9F9A-B0B450E8827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8306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AB3C8-91DC-4087-803E-059992DC54C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12/08/2019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740EA-2F97-47B2-9F9A-B0B450E8827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6307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AB3C8-91DC-4087-803E-059992DC54C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12/08/2019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740EA-2F97-47B2-9F9A-B0B450E8827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7347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AB3C8-91DC-4087-803E-059992DC54C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12/08/2019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740EA-2F97-47B2-9F9A-B0B450E8827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7688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AB3C8-91DC-4087-803E-059992DC54C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12/08/2019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740EA-2F97-47B2-9F9A-B0B450E8827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821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AB3C8-91DC-4087-803E-059992DC54C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12/08/2019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740EA-2F97-47B2-9F9A-B0B450E8827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4878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AB3C8-91DC-4087-803E-059992DC54C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12/08/2019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740EA-2F97-47B2-9F9A-B0B450E8827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3361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AB3C8-91DC-4087-803E-059992DC54C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12/08/2019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740EA-2F97-47B2-9F9A-B0B450E8827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404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AB3C8-91DC-4087-803E-059992DC54C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12/08/2019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740EA-2F97-47B2-9F9A-B0B450E8827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825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EB467-B979-465D-B96A-6A5892890213}" type="datetimeFigureOut">
              <a:rPr lang="en-GB" smtClean="0"/>
              <a:t>12/08/2019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9C585-CE13-482E-8A32-609EE90909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4062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AB3C8-91DC-4087-803E-059992DC54C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12/08/2019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740EA-2F97-47B2-9F9A-B0B450E8827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4595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AB3C8-91DC-4087-803E-059992DC54C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12/08/2019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740EA-2F97-47B2-9F9A-B0B450E8827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7782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AB3C8-91DC-4087-803E-059992DC54C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12/08/2019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740EA-2F97-47B2-9F9A-B0B450E8827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2752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AB3C8-91DC-4087-803E-059992DC54C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12/08/2019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740EA-2F97-47B2-9F9A-B0B450E8827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2359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AB3C8-91DC-4087-803E-059992DC54C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12/08/2019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740EA-2F97-47B2-9F9A-B0B450E8827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586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AB3C8-91DC-4087-803E-059992DC54C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12/08/2019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740EA-2F97-47B2-9F9A-B0B450E8827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1464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AB3C8-91DC-4087-803E-059992DC54C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12/08/2019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740EA-2F97-47B2-9F9A-B0B450E8827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9444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AB3C8-91DC-4087-803E-059992DC54C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12/08/2019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740EA-2F97-47B2-9F9A-B0B450E8827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410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AB3C8-91DC-4087-803E-059992DC54C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12/08/2019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740EA-2F97-47B2-9F9A-B0B450E8827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9013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AB3C8-91DC-4087-803E-059992DC54C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12/08/2019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740EA-2F97-47B2-9F9A-B0B450E8827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476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EB467-B979-465D-B96A-6A5892890213}" type="datetimeFigureOut">
              <a:rPr lang="en-GB" smtClean="0"/>
              <a:t>12/08/2019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9C585-CE13-482E-8A32-609EE90909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0461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AB3C8-91DC-4087-803E-059992DC54C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12/08/2019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740EA-2F97-47B2-9F9A-B0B450E8827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2924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AB3C8-91DC-4087-803E-059992DC54C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12/08/2019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740EA-2F97-47B2-9F9A-B0B450E8827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93170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AB3C8-91DC-4087-803E-059992DC54C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12/08/2019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740EA-2F97-47B2-9F9A-B0B450E8827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72408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AB3C8-91DC-4087-803E-059992DC54C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12/08/2019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740EA-2F97-47B2-9F9A-B0B450E8827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779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AB3C8-91DC-4087-803E-059992DC54C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12/08/2019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740EA-2F97-47B2-9F9A-B0B450E8827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86758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EB467-B979-465D-B96A-6A589289021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12/08/2019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9C585-CE13-482E-8A32-609EE90909A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4399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EB467-B979-465D-B96A-6A589289021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12/08/2019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9C585-CE13-482E-8A32-609EE90909A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39037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EB467-B979-465D-B96A-6A589289021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12/08/2019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9C585-CE13-482E-8A32-609EE90909A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23689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EB467-B979-465D-B96A-6A589289021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12/08/2019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9C585-CE13-482E-8A32-609EE90909A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95828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EB467-B979-465D-B96A-6A589289021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12/08/2019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9C585-CE13-482E-8A32-609EE90909A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607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EB467-B979-465D-B96A-6A5892890213}" type="datetimeFigureOut">
              <a:rPr lang="en-GB" smtClean="0"/>
              <a:t>12/08/2019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9C585-CE13-482E-8A32-609EE90909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18816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EB467-B979-465D-B96A-6A589289021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12/08/2019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9C585-CE13-482E-8A32-609EE90909A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73509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EB467-B979-465D-B96A-6A589289021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12/08/2019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9C585-CE13-482E-8A32-609EE90909A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49432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EB467-B979-465D-B96A-6A589289021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12/08/2019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9C585-CE13-482E-8A32-609EE90909A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16002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EB467-B979-465D-B96A-6A589289021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12/08/2019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9C585-CE13-482E-8A32-609EE90909A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40622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EB467-B979-465D-B96A-6A589289021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12/08/2019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9C585-CE13-482E-8A32-609EE90909A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84242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EB467-B979-465D-B96A-6A589289021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12/08/2019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9C585-CE13-482E-8A32-609EE90909A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680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EB467-B979-465D-B96A-6A5892890213}" type="datetimeFigureOut">
              <a:rPr lang="en-GB" smtClean="0"/>
              <a:t>12/08/2019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9C585-CE13-482E-8A32-609EE90909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1139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EB467-B979-465D-B96A-6A5892890213}" type="datetimeFigureOut">
              <a:rPr lang="en-GB" smtClean="0"/>
              <a:t>12/08/2019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9C585-CE13-482E-8A32-609EE90909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6125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EB467-B979-465D-B96A-6A5892890213}" type="datetimeFigureOut">
              <a:rPr lang="en-GB" smtClean="0"/>
              <a:t>12/08/2019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9C585-CE13-482E-8A32-609EE90909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6986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EB467-B979-465D-B96A-6A5892890213}" type="datetimeFigureOut">
              <a:rPr lang="en-GB" smtClean="0"/>
              <a:t>12/08/2019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9C585-CE13-482E-8A32-609EE90909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2303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EB467-B979-465D-B96A-6A5892890213}" type="datetimeFigureOut">
              <a:rPr lang="en-GB" smtClean="0"/>
              <a:t>12/08/2019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19C585-CE13-482E-8A32-609EE90909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7011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AB3C8-91DC-4087-803E-059992DC54C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12/08/2019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D740EA-2F97-47B2-9F9A-B0B450E8827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980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AB3C8-91DC-4087-803E-059992DC54C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12/08/2019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D740EA-2F97-47B2-9F9A-B0B450E8827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021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AB3C8-91DC-4087-803E-059992DC54C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12/08/2019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D740EA-2F97-47B2-9F9A-B0B450E8827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676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EB467-B979-465D-B96A-6A589289021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12/08/2019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19C585-CE13-482E-8A32-609EE90909A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24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google.co.uk/url?sa=i&amp;rct=j&amp;q=&amp;esrc=s&amp;source=images&amp;cd=&amp;cad=rja&amp;uact=8&amp;ved=2ahUKEwiI3e-xoNrbAhXF7xQKHVl1BMsQjRx6BAgBEAU&amp;url=http://warfarehistorynetwork.com/daily/military-history/napoleon-bonapartes-prelude-to-the-battle-of-waterloo/&amp;psig=AOvVaw2FD6nm4aiZbaX3gA28xG54&amp;ust=1529309601914990" TargetMode="Externa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5.png"/><Relationship Id="rId2" Type="http://schemas.openxmlformats.org/officeDocument/2006/relationships/hyperlink" Target="http://www.google.co.uk/url?sa=i&amp;rct=j&amp;q=&amp;esrc=s&amp;source=images&amp;cd=&amp;cad=rja&amp;uact=8&amp;ved=2ahUKEwjBx8uiotrbAhVMrRQKHU2gBI0QjRx6BAgBEAU&amp;url=http://www.thewestmorlandgazette.co.uk/news/11779189.The_Lie_at_the_Heart_of_Waterloo/&amp;psig=AOvVaw1d3UFrV0N0w4HXAdUmO8Yh&amp;ust=1529310077367371" TargetMode="External"/><Relationship Id="rId1" Type="http://schemas.openxmlformats.org/officeDocument/2006/relationships/slideLayout" Target="../slideLayouts/slideLayout24.xml"/><Relationship Id="rId6" Type="http://schemas.openxmlformats.org/officeDocument/2006/relationships/hyperlink" Target="https://www.google.co.uk/url?sa=i&amp;rct=j&amp;q=&amp;esrc=s&amp;source=images&amp;cd=&amp;cad=rja&amp;uact=8&amp;ved=2ahUKEwimlJLar9rbAhXH7xQKHdpkC8cQjRx6BAgBEAU&amp;url=https://en.wikipedia.org/wiki/Outline_of_Belgium&amp;psig=AOvVaw1JDMLpS3RGN3RPeRdUZt7U&amp;ust=1529313720602432" TargetMode="External"/><Relationship Id="rId5" Type="http://schemas.openxmlformats.org/officeDocument/2006/relationships/image" Target="../media/image24.jpeg"/><Relationship Id="rId4" Type="http://schemas.openxmlformats.org/officeDocument/2006/relationships/hyperlink" Target="http://www.google.co.uk/url?sa=i&amp;rct=j&amp;q=&amp;esrc=s&amp;source=images&amp;cd=&amp;cad=rja&amp;uact=8&amp;ved=2ahUKEwjohoLSotrbAhVBPRQKHbAdCXYQjRx6BAgBEAU&amp;url=http://www.dailymail.co.uk/femail/article-3092497/The-brave-war-horses-Waterloo-stuffed-steed-skull-Wellington-s-bravest-soldier-Napoleon-s-breakfast-plate-extraordinary-objects-battle.html&amp;psig=AOvVaw1PevcPZxOU0vScFYsiy1Np&amp;ust=1529310143295556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28.jpeg"/><Relationship Id="rId2" Type="http://schemas.openxmlformats.org/officeDocument/2006/relationships/hyperlink" Target="https://www.google.co.uk/url?sa=i&amp;rct=j&amp;q=&amp;esrc=s&amp;source=images&amp;cd=&amp;cad=rja&amp;uact=8&amp;ved=2ahUKEwiSjpn4tdrbAhVIwBQKHWQaDXsQjRx6BAgBEAU&amp;url=https://www.pinterest.co.uk/LucyQT2/regency-army/&amp;psig=AOvVaw3Dhzz0toKcrFmHPICZKCN2&amp;ust=1529315386242287" TargetMode="External"/><Relationship Id="rId1" Type="http://schemas.openxmlformats.org/officeDocument/2006/relationships/slideLayout" Target="../slideLayouts/slideLayout35.xml"/><Relationship Id="rId6" Type="http://schemas.openxmlformats.org/officeDocument/2006/relationships/hyperlink" Target="https://www.google.co.uk/url?sa=i&amp;rct=j&amp;q=&amp;esrc=s&amp;source=images&amp;cd=&amp;cad=rja&amp;uact=8&amp;ved=2ahUKEwiIr7C4s9rbAhUHPxQKHfuEAXQQjRx6BAgBEAU&amp;url=https://www.ebay.ie/sch/World/256/i.html?_sop%3D10%26_nkw%3Dshilling%2B1820&amp;psig=AOvVaw1zkQur23m2Sgu1zWmNUEM5&amp;ust=1529314709309983" TargetMode="External"/><Relationship Id="rId5" Type="http://schemas.openxmlformats.org/officeDocument/2006/relationships/image" Target="../media/image27.jpeg"/><Relationship Id="rId4" Type="http://schemas.openxmlformats.org/officeDocument/2006/relationships/hyperlink" Target="http://www.google.co.uk/url?sa=i&amp;rct=j&amp;q=&amp;esrc=s&amp;source=images&amp;cd=&amp;cad=rja&amp;uact=8&amp;ved=2ahUKEwjSz--k2drbAhWM8RQKHfoZC3kQjRx6BAgBEAU&amp;url=http://blog.english-heritage.org.uk/longest-reign/&amp;psig=AOvVaw3HWZzCxFYk45h90fNDXC_L&amp;ust=1529324857665335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s://www.google.co.uk/url?sa=i&amp;rct=j&amp;q=&amp;esrc=s&amp;source=images&amp;cd=&amp;cad=rja&amp;uact=8&amp;ved=2ahUKEwivy7a82trbAhWH1xQKHU4OC9IQjRx6BAgBEAU&amp;url=https://www.shutterstock.com/search/rolling%2Bhills%2Blandscape?page%3D3%26searchterm%3Drolling%20hills%20landscape%26sort%3Dnewest%26search_source%3Dbase_related_searches%26language%3Den&amp;psig=AOvVaw2MCcFGqVzFGUExP8MXhO4i&amp;ust=1529325172625349" TargetMode="Externa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jpeg"/><Relationship Id="rId7" Type="http://schemas.openxmlformats.org/officeDocument/2006/relationships/hyperlink" Target="http://www.google.co.uk/url?sa=i&amp;rct=j&amp;q=&amp;esrc=s&amp;source=images&amp;cd=&amp;cad=rja&amp;uact=8&amp;ved=2ahUKEwiDwfPugdbcAhVKyxoKHcubDW8QjRx6BAgBEAU&amp;url=http://fiveminutehistory.com/british-hero-admiral-lord-nelson-victor-at-the-battle-of-trafalgar-1805/&amp;psig=AOvVaw2ZT9sbt4QWLO6_RCrtB1CE&amp;ust=1533562021696413" TargetMode="External"/><Relationship Id="rId12" Type="http://schemas.openxmlformats.org/officeDocument/2006/relationships/image" Target="../media/image6.jpeg"/><Relationship Id="rId2" Type="http://schemas.openxmlformats.org/officeDocument/2006/relationships/hyperlink" Target="https://www.google.co.uk/url?sa=i&amp;rct=j&amp;q=&amp;esrc=s&amp;source=images&amp;cd=&amp;cad=rja&amp;uact=8&amp;ved=2ahUKEwjm-p7U_9XcAhVDURoKHTYEBN4QjRx6BAgBEAU&amp;url=https://www.squaducation.com/blog/sentencing-tolpuddle-martyrs&amp;psig=AOvVaw2UREleoqmYTQet8qyYPyxl&amp;ust=1533561253078636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11" Type="http://schemas.openxmlformats.org/officeDocument/2006/relationships/hyperlink" Target="https://www.google.co.uk/url?sa=i&amp;rct=j&amp;q=&amp;esrc=s&amp;source=images&amp;cd=&amp;cad=rja&amp;uact=8&amp;ved=2ahUKEwj-wZG7g9bcAhUKmRoKHUGCAAkQjRx6BAgBEAU&amp;url=https://www.royal-irish.com/events/battle-honour-waterloo&amp;psig=AOvVaw0MGHFPoMdGnA4pJAim6Ump&amp;ust=1533562448230405" TargetMode="External"/><Relationship Id="rId5" Type="http://schemas.openxmlformats.org/officeDocument/2006/relationships/hyperlink" Target="http://www.google.co.uk/url?sa=i&amp;rct=j&amp;q=&amp;esrc=s&amp;source=images&amp;cd=&amp;cad=rja&amp;uact=8&amp;ved=2ahUKEwjG48bFgdbcAhUFKBoKHTrVBaAQjRx6BAgBEAU&amp;url=http://projectbritain.com/london/attractions/trafalgar.htm&amp;psig=AOvVaw3rTYO5gqaMG6lzc9VEHLZW&amp;ust=1533561926924971" TargetMode="External"/><Relationship Id="rId10" Type="http://schemas.openxmlformats.org/officeDocument/2006/relationships/image" Target="../media/image5.jpeg"/><Relationship Id="rId4" Type="http://schemas.openxmlformats.org/officeDocument/2006/relationships/image" Target="../media/image2.jpeg"/><Relationship Id="rId9" Type="http://schemas.openxmlformats.org/officeDocument/2006/relationships/hyperlink" Target="http://www.google.co.uk/url?sa=i&amp;rct=j&amp;q=&amp;esrc=s&amp;source=images&amp;cd=&amp;cad=rja&amp;uact=8&amp;ved=2ahUKEwjw1aGKg9bcAhUQNhoKHVaIAc0QjRx6BAgBEAU&amp;url=http://footage.framepool.com/en/shot/698251224-lion's-mound-battle-of-waterloo-waterloo-belgium-war-memorial&amp;psig=AOvVaw1pKXPUiHFMRM5w7GvxRX0C&amp;ust=1533562323353508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google.co.uk/url?sa=i&amp;rct=j&amp;q=&amp;esrc=s&amp;source=images&amp;cd=&amp;cad=rja&amp;uact=8&amp;ved=2ahUKEwjLiNKhoZfcAhXJ2qQKHQkmBbQQjRx6BAgBEAU&amp;url=https://www.youtube.com/watch?v%3DS18YBC_j9iU&amp;psig=AOvVaw15vxwFs31Nidf32suPp10X&amp;ust=1531405694839242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uk/url?sa=i&amp;rct=j&amp;q=&amp;esrc=s&amp;source=images&amp;cd=&amp;cad=rja&amp;uact=8&amp;ved=2ahUKEwia8YevtZncAhXIPZoKHUOuDyQQjRx6BAgBEAU&amp;url=https://www.telegraph.co.uk/culture/books/non_fictionreviews/3669624/George-III-Not-much-madness.html&amp;psig=AOvVaw0GPBCmunb2AsmecADYFrle&amp;ust=1531479900983715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uk/url?sa=i&amp;rct=j&amp;q=&amp;esrc=s&amp;source=images&amp;cd=&amp;cad=rja&amp;uact=8&amp;ved=2ahUKEwiDuP7BgZDcAhUBaRQKHYl3DooQjRx6BAgBEAU&amp;url=https://commons.wikimedia.org/wiki/File:Regent's_birthday.jpg&amp;psig=AOvVaw1HNvrv5K6ZTaYy8iNUJ0kz&amp;ust=1531156746391474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.uk/url?sa=i&amp;rct=j&amp;q=&amp;esrc=s&amp;source=images&amp;cd=&amp;cad=rja&amp;uact=8&amp;ved=2ahUKEwj1y_O9uJncAhWDd5oKHd76BGAQjRx6BAgBEAU&amp;url=http://180-out.blogspot.com/2012/07/gloucester-fisherman-man-at-wheel.html&amp;psig=AOvVaw1N2dnbbsSLxIhAMJCDnvwL&amp;ust=1531480730519882" TargetMode="External"/><Relationship Id="rId3" Type="http://schemas.openxmlformats.org/officeDocument/2006/relationships/image" Target="../media/image14.jpeg"/><Relationship Id="rId7" Type="http://schemas.openxmlformats.org/officeDocument/2006/relationships/image" Target="../media/image16.jpeg"/><Relationship Id="rId2" Type="http://schemas.openxmlformats.org/officeDocument/2006/relationships/hyperlink" Target="https://www.google.co.uk/url?sa=i&amp;rct=j&amp;q=&amp;esrc=s&amp;source=images&amp;cd=&amp;cad=rja&amp;uact=8&amp;ved=2ahUKEwi_k7_NtpncAhVywqYKHd1qAXMQjRx6BAgBEAU&amp;url=https://yesterday.uktv.co.uk/war-memorials/article/what-you-need-know-about-uk-war-memorials/&amp;psig=AOvVaw0H4aHkB68rpqMqIYZ_6NH-&amp;ust=153148023541538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.uk/url?sa=i&amp;rct=j&amp;q=&amp;esrc=s&amp;source=images&amp;cd=&amp;cad=rja&amp;uact=8&amp;ved=2ahUKEwjw0fu0t5ncAhUGG5oKHXN7BIkQjRx6BAgBEAU&amp;url=http://www.romanby-pc.gov.uk/about-romanby/galleries/&amp;psig=AOvVaw0jT4kbONCVy13ZaDZA9f3p&amp;ust=1531480451801398" TargetMode="External"/><Relationship Id="rId5" Type="http://schemas.openxmlformats.org/officeDocument/2006/relationships/image" Target="../media/image15.jpeg"/><Relationship Id="rId4" Type="http://schemas.openxmlformats.org/officeDocument/2006/relationships/hyperlink" Target="https://www.google.co.uk/url?sa=i&amp;rct=j&amp;q=&amp;esrc=s&amp;source=images&amp;cd=&amp;cad=rja&amp;uact=8&amp;ved=2ahUKEwjouvT1tpncAhUCG5oKHSldAfAQjRx6BAgBEAU&amp;url=https://irishfaminememorials.com/&amp;psig=AOvVaw0H4aHkB68rpqMqIYZ_6NH-&amp;ust=1531480235415385" TargetMode="External"/><Relationship Id="rId9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0.jpeg"/><Relationship Id="rId2" Type="http://schemas.openxmlformats.org/officeDocument/2006/relationships/hyperlink" Target="http://www.google.co.uk/url?sa=i&amp;rct=j&amp;q=&amp;esrc=s&amp;source=images&amp;cd=&amp;cad=rja&amp;uact=8&amp;ved=2ahUKEwitqujqhtbcAhUHaBoKHeJQAI4QjRx6BAgBEAU&amp;url=http://talosartfoundry.co.uk/portfolio-item/waterloo-memorial/&amp;psig=AOvVaw0_wJ5DzjkAYaxn5hjUVmQZ&amp;ust=153356333130934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.uk/url?sa=i&amp;rct=j&amp;q=&amp;esrc=s&amp;source=images&amp;cd=&amp;cad=rja&amp;uact=8&amp;ved=2ahUKEwiX_qqyidbcAhVvzoUKHSOuCesQjRx6BAgBEAU&amp;url=http://britainunlimited.com/duke-of-wellington/&amp;psig=AOvVaw3TNFcpUdtkIp683Tg857jn&amp;ust=1533564033919735" TargetMode="External"/><Relationship Id="rId5" Type="http://schemas.openxmlformats.org/officeDocument/2006/relationships/image" Target="../media/image19.jpeg"/><Relationship Id="rId4" Type="http://schemas.openxmlformats.org/officeDocument/2006/relationships/hyperlink" Target="http://www.google.co.uk/url?sa=i&amp;rct=j&amp;q=&amp;esrc=s&amp;source=images&amp;cd=&amp;cad=rja&amp;uact=8&amp;ved=2ahUKEwiTusnzhtbcAhVOzBoKHSGHBaAQjRx6BAgBEAU&amp;url=http://www.dailymail.co.uk/news/article-2882154/Wellington-s-heroes-finally-win-Waterloo-memorial-Belgian-battlefield-100-years-French-got-one.html&amp;psig=AOvVaw0_wJ5DzjkAYaxn5hjUVmQZ&amp;ust=1533563331309345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VhH8IFUrpP8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b="1" u="sng" dirty="0" smtClean="0"/>
              <a:t>Session 2: Memorials</a:t>
            </a:r>
            <a:br>
              <a:rPr lang="en-GB" b="1" u="sng" dirty="0" smtClean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3501008"/>
            <a:ext cx="6400800" cy="1752600"/>
          </a:xfrm>
        </p:spPr>
        <p:txBody>
          <a:bodyPr/>
          <a:lstStyle/>
          <a:p>
            <a:r>
              <a:rPr lang="en-GB" b="1" dirty="0"/>
              <a:t>How do we remember people and events from the past?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742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u="sng" dirty="0" smtClean="0"/>
              <a:t>1819 in Flanders (Belgium)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600" dirty="0" smtClean="0"/>
              <a:t>PAIRS: What is happening?</a:t>
            </a:r>
            <a:endParaRPr lang="en-GB" sz="3600" dirty="0"/>
          </a:p>
        </p:txBody>
      </p:sp>
      <p:pic>
        <p:nvPicPr>
          <p:cNvPr id="4" name="Picture 6" descr="Image result for battle of waterloo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2132856"/>
            <a:ext cx="8852414" cy="4072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47664" y="6309320"/>
            <a:ext cx="631844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/>
              <a:t>http://warfarehistorynetwork.com/daily/military-history/napoleon-bonapartes-prelude-to-the-battle-of-waterloo/</a:t>
            </a:r>
          </a:p>
        </p:txBody>
      </p:sp>
    </p:spTree>
    <p:extLst>
      <p:ext uri="{BB962C8B-B14F-4D97-AF65-F5344CB8AC3E}">
        <p14:creationId xmlns:p14="http://schemas.microsoft.com/office/powerpoint/2010/main" val="49621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/>
              <a:t>Battle of Waterloo 1819</a:t>
            </a:r>
            <a:endParaRPr lang="en-GB" u="sng" dirty="0"/>
          </a:p>
        </p:txBody>
      </p:sp>
      <p:pic>
        <p:nvPicPr>
          <p:cNvPr id="7170" name="Picture 2" descr="Image result for Napoleon waterloo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0173" y="1240445"/>
            <a:ext cx="2720915" cy="4154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 result for duke of wellington waterlo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1243766"/>
            <a:ext cx="2447156" cy="4234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5350" y="5817750"/>
            <a:ext cx="2664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u="sng" dirty="0" smtClean="0">
                <a:solidFill>
                  <a:prstClr val="black"/>
                </a:solidFill>
              </a:rPr>
              <a:t>Napoleon</a:t>
            </a:r>
          </a:p>
          <a:p>
            <a:pPr algn="ctr"/>
            <a:r>
              <a:rPr lang="en-GB" sz="2800" dirty="0" smtClean="0">
                <a:solidFill>
                  <a:prstClr val="black"/>
                </a:solidFill>
              </a:rPr>
              <a:t>France</a:t>
            </a:r>
            <a:endParaRPr lang="en-GB" sz="28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51562" y="5817749"/>
            <a:ext cx="34563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u="sng" dirty="0" smtClean="0">
                <a:solidFill>
                  <a:prstClr val="black"/>
                </a:solidFill>
              </a:rPr>
              <a:t>Duke of Wellington</a:t>
            </a:r>
          </a:p>
          <a:p>
            <a:pPr algn="ctr"/>
            <a:r>
              <a:rPr lang="en-GB" sz="2800" dirty="0" smtClean="0">
                <a:solidFill>
                  <a:prstClr val="black"/>
                </a:solidFill>
              </a:rPr>
              <a:t>England</a:t>
            </a:r>
            <a:endParaRPr lang="en-GB" sz="28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35896" y="1919734"/>
            <a:ext cx="20882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u="sng" dirty="0" smtClean="0">
                <a:solidFill>
                  <a:prstClr val="black"/>
                </a:solidFill>
              </a:rPr>
              <a:t>Flanders</a:t>
            </a:r>
          </a:p>
          <a:p>
            <a:pPr algn="ctr"/>
            <a:r>
              <a:rPr lang="en-GB" sz="3200" dirty="0" smtClean="0">
                <a:solidFill>
                  <a:prstClr val="black"/>
                </a:solidFill>
              </a:rPr>
              <a:t>(Belgium)</a:t>
            </a:r>
          </a:p>
        </p:txBody>
      </p:sp>
      <p:pic>
        <p:nvPicPr>
          <p:cNvPr id="7174" name="Picture 6" descr="Image result for belgium outline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2262" y="3140968"/>
            <a:ext cx="2095500" cy="223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51521" y="5452863"/>
            <a:ext cx="338074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/>
              <a:t>http://napoleonistyka.atspace.com/Napoleon_tactics.htm</a:t>
            </a:r>
          </a:p>
        </p:txBody>
      </p:sp>
      <p:sp>
        <p:nvSpPr>
          <p:cNvPr id="7" name="Rectangle 6"/>
          <p:cNvSpPr/>
          <p:nvPr/>
        </p:nvSpPr>
        <p:spPr>
          <a:xfrm>
            <a:off x="5796136" y="5553051"/>
            <a:ext cx="329968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/>
              <a:t>http://napoleonistyka.atspace.com/Napoleon_tactics.htm</a:t>
            </a:r>
          </a:p>
        </p:txBody>
      </p:sp>
    </p:spTree>
    <p:extLst>
      <p:ext uri="{BB962C8B-B14F-4D97-AF65-F5344CB8AC3E}">
        <p14:creationId xmlns:p14="http://schemas.microsoft.com/office/powerpoint/2010/main" val="47225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82661"/>
            <a:ext cx="8229600" cy="1143000"/>
          </a:xfrm>
        </p:spPr>
        <p:txBody>
          <a:bodyPr>
            <a:normAutofit/>
          </a:bodyPr>
          <a:lstStyle/>
          <a:p>
            <a:r>
              <a:rPr lang="en-GB" b="1" u="sng" dirty="0" smtClean="0"/>
              <a:t>Over the Hills and Far </a:t>
            </a:r>
            <a:r>
              <a:rPr lang="en-GB" b="1" u="sng" dirty="0"/>
              <a:t>A</a:t>
            </a:r>
            <a:r>
              <a:rPr lang="en-GB" b="1" u="sng" dirty="0" smtClean="0"/>
              <a:t>way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184" y="1340768"/>
            <a:ext cx="3610744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b="1" i="1" u="sng" dirty="0" smtClean="0"/>
              <a:t>CHORUS</a:t>
            </a:r>
            <a:br>
              <a:rPr lang="en-GB" sz="1800" b="1" i="1" u="sng" dirty="0" smtClean="0"/>
            </a:br>
            <a:r>
              <a:rPr lang="en-GB" sz="1600" b="1" i="1" u="sng" dirty="0" smtClean="0"/>
              <a:t>O'er</a:t>
            </a:r>
            <a:r>
              <a:rPr lang="en-GB" sz="1600" i="1" dirty="0" smtClean="0"/>
              <a:t> the hills and </a:t>
            </a:r>
            <a:r>
              <a:rPr lang="en-GB" sz="1600" b="1" i="1" u="sng" dirty="0" smtClean="0"/>
              <a:t>o'er</a:t>
            </a:r>
            <a:r>
              <a:rPr lang="en-GB" sz="1600" i="1" dirty="0" smtClean="0"/>
              <a:t> the </a:t>
            </a:r>
            <a:r>
              <a:rPr lang="en-GB" sz="1600" b="1" i="1" dirty="0" smtClean="0">
                <a:solidFill>
                  <a:srgbClr val="FF0000"/>
                </a:solidFill>
              </a:rPr>
              <a:t>main</a:t>
            </a:r>
            <a:r>
              <a:rPr lang="en-GB" sz="1600" i="1" dirty="0" smtClean="0"/>
              <a:t>.</a:t>
            </a:r>
          </a:p>
          <a:p>
            <a:pPr marL="0" indent="0">
              <a:buNone/>
            </a:pPr>
            <a:r>
              <a:rPr lang="en-GB" sz="1600" i="1" dirty="0" smtClean="0"/>
              <a:t>Through </a:t>
            </a:r>
            <a:r>
              <a:rPr lang="en-GB" sz="1600" b="1" i="1" dirty="0" smtClean="0">
                <a:solidFill>
                  <a:srgbClr val="FF0000"/>
                </a:solidFill>
              </a:rPr>
              <a:t>Flanders</a:t>
            </a:r>
            <a:r>
              <a:rPr lang="en-GB" sz="1600" b="1" i="1" dirty="0" smtClean="0"/>
              <a:t>, </a:t>
            </a:r>
            <a:r>
              <a:rPr lang="en-GB" sz="1600" b="1" i="1" dirty="0" smtClean="0">
                <a:solidFill>
                  <a:srgbClr val="FF0000"/>
                </a:solidFill>
              </a:rPr>
              <a:t>Portugal</a:t>
            </a:r>
            <a:r>
              <a:rPr lang="en-GB" sz="1600" b="1" i="1" dirty="0" smtClean="0"/>
              <a:t> </a:t>
            </a:r>
            <a:r>
              <a:rPr lang="en-GB" sz="1600" i="1" dirty="0" smtClean="0"/>
              <a:t>and </a:t>
            </a:r>
            <a:r>
              <a:rPr lang="en-GB" sz="1600" b="1" i="1" dirty="0" smtClean="0">
                <a:solidFill>
                  <a:srgbClr val="FF0000"/>
                </a:solidFill>
              </a:rPr>
              <a:t>Spain</a:t>
            </a:r>
            <a:r>
              <a:rPr lang="en-GB" sz="1600" b="1" i="1" dirty="0" smtClean="0"/>
              <a:t>.</a:t>
            </a:r>
          </a:p>
          <a:p>
            <a:pPr marL="0" indent="0">
              <a:buNone/>
            </a:pPr>
            <a:r>
              <a:rPr lang="en-GB" sz="1600" b="1" i="1" dirty="0" smtClean="0">
                <a:solidFill>
                  <a:srgbClr val="FF0000"/>
                </a:solidFill>
              </a:rPr>
              <a:t>King George </a:t>
            </a:r>
            <a:r>
              <a:rPr lang="en-GB" sz="1600" i="1" dirty="0" smtClean="0"/>
              <a:t>commands and we obey.</a:t>
            </a:r>
          </a:p>
          <a:p>
            <a:pPr marL="0" indent="0">
              <a:buNone/>
            </a:pPr>
            <a:r>
              <a:rPr lang="en-GB" sz="1600" i="1" dirty="0" smtClean="0"/>
              <a:t>Over the hills and far away.</a:t>
            </a:r>
          </a:p>
          <a:p>
            <a:pPr marL="0" indent="0">
              <a:buNone/>
            </a:pPr>
            <a:endParaRPr lang="en-GB" sz="1600" dirty="0" smtClean="0"/>
          </a:p>
          <a:p>
            <a:pPr marL="0" indent="0">
              <a:buNone/>
            </a:pPr>
            <a:r>
              <a:rPr lang="en-GB" sz="1800" dirty="0" smtClean="0"/>
              <a:t>Here's </a:t>
            </a:r>
            <a:r>
              <a:rPr lang="en-GB" sz="1800" dirty="0"/>
              <a:t>forty </a:t>
            </a:r>
            <a:r>
              <a:rPr lang="en-GB" sz="1800" b="1" dirty="0">
                <a:solidFill>
                  <a:srgbClr val="00B050"/>
                </a:solidFill>
              </a:rPr>
              <a:t>shillings</a:t>
            </a:r>
            <a:r>
              <a:rPr lang="en-GB" sz="1800" dirty="0"/>
              <a:t> on the drum</a:t>
            </a:r>
          </a:p>
          <a:p>
            <a:pPr marL="0" indent="0">
              <a:buNone/>
            </a:pPr>
            <a:r>
              <a:rPr lang="en-GB" sz="1800" dirty="0"/>
              <a:t>For those who'll volunteer to come</a:t>
            </a:r>
          </a:p>
          <a:p>
            <a:pPr marL="0" indent="0">
              <a:buNone/>
            </a:pPr>
            <a:r>
              <a:rPr lang="en-GB" sz="1800" dirty="0"/>
              <a:t>To </a:t>
            </a:r>
            <a:r>
              <a:rPr lang="en-GB" sz="1800" b="1" u="sng" dirty="0">
                <a:solidFill>
                  <a:srgbClr val="00B050"/>
                </a:solidFill>
              </a:rPr>
              <a:t>'list</a:t>
            </a:r>
            <a:r>
              <a:rPr lang="en-GB" sz="1800" dirty="0"/>
              <a:t> and fight the </a:t>
            </a:r>
            <a:r>
              <a:rPr lang="en-GB" sz="1800" b="1" dirty="0">
                <a:solidFill>
                  <a:srgbClr val="00B050"/>
                </a:solidFill>
              </a:rPr>
              <a:t>foe</a:t>
            </a:r>
            <a:r>
              <a:rPr lang="en-GB" sz="1800" dirty="0"/>
              <a:t> today.</a:t>
            </a:r>
          </a:p>
          <a:p>
            <a:pPr marL="0" indent="0">
              <a:buNone/>
            </a:pPr>
            <a:r>
              <a:rPr lang="en-GB" sz="1800" dirty="0"/>
              <a:t>Over the hills and far away.</a:t>
            </a:r>
          </a:p>
          <a:p>
            <a:pPr marL="0" indent="0">
              <a:buNone/>
            </a:pPr>
            <a:endParaRPr lang="en-GB" sz="1600" i="1" dirty="0" smtClean="0"/>
          </a:p>
          <a:p>
            <a:pPr marL="0" indent="0">
              <a:buNone/>
            </a:pPr>
            <a:r>
              <a:rPr lang="en-GB" sz="1800" dirty="0" smtClean="0"/>
              <a:t>When duty calls me, I must go</a:t>
            </a:r>
          </a:p>
          <a:p>
            <a:pPr marL="0" indent="0">
              <a:buNone/>
            </a:pPr>
            <a:r>
              <a:rPr lang="en-GB" sz="1800" dirty="0" smtClean="0"/>
              <a:t>To </a:t>
            </a:r>
            <a:r>
              <a:rPr lang="en-GB" sz="1800" dirty="0"/>
              <a:t>stand and face another foe.</a:t>
            </a:r>
          </a:p>
          <a:p>
            <a:pPr marL="0" indent="0">
              <a:buNone/>
            </a:pPr>
            <a:r>
              <a:rPr lang="en-GB" sz="1800" dirty="0"/>
              <a:t>But part of me will always </a:t>
            </a:r>
            <a:r>
              <a:rPr lang="en-GB" sz="1800" b="1" dirty="0">
                <a:solidFill>
                  <a:srgbClr val="00B050"/>
                </a:solidFill>
              </a:rPr>
              <a:t>stray</a:t>
            </a:r>
          </a:p>
          <a:p>
            <a:pPr marL="0" indent="0">
              <a:buNone/>
            </a:pPr>
            <a:r>
              <a:rPr lang="en-GB" sz="1800" dirty="0"/>
              <a:t>Over the hills and far away</a:t>
            </a:r>
            <a:r>
              <a:rPr lang="en-GB" sz="1800" dirty="0" smtClean="0"/>
              <a:t>.</a:t>
            </a:r>
          </a:p>
          <a:p>
            <a:pPr marL="0" indent="0">
              <a:buNone/>
            </a:pPr>
            <a:endParaRPr lang="en-GB" sz="1600" i="1" dirty="0" smtClean="0"/>
          </a:p>
          <a:p>
            <a:endParaRPr lang="en-GB" dirty="0"/>
          </a:p>
        </p:txBody>
      </p:sp>
      <p:pic>
        <p:nvPicPr>
          <p:cNvPr id="15366" name="Picture 6" descr="Image result for shillings on a drum waterlo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5422" y="4581128"/>
            <a:ext cx="1605156" cy="2138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Image result for george 3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50274" y="1124744"/>
            <a:ext cx="2558052" cy="1739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 result for shilling 1820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34671" y="2449771"/>
            <a:ext cx="1481475" cy="145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923928" y="1364365"/>
            <a:ext cx="3610744" cy="5256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1800" dirty="0" smtClean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 smtClean="0"/>
          </a:p>
          <a:p>
            <a:pPr marL="0" indent="0">
              <a:buNone/>
            </a:pPr>
            <a:endParaRPr lang="en-GB" sz="1800" dirty="0" smtClean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dirty="0" smtClean="0"/>
              <a:t>If </a:t>
            </a:r>
            <a:r>
              <a:rPr lang="en-GB" sz="1800" dirty="0"/>
              <a:t>I should fall to rise no more,</a:t>
            </a:r>
          </a:p>
          <a:p>
            <a:pPr marL="0" indent="0">
              <a:buNone/>
            </a:pPr>
            <a:r>
              <a:rPr lang="en-GB" sz="1800" dirty="0"/>
              <a:t>As many </a:t>
            </a:r>
            <a:r>
              <a:rPr lang="en-GB" sz="1800" b="1" dirty="0">
                <a:solidFill>
                  <a:srgbClr val="00B050"/>
                </a:solidFill>
              </a:rPr>
              <a:t>comrades</a:t>
            </a:r>
            <a:r>
              <a:rPr lang="en-GB" sz="1800" dirty="0"/>
              <a:t> did before,</a:t>
            </a:r>
          </a:p>
          <a:p>
            <a:pPr marL="0" indent="0">
              <a:buNone/>
            </a:pPr>
            <a:r>
              <a:rPr lang="en-GB" sz="1800" dirty="0"/>
              <a:t>Then ask the </a:t>
            </a:r>
            <a:r>
              <a:rPr lang="en-GB" sz="1800" b="1" dirty="0">
                <a:solidFill>
                  <a:srgbClr val="00B050"/>
                </a:solidFill>
              </a:rPr>
              <a:t>fifes</a:t>
            </a:r>
            <a:r>
              <a:rPr lang="en-GB" sz="1800" dirty="0"/>
              <a:t> and drums to play.</a:t>
            </a:r>
          </a:p>
          <a:p>
            <a:pPr marL="0" indent="0">
              <a:buNone/>
            </a:pPr>
            <a:r>
              <a:rPr lang="en-GB" sz="1800" dirty="0"/>
              <a:t>Over the hills and far away.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800" dirty="0" smtClean="0"/>
          </a:p>
          <a:p>
            <a:pPr marL="0" indent="0">
              <a:buNone/>
            </a:pPr>
            <a:r>
              <a:rPr lang="en-GB" sz="1800" dirty="0" smtClean="0"/>
              <a:t>Then </a:t>
            </a:r>
            <a:r>
              <a:rPr lang="en-GB" sz="1800" dirty="0"/>
              <a:t>fall in lads behind the drum,</a:t>
            </a:r>
          </a:p>
          <a:p>
            <a:pPr marL="0" indent="0">
              <a:buNone/>
            </a:pPr>
            <a:r>
              <a:rPr lang="en-GB" sz="1800" dirty="0"/>
              <a:t>With </a:t>
            </a:r>
            <a:r>
              <a:rPr lang="en-GB" sz="1800" b="1" dirty="0">
                <a:solidFill>
                  <a:srgbClr val="00B050"/>
                </a:solidFill>
              </a:rPr>
              <a:t>colours</a:t>
            </a:r>
            <a:r>
              <a:rPr lang="en-GB" sz="1800" dirty="0"/>
              <a:t> blazing like the sun.</a:t>
            </a:r>
          </a:p>
          <a:p>
            <a:pPr marL="0" indent="0">
              <a:buNone/>
            </a:pPr>
            <a:r>
              <a:rPr lang="en-GB" sz="1800" dirty="0"/>
              <a:t>Along the road to come-what may.</a:t>
            </a:r>
          </a:p>
          <a:p>
            <a:pPr marL="0" indent="0">
              <a:buNone/>
            </a:pPr>
            <a:r>
              <a:rPr lang="en-GB" sz="1800" dirty="0"/>
              <a:t>Over the hills and far away.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600" i="1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513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EXTENSION: </a:t>
            </a:r>
            <a:br>
              <a:rPr lang="en-GB" dirty="0" smtClean="0"/>
            </a:br>
            <a:r>
              <a:rPr lang="en-GB" u="sng" dirty="0" smtClean="0"/>
              <a:t>O’er the Hills and Far Away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What is this song about?  </a:t>
            </a:r>
          </a:p>
          <a:p>
            <a:r>
              <a:rPr lang="en-GB" dirty="0" smtClean="0"/>
              <a:t>Who do you think sang it?</a:t>
            </a:r>
          </a:p>
          <a:p>
            <a:r>
              <a:rPr lang="en-GB" dirty="0" smtClean="0"/>
              <a:t>Why do you think it became popular?</a:t>
            </a:r>
          </a:p>
          <a:p>
            <a:r>
              <a:rPr lang="en-GB" dirty="0" smtClean="0"/>
              <a:t>Why do we still remember it today?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b="1" u="sng" dirty="0" smtClean="0"/>
              <a:t>TASK: Write a new verse</a:t>
            </a:r>
          </a:p>
          <a:p>
            <a:pPr marL="0" indent="0">
              <a:buNone/>
            </a:pPr>
            <a:r>
              <a:rPr lang="en-GB" b="1" dirty="0" smtClean="0"/>
              <a:t>What message do you want to convey about war from 2019?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440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/>
              <a:t>TASK: Write a new verse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/>
          </a:bodyPr>
          <a:lstStyle/>
          <a:p>
            <a:r>
              <a:rPr lang="en-GB" dirty="0" smtClean="0"/>
              <a:t>__________________________,</a:t>
            </a:r>
          </a:p>
          <a:p>
            <a:r>
              <a:rPr lang="en-GB" dirty="0" smtClean="0"/>
              <a:t>___________________________,</a:t>
            </a:r>
          </a:p>
          <a:p>
            <a:r>
              <a:rPr lang="en-GB" dirty="0" smtClean="0"/>
              <a:t>____________________, </a:t>
            </a:r>
            <a:r>
              <a:rPr lang="en-GB" sz="2000" dirty="0" smtClean="0"/>
              <a:t>(e.g. say, play, sway, today,)</a:t>
            </a:r>
          </a:p>
          <a:p>
            <a:r>
              <a:rPr lang="en-GB" dirty="0" smtClean="0"/>
              <a:t>Over the hills and far </a:t>
            </a:r>
            <a:r>
              <a:rPr lang="en-GB" u="sng" dirty="0" smtClean="0"/>
              <a:t>away.</a:t>
            </a:r>
          </a:p>
          <a:p>
            <a:endParaRPr lang="en-GB" dirty="0" smtClean="0"/>
          </a:p>
          <a:p>
            <a:pPr lvl="0"/>
            <a:r>
              <a:rPr lang="en-GB" sz="2000" b="1" i="1" u="sng" dirty="0" smtClean="0">
                <a:solidFill>
                  <a:prstClr val="black"/>
                </a:solidFill>
              </a:rPr>
              <a:t>O'er</a:t>
            </a:r>
            <a:r>
              <a:rPr lang="en-GB" sz="2000" i="1" dirty="0" smtClean="0">
                <a:solidFill>
                  <a:prstClr val="black"/>
                </a:solidFill>
              </a:rPr>
              <a:t> </a:t>
            </a:r>
            <a:r>
              <a:rPr lang="en-GB" sz="2000" i="1" dirty="0">
                <a:solidFill>
                  <a:prstClr val="black"/>
                </a:solidFill>
              </a:rPr>
              <a:t>the hills and </a:t>
            </a:r>
            <a:r>
              <a:rPr lang="en-GB" sz="2000" b="1" i="1" u="sng" dirty="0">
                <a:solidFill>
                  <a:prstClr val="black"/>
                </a:solidFill>
              </a:rPr>
              <a:t>o'er</a:t>
            </a:r>
            <a:r>
              <a:rPr lang="en-GB" sz="2000" i="1" dirty="0">
                <a:solidFill>
                  <a:prstClr val="black"/>
                </a:solidFill>
              </a:rPr>
              <a:t> the </a:t>
            </a:r>
            <a:r>
              <a:rPr lang="en-GB" sz="2000" i="1" dirty="0">
                <a:solidFill>
                  <a:srgbClr val="FF0000"/>
                </a:solidFill>
              </a:rPr>
              <a:t>main</a:t>
            </a:r>
            <a:r>
              <a:rPr lang="en-GB" sz="2000" i="1" dirty="0">
                <a:solidFill>
                  <a:prstClr val="black"/>
                </a:solidFill>
              </a:rPr>
              <a:t>.</a:t>
            </a:r>
          </a:p>
          <a:p>
            <a:pPr lvl="0"/>
            <a:r>
              <a:rPr lang="en-GB" sz="2000" i="1" dirty="0">
                <a:solidFill>
                  <a:prstClr val="black"/>
                </a:solidFill>
              </a:rPr>
              <a:t>Through </a:t>
            </a:r>
            <a:r>
              <a:rPr lang="en-GB" sz="2000" i="1" dirty="0">
                <a:solidFill>
                  <a:srgbClr val="FF0000"/>
                </a:solidFill>
              </a:rPr>
              <a:t>Flanders</a:t>
            </a:r>
            <a:r>
              <a:rPr lang="en-GB" sz="2000" i="1" dirty="0">
                <a:solidFill>
                  <a:prstClr val="black"/>
                </a:solidFill>
              </a:rPr>
              <a:t>, </a:t>
            </a:r>
            <a:r>
              <a:rPr lang="en-GB" sz="2000" i="1" dirty="0">
                <a:solidFill>
                  <a:srgbClr val="FF0000"/>
                </a:solidFill>
              </a:rPr>
              <a:t>Portugal</a:t>
            </a:r>
            <a:r>
              <a:rPr lang="en-GB" sz="2000" i="1" dirty="0">
                <a:solidFill>
                  <a:prstClr val="black"/>
                </a:solidFill>
              </a:rPr>
              <a:t> and </a:t>
            </a:r>
            <a:r>
              <a:rPr lang="en-GB" sz="2000" i="1" dirty="0">
                <a:solidFill>
                  <a:srgbClr val="FF0000"/>
                </a:solidFill>
              </a:rPr>
              <a:t>Spain</a:t>
            </a:r>
            <a:r>
              <a:rPr lang="en-GB" sz="2000" i="1" dirty="0">
                <a:solidFill>
                  <a:prstClr val="black"/>
                </a:solidFill>
              </a:rPr>
              <a:t>.</a:t>
            </a:r>
          </a:p>
          <a:p>
            <a:pPr lvl="0"/>
            <a:r>
              <a:rPr lang="en-GB" sz="2000" i="1" dirty="0">
                <a:solidFill>
                  <a:srgbClr val="FF0000"/>
                </a:solidFill>
              </a:rPr>
              <a:t>King George </a:t>
            </a:r>
            <a:r>
              <a:rPr lang="en-GB" sz="2000" i="1" dirty="0">
                <a:solidFill>
                  <a:prstClr val="black"/>
                </a:solidFill>
              </a:rPr>
              <a:t>commands and we obey.</a:t>
            </a:r>
          </a:p>
          <a:p>
            <a:pPr lvl="0"/>
            <a:r>
              <a:rPr lang="en-GB" sz="2000" i="1" dirty="0">
                <a:solidFill>
                  <a:prstClr val="black"/>
                </a:solidFill>
              </a:rPr>
              <a:t>Over the hills and far away.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18436" name="Picture 4" descr="Image result for rolling green hills uk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79712" y="5769695"/>
            <a:ext cx="5112568" cy="1057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783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562" y="125761"/>
            <a:ext cx="8229600" cy="1143000"/>
          </a:xfrm>
        </p:spPr>
        <p:txBody>
          <a:bodyPr/>
          <a:lstStyle/>
          <a:p>
            <a:r>
              <a:rPr lang="en-GB" u="sng" dirty="0" smtClean="0"/>
              <a:t>Match the memorial</a:t>
            </a:r>
            <a:endParaRPr lang="en-GB" u="sng" dirty="0"/>
          </a:p>
        </p:txBody>
      </p:sp>
      <p:pic>
        <p:nvPicPr>
          <p:cNvPr id="1032" name="Picture 8" descr="Image result for tolpuddle martyr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905573"/>
            <a:ext cx="2998642" cy="2250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34811" y="6179885"/>
            <a:ext cx="30963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/>
              <a:t>https://www.squaducation.com/blog/sentencing-tolpuddle-martyrs</a:t>
            </a:r>
          </a:p>
        </p:txBody>
      </p:sp>
      <p:pic>
        <p:nvPicPr>
          <p:cNvPr id="1034" name="Picture 10" descr="https://i0.wp.com/www.bookofdaystales.com/wp-content/uploads/2018/03/tm4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22397" y="1156675"/>
            <a:ext cx="2832134" cy="1728362"/>
          </a:xfrm>
          <a:prstGeom prst="rect">
            <a:avLst/>
          </a:prstGeom>
          <a:noFill/>
          <a:ln>
            <a:solidFill>
              <a:schemeClr val="accent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08652" y="2961981"/>
            <a:ext cx="310274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/>
              <a:t>http://www.bookofdaystales.com/tolpuddle-martyrs/</a:t>
            </a:r>
          </a:p>
        </p:txBody>
      </p:sp>
      <p:pic>
        <p:nvPicPr>
          <p:cNvPr id="1038" name="Picture 14" descr="Image result for lord nelson trafalgar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07111" y="4017662"/>
            <a:ext cx="2690203" cy="2369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Image result for lord nelson trafalgar portrait art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4" y="1124744"/>
            <a:ext cx="2876169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20687" y="2684982"/>
            <a:ext cx="32271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/>
              <a:t>http://fiveminutehistory.com/british-hero-admiral-lord-nelson-victor-at-the-battle-of-trafalgar-1805/</a:t>
            </a:r>
          </a:p>
        </p:txBody>
      </p:sp>
      <p:pic>
        <p:nvPicPr>
          <p:cNvPr id="1042" name="Picture 18" descr="Image result for memorial waterloo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7436" y="1189704"/>
            <a:ext cx="2827482" cy="1591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6266871" y="2883439"/>
            <a:ext cx="26300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/>
              <a:t>http://</a:t>
            </a:r>
            <a:r>
              <a:rPr lang="en-GB" sz="1000" dirty="0" smtClean="0"/>
              <a:t>footage.framepool.com/en/shot/698251224-lion%27s-mound-battle-of-waterloo</a:t>
            </a:r>
            <a:endParaRPr lang="en-GB" sz="1000" dirty="0"/>
          </a:p>
        </p:txBody>
      </p:sp>
      <p:pic>
        <p:nvPicPr>
          <p:cNvPr id="1044" name="Picture 20" descr="Image result for battle waterloo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6963" y="4149080"/>
            <a:ext cx="2806120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411583" y="6155872"/>
            <a:ext cx="28807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000" dirty="0">
                <a:solidFill>
                  <a:prstClr val="black"/>
                </a:solidFill>
              </a:rPr>
              <a:t>https://www.royal-irish.com/events/battle-honour-waterloo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528" y="940078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A</a:t>
            </a:r>
            <a:endParaRPr lang="en-GB" b="1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56963" y="1005038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B</a:t>
            </a:r>
            <a:endParaRPr lang="en-GB" b="1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44208" y="1005038"/>
            <a:ext cx="356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C</a:t>
            </a:r>
            <a:endParaRPr lang="en-GB" b="1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15616" y="3708014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1</a:t>
            </a:r>
            <a:endParaRPr lang="en-GB" b="1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39937" y="3964414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2</a:t>
            </a:r>
            <a:endParaRPr lang="en-GB" b="1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39134" y="3832996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3</a:t>
            </a:r>
            <a:endParaRPr lang="en-GB" b="1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4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738692" cy="562074"/>
          </a:xfrm>
        </p:spPr>
        <p:txBody>
          <a:bodyPr>
            <a:noAutofit/>
          </a:bodyPr>
          <a:lstStyle/>
          <a:p>
            <a:r>
              <a:rPr lang="en-GB" sz="3600" dirty="0" smtClean="0"/>
              <a:t>Liverpool</a:t>
            </a:r>
            <a:endParaRPr lang="en-GB" sz="3600" dirty="0"/>
          </a:p>
        </p:txBody>
      </p:sp>
      <p:pic>
        <p:nvPicPr>
          <p:cNvPr id="2050" name="Picture 2" descr="Image result for wellington  column liverpool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260648"/>
            <a:ext cx="5184578" cy="2914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3564" y="6056912"/>
            <a:ext cx="29523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/>
              <a:t>http://liverpoolhiddenhistory.co.uk/wellingtons-wait/</a:t>
            </a:r>
          </a:p>
        </p:txBody>
      </p:sp>
      <p:pic>
        <p:nvPicPr>
          <p:cNvPr id="4098" name="Picture 2" descr="http://liverpoolhiddenhistory.co.uk/wp-content/uploads/2014/05/Wellington-monumen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8761" y="951477"/>
            <a:ext cx="2972188" cy="4903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3315796"/>
            <a:ext cx="4472452" cy="2956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855167" y="6333911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000" dirty="0"/>
              <a:t>https://historicengland.org.uk/listing/the-list/list-entry/1063784#contributions</a:t>
            </a:r>
          </a:p>
        </p:txBody>
      </p:sp>
    </p:spTree>
    <p:extLst>
      <p:ext uri="{BB962C8B-B14F-4D97-AF65-F5344CB8AC3E}">
        <p14:creationId xmlns:p14="http://schemas.microsoft.com/office/powerpoint/2010/main" val="63785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/>
              <a:t>King George III (1760–1820)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124" y="5191863"/>
            <a:ext cx="2962672" cy="1584176"/>
          </a:xfrm>
        </p:spPr>
        <p:txBody>
          <a:bodyPr>
            <a:normAutofit lnSpcReduction="10000"/>
          </a:bodyPr>
          <a:lstStyle/>
          <a:p>
            <a:pPr lvl="0"/>
            <a:r>
              <a:rPr lang="en-GB" sz="2400" dirty="0">
                <a:solidFill>
                  <a:prstClr val="black"/>
                </a:solidFill>
              </a:rPr>
              <a:t>What does the King think of himself? </a:t>
            </a:r>
          </a:p>
          <a:p>
            <a:pPr lvl="0"/>
            <a:r>
              <a:rPr lang="en-GB" sz="2400" dirty="0">
                <a:solidFill>
                  <a:prstClr val="black"/>
                </a:solidFill>
              </a:rPr>
              <a:t>How does he want others to see him? </a:t>
            </a:r>
          </a:p>
        </p:txBody>
      </p:sp>
      <p:pic>
        <p:nvPicPr>
          <p:cNvPr id="5" name="Picture 2" descr="Full-length portrait in oils of a clean-shaven young George in eighteenth century dress: gold jacket and breeches, ermine cloak, powdered wig, white stockings, and buckled shoes.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3568" y="1268760"/>
            <a:ext cx="2741784" cy="353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Image result for caricature george 3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4828" y="1268760"/>
            <a:ext cx="3369895" cy="336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5292080" y="5132069"/>
            <a:ext cx="3178696" cy="17031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>
                <a:solidFill>
                  <a:prstClr val="black"/>
                </a:solidFill>
              </a:rPr>
              <a:t>What do other people think of him?</a:t>
            </a:r>
          </a:p>
          <a:p>
            <a:r>
              <a:rPr lang="en-GB" sz="2400" dirty="0" smtClean="0">
                <a:solidFill>
                  <a:prstClr val="black"/>
                </a:solidFill>
              </a:rPr>
              <a:t>How do other people see him? </a:t>
            </a:r>
            <a:endParaRPr lang="en-GB" sz="2400" dirty="0">
              <a:solidFill>
                <a:prstClr val="black"/>
              </a:solidFill>
            </a:endParaRP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179512" y="4807489"/>
            <a:ext cx="446377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1000" dirty="0"/>
              <a:t>https://www.rct.uk/collection/405307/george-iii-1738-1820 </a:t>
            </a:r>
          </a:p>
        </p:txBody>
      </p:sp>
      <p:sp>
        <p:nvSpPr>
          <p:cNvPr id="4" name="Rectangle 3"/>
          <p:cNvSpPr/>
          <p:nvPr/>
        </p:nvSpPr>
        <p:spPr>
          <a:xfrm>
            <a:off x="4631072" y="4653600"/>
            <a:ext cx="450071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/>
              <a:t>© National Portrait Gallery, </a:t>
            </a:r>
            <a:r>
              <a:rPr lang="en-GB" sz="1000" dirty="0" smtClean="0"/>
              <a:t>London</a:t>
            </a:r>
            <a:r>
              <a:rPr lang="en-GB" sz="1000" dirty="0"/>
              <a:t> </a:t>
            </a:r>
            <a:r>
              <a:rPr lang="en-GB" sz="1000" dirty="0" smtClean="0"/>
              <a:t>https</a:t>
            </a:r>
            <a:r>
              <a:rPr lang="en-GB" sz="1000" dirty="0"/>
              <a:t>://www.npg.org.uk/collections/search/portrait/mw61578/Temperance-enjoying-a-frugal-meal-Sophia-Charlotte-of-Mecklenburg-Strelitz-King-George-III</a:t>
            </a:r>
          </a:p>
        </p:txBody>
      </p:sp>
    </p:spTree>
    <p:extLst>
      <p:ext uri="{BB962C8B-B14F-4D97-AF65-F5344CB8AC3E}">
        <p14:creationId xmlns:p14="http://schemas.microsoft.com/office/powerpoint/2010/main" val="1464781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/>
              <a:t>King George IV (1820–1830)</a:t>
            </a:r>
            <a:endParaRPr lang="en-GB" u="sng" dirty="0"/>
          </a:p>
        </p:txBody>
      </p:sp>
      <p:pic>
        <p:nvPicPr>
          <p:cNvPr id="6" name="Picture 4" descr="George IV 1821 color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2412" y="1296358"/>
            <a:ext cx="3024336" cy="3615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822412" y="5190223"/>
            <a:ext cx="2962672" cy="158417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>
                <a:solidFill>
                  <a:prstClr val="black"/>
                </a:solidFill>
              </a:rPr>
              <a:t>What does the King think of himself? </a:t>
            </a:r>
          </a:p>
          <a:p>
            <a:r>
              <a:rPr lang="en-GB" sz="2400" dirty="0" smtClean="0">
                <a:solidFill>
                  <a:prstClr val="black"/>
                </a:solidFill>
              </a:rPr>
              <a:t>How does he want others to see him? </a:t>
            </a:r>
            <a:endParaRPr lang="en-GB" sz="2400" dirty="0">
              <a:solidFill>
                <a:prstClr val="black"/>
              </a:solidFill>
            </a:endParaRPr>
          </a:p>
        </p:txBody>
      </p:sp>
      <p:pic>
        <p:nvPicPr>
          <p:cNvPr id="8" name="Picture 2" descr="Image result for caricature prince regent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87425" y="1484784"/>
            <a:ext cx="4644008" cy="32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5216624" y="4982340"/>
            <a:ext cx="3178696" cy="1789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>
                <a:solidFill>
                  <a:prstClr val="black"/>
                </a:solidFill>
              </a:rPr>
              <a:t>What do other people think of him?</a:t>
            </a:r>
          </a:p>
          <a:p>
            <a:r>
              <a:rPr lang="en-GB" sz="2400" dirty="0" smtClean="0">
                <a:solidFill>
                  <a:prstClr val="black"/>
                </a:solidFill>
              </a:rPr>
              <a:t>How do other people see him? </a:t>
            </a:r>
            <a:endParaRPr lang="en-GB" sz="2400" dirty="0">
              <a:solidFill>
                <a:prstClr val="black"/>
              </a:solidFill>
            </a:endParaRP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426727" y="4944002"/>
            <a:ext cx="381570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1000" dirty="0"/>
              <a:t>https://www.rct.uk/collection/405918/george-iv-1762-1830 </a:t>
            </a:r>
          </a:p>
        </p:txBody>
      </p:sp>
      <p:sp>
        <p:nvSpPr>
          <p:cNvPr id="3" name="Rectangle 2"/>
          <p:cNvSpPr/>
          <p:nvPr/>
        </p:nvSpPr>
        <p:spPr>
          <a:xfrm>
            <a:off x="4031141" y="4730459"/>
            <a:ext cx="495657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dirty="0"/>
              <a:t>https://www.loc.gov/item/2003689159/ </a:t>
            </a:r>
          </a:p>
        </p:txBody>
      </p:sp>
    </p:spTree>
    <p:extLst>
      <p:ext uri="{BB962C8B-B14F-4D97-AF65-F5344CB8AC3E}">
        <p14:creationId xmlns:p14="http://schemas.microsoft.com/office/powerpoint/2010/main" val="130688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GB" u="sng" dirty="0" smtClean="0"/>
              <a:t>Recording the past</a:t>
            </a:r>
            <a:endParaRPr lang="en-GB" u="sng" dirty="0"/>
          </a:p>
        </p:txBody>
      </p:sp>
      <p:pic>
        <p:nvPicPr>
          <p:cNvPr id="5122" name="Picture 2" descr="Image result for memorial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078" y="908720"/>
            <a:ext cx="4680520" cy="2628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age result for memorials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576" y="3881953"/>
            <a:ext cx="3960440" cy="265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Related image">
            <a:hlinkClick r:id="rId6"/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48064" y="3725440"/>
            <a:ext cx="3074894" cy="296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Image result for memorials  sea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0918" y="404664"/>
            <a:ext cx="2110313" cy="281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940918" y="3228414"/>
            <a:ext cx="22030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/>
              <a:t>https://www.pinterest.co.uk/pin/368661919467628211/?lp=true</a:t>
            </a:r>
          </a:p>
        </p:txBody>
      </p:sp>
      <p:sp>
        <p:nvSpPr>
          <p:cNvPr id="5" name="Rectangle 4"/>
          <p:cNvSpPr/>
          <p:nvPr/>
        </p:nvSpPr>
        <p:spPr>
          <a:xfrm>
            <a:off x="1187624" y="6533266"/>
            <a:ext cx="202651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dirty="0"/>
              <a:t>https://irishfaminememorials.com/</a:t>
            </a:r>
          </a:p>
        </p:txBody>
      </p:sp>
      <p:sp>
        <p:nvSpPr>
          <p:cNvPr id="6" name="Rectangle 5"/>
          <p:cNvSpPr/>
          <p:nvPr/>
        </p:nvSpPr>
        <p:spPr>
          <a:xfrm>
            <a:off x="289338" y="3491985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000" dirty="0"/>
              <a:t>https://yesterday.uktv.co.uk/war-memorials/article/what-you-need-know-about-uk-war-memorials/</a:t>
            </a:r>
          </a:p>
        </p:txBody>
      </p:sp>
    </p:spTree>
    <p:extLst>
      <p:ext uri="{BB962C8B-B14F-4D97-AF65-F5344CB8AC3E}">
        <p14:creationId xmlns:p14="http://schemas.microsoft.com/office/powerpoint/2010/main" val="969781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824" y="64372"/>
            <a:ext cx="8229600" cy="1143000"/>
          </a:xfrm>
        </p:spPr>
        <p:txBody>
          <a:bodyPr/>
          <a:lstStyle/>
          <a:p>
            <a:r>
              <a:rPr lang="en-GB" u="sng" dirty="0" smtClean="0"/>
              <a:t>Compare memorials of Waterloo</a:t>
            </a:r>
            <a:endParaRPr lang="en-GB" u="sng" dirty="0"/>
          </a:p>
        </p:txBody>
      </p:sp>
      <p:pic>
        <p:nvPicPr>
          <p:cNvPr id="2050" name="Picture 2" descr="Image result for shut the gates waterloo memorial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423321"/>
            <a:ext cx="4107659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shut the gates waterloo memorial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4018838"/>
            <a:ext cx="3029900" cy="2445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156" y="4018838"/>
            <a:ext cx="16916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Unveiled: 2014</a:t>
            </a:r>
            <a:endParaRPr lang="en-GB" sz="2800" dirty="0"/>
          </a:p>
        </p:txBody>
      </p:sp>
      <p:pic>
        <p:nvPicPr>
          <p:cNvPr id="2056" name="Picture 8" descr="Image result for wellington statue london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022" y="1556792"/>
            <a:ext cx="3386882" cy="4132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39552" y="5779638"/>
            <a:ext cx="30243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/>
              <a:t>http://britainunlimited.com/duke-of-wellington/</a:t>
            </a:r>
          </a:p>
        </p:txBody>
      </p:sp>
      <p:sp>
        <p:nvSpPr>
          <p:cNvPr id="6" name="Rectangle 5"/>
          <p:cNvSpPr/>
          <p:nvPr/>
        </p:nvSpPr>
        <p:spPr>
          <a:xfrm>
            <a:off x="4769862" y="1207372"/>
            <a:ext cx="371193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/>
              <a:t>http://talosartfoundry.co.uk/portfolio-item/waterloo-memorial/</a:t>
            </a:r>
          </a:p>
        </p:txBody>
      </p:sp>
      <p:sp>
        <p:nvSpPr>
          <p:cNvPr id="7" name="Rectangle 6"/>
          <p:cNvSpPr/>
          <p:nvPr/>
        </p:nvSpPr>
        <p:spPr>
          <a:xfrm>
            <a:off x="5902878" y="6425969"/>
            <a:ext cx="27015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/>
              <a:t>http://</a:t>
            </a:r>
            <a:r>
              <a:rPr lang="en-GB" sz="1000" dirty="0" smtClean="0"/>
              <a:t>www.dailymail.co.uk/news/article-2882154/Wellington-s-heroes-finally-win</a:t>
            </a:r>
            <a:endParaRPr lang="en-GB" sz="1000" dirty="0"/>
          </a:p>
        </p:txBody>
      </p:sp>
      <p:sp>
        <p:nvSpPr>
          <p:cNvPr id="12" name="TextBox 11"/>
          <p:cNvSpPr txBox="1"/>
          <p:nvPr/>
        </p:nvSpPr>
        <p:spPr>
          <a:xfrm>
            <a:off x="569098" y="6070196"/>
            <a:ext cx="2450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Unveiled: 1846</a:t>
            </a:r>
            <a:endParaRPr lang="en-GB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3777406" y="4313441"/>
            <a:ext cx="15146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TASK: How </a:t>
            </a:r>
            <a:r>
              <a:rPr lang="en-GB" b="1" dirty="0"/>
              <a:t>have people’s </a:t>
            </a:r>
            <a:r>
              <a:rPr lang="en-GB" b="1" dirty="0" smtClean="0"/>
              <a:t>ways of remembering this event changed from 1846 to 2014?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03093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u="sng" dirty="0"/>
              <a:t>How have </a:t>
            </a:r>
            <a:r>
              <a:rPr lang="en-GB" u="sng" dirty="0" smtClean="0"/>
              <a:t>memorials </a:t>
            </a:r>
            <a:r>
              <a:rPr lang="en-GB" u="sng" dirty="0"/>
              <a:t>changed over </a:t>
            </a:r>
            <a:r>
              <a:rPr lang="en-GB" u="sng" dirty="0" smtClean="0"/>
              <a:t>time?</a:t>
            </a:r>
            <a:endParaRPr lang="en-GB" u="sng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6066" y="1772816"/>
            <a:ext cx="8455237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15232" y="3572993"/>
            <a:ext cx="8136904" cy="53265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GB" sz="2600" dirty="0" smtClean="0"/>
              <a:t>English Heritage</a:t>
            </a:r>
          </a:p>
          <a:p>
            <a:pPr marL="0" indent="0" algn="r">
              <a:buNone/>
            </a:pPr>
            <a:r>
              <a:rPr lang="en-GB" sz="2000" u="sng" dirty="0"/>
              <a:t>http://blog.english-heritage.org.uk/10-things-you-probably-didnt-know-about-londons-war-memorials/</a:t>
            </a:r>
            <a:endParaRPr lang="en-GB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539551" y="4365104"/>
            <a:ext cx="807175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u="sng" dirty="0"/>
              <a:t>TASK</a:t>
            </a:r>
            <a:r>
              <a:rPr lang="en-GB" sz="2800" b="1" u="sng" dirty="0" smtClean="0"/>
              <a:t>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How have people’s views of </a:t>
            </a:r>
            <a:r>
              <a:rPr lang="en-GB" sz="2800" dirty="0" smtClean="0"/>
              <a:t>war and types of memorials </a:t>
            </a:r>
            <a:r>
              <a:rPr lang="en-GB" sz="2800" dirty="0"/>
              <a:t>changed over time</a:t>
            </a:r>
            <a:r>
              <a:rPr lang="en-GB" sz="2800" dirty="0" smtClean="0"/>
              <a:t>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Do </a:t>
            </a:r>
            <a:r>
              <a:rPr lang="en-GB" sz="2800" dirty="0"/>
              <a:t>you </a:t>
            </a:r>
            <a:r>
              <a:rPr lang="en-GB" sz="2800" dirty="0" smtClean="0"/>
              <a:t>agree or disagree </a:t>
            </a:r>
            <a:r>
              <a:rPr lang="en-GB" sz="2800" dirty="0"/>
              <a:t>with English Heritage?  </a:t>
            </a:r>
            <a:endParaRPr lang="en-GB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Why</a:t>
            </a:r>
            <a:r>
              <a:rPr lang="en-GB" sz="2800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39618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208823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EXTENSION: </a:t>
            </a:r>
            <a:br>
              <a:rPr lang="en-GB" dirty="0" smtClean="0"/>
            </a:br>
            <a:r>
              <a:rPr lang="en-GB" u="sng" dirty="0" smtClean="0"/>
              <a:t>Learn a song from the Georgian era</a:t>
            </a:r>
            <a:br>
              <a:rPr lang="en-GB" u="sng" dirty="0" smtClean="0"/>
            </a:br>
            <a:r>
              <a:rPr lang="en-GB" sz="1800" u="sng" dirty="0"/>
              <a:t/>
            </a:r>
            <a:br>
              <a:rPr lang="en-GB" sz="1800" u="sng" dirty="0"/>
            </a:br>
            <a:r>
              <a:rPr lang="en-GB" sz="2000" dirty="0" smtClean="0"/>
              <a:t>‘Over the Hills and Far Away’ – </a:t>
            </a:r>
            <a:r>
              <a:rPr lang="en-GB" sz="2000" u="sng" dirty="0" smtClean="0">
                <a:hlinkClick r:id="rId2"/>
              </a:rPr>
              <a:t>https</a:t>
            </a:r>
            <a:r>
              <a:rPr lang="en-GB" sz="2000" u="sng" dirty="0">
                <a:hlinkClick r:id="rId2"/>
              </a:rPr>
              <a:t>://</a:t>
            </a:r>
            <a:r>
              <a:rPr lang="en-GB" sz="2000" u="sng" dirty="0" smtClean="0">
                <a:hlinkClick r:id="rId2"/>
              </a:rPr>
              <a:t>www.youtube.com/watch?v=VhH8IFUrpP8</a:t>
            </a:r>
            <a:r>
              <a:rPr lang="en-GB" sz="2000" u="sng" dirty="0" smtClean="0"/>
              <a:t/>
            </a:r>
            <a:br>
              <a:rPr lang="en-GB" sz="2000" u="sng" dirty="0" smtClean="0"/>
            </a:br>
            <a:r>
              <a:rPr lang="en-GB" sz="1800" u="sng" dirty="0"/>
              <a:t/>
            </a:r>
            <a:br>
              <a:rPr lang="en-GB" sz="1800" u="sng" dirty="0"/>
            </a:br>
            <a:endParaRPr lang="en-GB" sz="18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633267"/>
          </a:xfrm>
        </p:spPr>
        <p:txBody>
          <a:bodyPr/>
          <a:lstStyle/>
          <a:p>
            <a:r>
              <a:rPr lang="en-GB" dirty="0" smtClean="0"/>
              <a:t>What is this song about?  </a:t>
            </a:r>
          </a:p>
          <a:p>
            <a:r>
              <a:rPr lang="en-GB" dirty="0" smtClean="0"/>
              <a:t>Who do you think sang it?</a:t>
            </a:r>
          </a:p>
          <a:p>
            <a:r>
              <a:rPr lang="en-GB" dirty="0" smtClean="0"/>
              <a:t>Why do you think it became popular?</a:t>
            </a:r>
          </a:p>
          <a:p>
            <a:r>
              <a:rPr lang="en-GB" dirty="0" smtClean="0"/>
              <a:t>Why do we still remember it today?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813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476</Words>
  <Application>Microsoft Office PowerPoint</Application>
  <PresentationFormat>On-screen Show (4:3)</PresentationFormat>
  <Paragraphs>113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Office Theme</vt:lpstr>
      <vt:lpstr>1_Office Theme</vt:lpstr>
      <vt:lpstr>2_Office Theme</vt:lpstr>
      <vt:lpstr>3_Office Theme</vt:lpstr>
      <vt:lpstr>4_Office Theme</vt:lpstr>
      <vt:lpstr>Session 2: Memorials </vt:lpstr>
      <vt:lpstr>Match the memorial</vt:lpstr>
      <vt:lpstr>Liverpool</vt:lpstr>
      <vt:lpstr>King George III (1760–1820)</vt:lpstr>
      <vt:lpstr>King George IV (1820–1830)</vt:lpstr>
      <vt:lpstr>Recording the past</vt:lpstr>
      <vt:lpstr>Compare memorials of Waterloo</vt:lpstr>
      <vt:lpstr>How have memorials changed over time?</vt:lpstr>
      <vt:lpstr>EXTENSION:  Learn a song from the Georgian era  ‘Over the Hills and Far Away’ – https://www.youtube.com/watch?v=VhH8IFUrpP8  </vt:lpstr>
      <vt:lpstr>1819 in Flanders (Belgium) </vt:lpstr>
      <vt:lpstr>Battle of Waterloo 1819</vt:lpstr>
      <vt:lpstr>Over the Hills and Far Away</vt:lpstr>
      <vt:lpstr>EXTENSION:  O’er the Hills and Far Away</vt:lpstr>
      <vt:lpstr>TASK: Write a new verse</vt:lpstr>
    </vt:vector>
  </TitlesOfParts>
  <Company>Historical Association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should we remember Peterloo S2</dc:title>
  <dc:creator>Alison Mansell</dc:creator>
  <cp:keywords>HATF</cp:keywords>
  <cp:lastModifiedBy>Maheema Chanrai</cp:lastModifiedBy>
  <dcterms:created xsi:type="dcterms:W3CDTF">2018-07-11T14:26:50Z</dcterms:created>
  <dcterms:modified xsi:type="dcterms:W3CDTF">2019-08-12T14:11:08Z</dcterms:modified>
</cp:coreProperties>
</file>