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3" r:id="rId5"/>
    <p:sldId id="284" r:id="rId6"/>
    <p:sldId id="282" r:id="rId7"/>
    <p:sldId id="277" r:id="rId8"/>
    <p:sldId id="278" r:id="rId9"/>
    <p:sldId id="279" r:id="rId10"/>
    <p:sldId id="280" r:id="rId11"/>
    <p:sldId id="288" r:id="rId12"/>
    <p:sldId id="259" r:id="rId13"/>
    <p:sldId id="291" r:id="rId14"/>
    <p:sldId id="292" r:id="rId15"/>
    <p:sldId id="264" r:id="rId16"/>
    <p:sldId id="267" r:id="rId17"/>
    <p:sldId id="276" r:id="rId18"/>
    <p:sldId id="269" r:id="rId19"/>
    <p:sldId id="270" r:id="rId20"/>
    <p:sldId id="271" r:id="rId21"/>
    <p:sldId id="272" r:id="rId22"/>
    <p:sldId id="273" r:id="rId23"/>
    <p:sldId id="283" r:id="rId24"/>
    <p:sldId id="274" r:id="rId25"/>
    <p:sldId id="260" r:id="rId26"/>
    <p:sldId id="266" r:id="rId27"/>
    <p:sldId id="275" r:id="rId28"/>
    <p:sldId id="262" r:id="rId29"/>
    <p:sldId id="285" r:id="rId30"/>
    <p:sldId id="286" r:id="rId31"/>
    <p:sldId id="265" r:id="rId32"/>
    <p:sldId id="289" r:id="rId33"/>
    <p:sldId id="294" r:id="rId34"/>
  </p:sldIdLst>
  <p:sldSz cx="9144000" cy="6858000" type="screen4x3"/>
  <p:notesSz cx="6954838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422C16"/>
    <a:srgbClr val="0C788E"/>
    <a:srgbClr val="006666"/>
    <a:srgbClr val="54381C"/>
    <a:srgbClr val="FFFFA3"/>
    <a:srgbClr val="1C1C1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7" d="100"/>
          <a:sy n="87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5A7D-CFD8-498B-AD45-BDDBD5B23BE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736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DD8B-50C4-4F82-85B3-A6A1398D7B4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467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D811-ED2E-4F32-8E8F-ACE6B38DE8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526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28D53B-11A4-4D2F-AF16-2A5D52683499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AD09E-804C-4AB7-8B62-E8E50A7540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2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63FA8D-8808-4D97-B402-5A12445D10EE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2378DB-A780-4F81-A825-B3EC07731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3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F26847-EC11-4FF5-9858-85D46B31682D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2332BF-B001-45FE-B5FA-62C00952E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1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1F5E11-1155-4FD2-BD94-32C8B752FFDF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A05A1E-14E4-472B-80AD-5D362B66C6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94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CA018-0685-41E7-BA94-4279BDA862AF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8FDD2-A42F-4AF3-812F-0DAC6503C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9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05883-C617-4BE5-9640-A48A9D9E71A9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344861-2141-4BEB-AE82-B9D6753CE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72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12255D-0AC0-4D69-8FA4-7159F8D20B6C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0702E2-FAB6-4EC4-AA17-520D88AFA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5567B6-94C0-4D60-BAB6-953CCBAA0573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29DCB4-252A-41D0-BBED-90D754D6C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0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8247-0337-4A47-B2B2-55CFDF494A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940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C65B42-D88A-4232-AB5B-96296CB80DA9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0F8686-E09A-4CC0-8B56-BD4025299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25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B12D7A-95DC-49D2-8929-4D5135A20532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07D42-8450-4301-ADCF-BBDEF7D6B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4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265E3-B2BE-42C3-A969-092C39FC0F6E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1DDD96-657A-442B-96C6-B750AB7A3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0B44-5B90-4955-8422-280D5A66748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63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ADFE-F153-4AB8-A639-8E5440FC2D7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987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2FD1-6C54-4CCC-BD4C-349F12331D1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172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8DC6-EE99-43E4-B160-592791187E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56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40D3-F5DA-4F68-8A92-51A92BB2589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086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5FC2-E6E0-47B7-9A4C-CD45C5591F7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927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F389-8808-455E-B180-046BBEF2B91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482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AD4F3E-0BB1-4873-A238-FCC292709F6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8AB57BC-61C7-41A5-9641-E2BA33BBD0FE}" type="datetimeFigureOut">
              <a:rPr lang="en-GB"/>
              <a:pPr>
                <a:defRPr/>
              </a:pPr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94E2B5B-1967-46C5-9F47-DB7B52FC0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royal.uk/prince-georg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gres&amp;cd=&amp;cad=rja&amp;uact=8&amp;ved=2ahUKEwiy2dLp-Y_cAhWI1hQKHfVEBOYQjRx6BAgBEAU&amp;url=http://upsc.eckovation.com/a-brief-chronological-explanation-on-french-revolution/&amp;psig=AOvVaw0No0NiBKMD6oJfg2DZ9pBs&amp;ust=153115468373096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mmons.wikimedia.org/wiki/File:La_Bataille_du_Pont_d'Arcol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2ahUKEwidlPqQp9HcAhUP1hoKHbBpCHoQjRx6BAgBEAU&amp;url=http://freestock.ca/flags_maps_g80-france_grunge_flag_p1023.html&amp;psig=AOvVaw368kCI9hCpKJzeM6XhslRF&amp;ust=153340021340131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freestock.ca/flags_maps_g80-france_grunge_flag_p102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ise_de_la_Bastill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fieldmuseums.org/collections/item/the-destruction-of-tea-at-boston-harbor-nathaniel-currier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rehistory.org/battle-of-cowpen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2ahUKEwjOkajjgZDcAhUGUhQKHRkhBD8QjRx6BAgBEAU&amp;url=http://www.deism.com/deistamerica.htm&amp;psig=AOvVaw0OlHTIKGR-SVlzsorOxis1&amp;ust=1531156809507636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iassar.org/2016/12/30/patriot-bios/13_colonies_american_fla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museum.org/research/collection_online/collection_object_details.aspx?assetId=1165306001&amp;objectId=3445381&amp;partId=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cad=rja&amp;uact=8&amp;ved=2ahUKEwjkgZPi_4_cAhUMaxQKHZMOARsQjRx6BAgBEAU&amp;url=https://www.stormafit.co.uk/product/traditional-long-wellington-boots/&amp;psig=AOvVaw2UUb2uafucP4A0Z8z_W1WM&amp;ust=1531156238417541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2ahUKEwjErt-XgJDcAhWC7xQKHWmcAAMQjRx6BAgBEAU&amp;url=https://www.royalcollection.org.uk/collection/405147/arthur-wellesley-1st-duke-of-wellington-1769-1852&amp;psig=AOvVaw2dwKoi_RJXVA-GXv1nsgP7&amp;ust=153115638526059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ct.uk/collection/405147/arthur-wellesley-1st-duke-of-wellington-1769-185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uk/url?sa=i&amp;rct=j&amp;q=&amp;esrc=s&amp;source=images&amp;cd=&amp;cad=rja&amp;uact=8&amp;ved=2ahUKEwitxqbTyJLcAhVEJFAKHQoZAv0QjRx6BAgBEAU&amp;url=https://www.bbc.co.uk/programmes/p018kb79/p018k9xm&amp;psig=AOvVaw3HPENKH7283ofO_Pe5u1OL&amp;ust=153124455519278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dium.com/the-eurovision-song-contest/eurovision-2017-theyre-not-going-to-be-abba-but-that-s-ok-3368a65ddf06" TargetMode="External"/><Relationship Id="rId5" Type="http://schemas.openxmlformats.org/officeDocument/2006/relationships/hyperlink" Target="https://wiwibloggs.com/2017/06/26/abba-honoured-blue-plaque-brighton-dome-mark-eurovision-1974-victory/" TargetMode="Externa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geofrevolution.org/200-object/waterloo-teeth-1815-2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Waterloo#/media/File:Battle_of_Waterloo_1815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.uk/url?sa=i&amp;rct=j&amp;q=&amp;esrc=s&amp;source=images&amp;cd=&amp;cad=rja&amp;uact=8&amp;ved=2ahUKEwjWuL-fgZDcAhWJVhQKHQY2AnEQjRx6BAgBEAU&amp;url=http://www.mipex.eu/first-european-country-take-away-right-vote-immigrants&amp;psig=AOvVaw0fGN0YehQGbI7GPbrQJhk7&amp;ust=153115667082497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bdemvoice.org/ashcroft-battlegrounds-poll-both-tories-and-lib-dems-down-on-2010-but-its-the-tories-whod-make-gains-40989.html/ballot-box-2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google.co.uk/url?sa=i&amp;rct=j&amp;q=&amp;esrc=s&amp;source=images&amp;cd=&amp;cad=rja&amp;uact=8&amp;ved=2ahUKEwj17eeBmJDcAhXFWxQKHVEcB70QjRx6BAgBEAU&amp;url=https://www.egypttoday.com/Article/1/40544/Who-are-ineligible-to-vote-in-2018-presidential-election&amp;psig=AOvVaw1m9mnjCLGEeTFRT78MvXoH&amp;ust=153116278057264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.uk/url?sa=i&amp;rct=j&amp;q=&amp;esrc=s&amp;source=images&amp;cd=&amp;cad=rja&amp;uact=8&amp;ved=2ahUKEwjgh_-O-o_cAhWBchQKHR6oBMUQjRx6BAgBEAU&amp;url=https://www.pinterest.com/peterjquinn/hogarth/&amp;psig=AOvVaw3IWZ-vu6kVi0efFklHCYDa&amp;ust=153115474334881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ritishmuseum.org/research/collection_online/collection_object_details.aspx?objectId=1434641&amp;partId=1&amp;people=122438&amp;peoA=122438-3-18&amp;view=list&amp;pag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s://www.tate.org.uk/art/artworks/unknown-artist-britain-mrs-cadoux-n03728" TargetMode="External"/><Relationship Id="rId2" Type="http://schemas.openxmlformats.org/officeDocument/2006/relationships/hyperlink" Target="http://www.google.co.uk/url?sa=i&amp;rct=j&amp;q=&amp;esrc=s&amp;source=images&amp;cd=&amp;cad=rja&amp;uact=8&amp;ved=2ahUKEwiQl4Gd_I_cAhUIwxQKHf2FCs0QjRx6BAgBEAU&amp;url=http://bowel.domiciliationmaroc.co/woman-in-the-18th-century.html&amp;psig=AOvVaw0nht3qhyqfQ3Grc6CxwlLP&amp;ust=153115531878513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shionmuseum.co.uk/georgians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www.google.co.uk/url?sa=i&amp;rct=j&amp;q=&amp;esrc=s&amp;source=images&amp;cd=&amp;cad=rja&amp;uact=8&amp;ved=2ahUKEwjn5vajrtHcAhUHQBoKHWmnAeEQjRx6BAgBEAU&amp;url=https://www.fashionmuseum.co.uk/georgians&amp;psig=AOvVaw1VT0_REV_dCkp20DKFnc55&amp;ust=153340213763004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.uk/url?sa=i&amp;rct=j&amp;q=&amp;esrc=s&amp;source=images&amp;cd=&amp;cad=rja&amp;uact=8&amp;ved=2ahUKEwiDuP7BgZDcAhUBaRQKHYl3DooQjRx6BAgBEAU&amp;url=https://commons.wikimedia.org/wiki/File:Regent's_birthday.jpg&amp;psig=AOvVaw1HNvrv5K6ZTaYy8iNUJ0kz&amp;ust=153115674639147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oc.gov/item/2003689159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.uk/url?sa=i&amp;rct=j&amp;q=&amp;esrc=s&amp;source=images&amp;cd=&amp;cad=rja&amp;uact=8&amp;ved=2ahUKEwig-Zyil5DcAhWD6xQKHY9FBtwQjRx6BAgBEAU&amp;url=https://www.cbsnews.com/news/almanac-the-luddites/&amp;psig=AOvVaw1t8olLOMGfXm18itB6ZXeY&amp;ust=153116258192742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ocketmags.com/ca/history-revealed-magazine/december-2017/articles/255991/in-a-nutshel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terloo_Massacr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litphil.ac.uk/events/early-maps-real-lancashire-and-their-maker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partacus-educational.com/ITmanchester.ht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co.uk/url?sa=i&amp;rct=j&amp;q=&amp;esrc=s&amp;source=images&amp;cd=&amp;cad=rja&amp;uact=8&amp;ved=2ahUKEwi-yeX1nZfcAhVS-qQKHTD2CEIQjRx6BAgBEAU&amp;url=https://nickypenttila.com/getting-the-details-right-peterloo/&amp;psig=AOvVaw10yAC8ORoA5Nus3ixdch_p&amp;ust=1531404881400247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ickypenttila.com/getting-the-details-right-peterloo/#.W2SNEmaWwvM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preD5lZDcAhVJ6xQKHXbUCqoQjRx6BAgBEAU&amp;url=https://www.pinterest.co.uk/Margaret_Locke/regency-houses-architecture-buildings/&amp;psig=AOvVaw1X_hC20qIlDO-r6QSbrZ1S&amp;ust=153115918947690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gres&amp;cd=&amp;cad=rja&amp;uact=8&amp;ved=2ahUKEwinta6DiZDcAhUB1hQKHV0AD5sQjRx6BAgBEAU&amp;url=https://www.anglotopia.net/british-history/aquae-sulis-10-interesting-facts-figures-city-bath-might-not-know/&amp;psig=AOvVaw3yq7gYS_CvD2AZcJ9EcmOZ&amp;ust=1531158764312569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reatacre.files.wordpress.com/2010/04/liverpool-april-2010-015.jpg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visitbritain.com/gb/en/georgian-bath#IVlLSKGHtjqvdDzD.97" TargetMode="External"/><Relationship Id="rId4" Type="http://schemas.openxmlformats.org/officeDocument/2006/relationships/hyperlink" Target="http://www.google.co.uk/url?sa=i&amp;rct=j&amp;q=&amp;esrc=s&amp;source=images&amp;cd=&amp;cad=rja&amp;uact=8&amp;ved=2ahUKEwj7iIbXiZDcAhUI7RQKHQh-CeUQjRx6BAgBEAU&amp;url=http://www.dailymail.co.uk/news/article-4306406/Georgian-architecture-key-Britain-s-best-places-live.html&amp;psig=AOvVaw3tYEPiaV8n9lkOhCYJBMI2&amp;ust=1531158921759015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fex.com/detail-en/2009-09-17-805/Western-Europe-in-1700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rge_I_of_Great_Britain#/media/File:GeorgeIThornhil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npg.org.uk/collections/search/portrait/mw02449/King-George-II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rct.uk/collection/405307/george-iii-1738-1820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t.uk/collection/405918/george-iv-1762-183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68288" y="476250"/>
            <a:ext cx="8767762" cy="647700"/>
          </a:xfrm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chemeClr val="bg1"/>
                </a:solidFill>
              </a:rPr>
              <a:t>Session 1: </a:t>
            </a:r>
            <a:br>
              <a:rPr lang="en-GB" altLang="en-US" sz="2800" b="1" smtClean="0">
                <a:solidFill>
                  <a:schemeClr val="bg1"/>
                </a:solidFill>
              </a:rPr>
            </a:br>
            <a:r>
              <a:rPr lang="en-GB" altLang="en-US" sz="2800" b="1" smtClean="0">
                <a:solidFill>
                  <a:schemeClr val="bg1"/>
                </a:solidFill>
              </a:rPr>
              <a:t>LO: Use historical vocabulary and ask historical questions</a:t>
            </a:r>
            <a:endParaRPr lang="es-ES" altLang="en-US" sz="2800" b="1" smtClean="0">
              <a:solidFill>
                <a:schemeClr val="bg1"/>
              </a:solidFill>
            </a:endParaRPr>
          </a:p>
        </p:txBody>
      </p:sp>
      <p:sp>
        <p:nvSpPr>
          <p:cNvPr id="14339" name="Rectangle 170"/>
          <p:cNvSpPr>
            <a:spLocks noChangeArrowheads="1"/>
          </p:cNvSpPr>
          <p:nvPr/>
        </p:nvSpPr>
        <p:spPr bwMode="auto">
          <a:xfrm>
            <a:off x="250825" y="5876925"/>
            <a:ext cx="51482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n-US" sz="2000" b="1">
                <a:solidFill>
                  <a:schemeClr val="bg1"/>
                </a:solidFill>
              </a:rPr>
              <a:t>Escape Room Challenge</a:t>
            </a:r>
            <a:endParaRPr lang="es-ES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528763" y="6278563"/>
            <a:ext cx="6391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The Royal Household © Crown Copyright </a:t>
            </a:r>
            <a:r>
              <a:rPr lang="en-GB" altLang="en-US" sz="800">
                <a:latin typeface="Arial" charset="0"/>
                <a:hlinkClick r:id="rId2"/>
              </a:rPr>
              <a:t>https://www.royal.uk/prince-george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pic>
        <p:nvPicPr>
          <p:cNvPr id="23556" name="Picture 2" descr="https://www.royal.uk/sites/default/files/images/feature/georg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06413"/>
            <a:ext cx="796925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French Rev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722313"/>
            <a:ext cx="76104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286000" y="6427788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https://commons.wikimedia.org/wiki/File:La_Bataille_du_Pont_d%27Arcole.jpg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pic>
        <p:nvPicPr>
          <p:cNvPr id="25603" name="Picture 7" descr="Image result for french flag wor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485775"/>
            <a:ext cx="8156575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555875" y="6092825"/>
            <a:ext cx="5400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http://freestock.ca/flags_maps_g80-france_grunge_flag_p1023.html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pic>
        <p:nvPicPr>
          <p:cNvPr id="26627" name="Picture 2" descr="Prise de la 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85775"/>
            <a:ext cx="76327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286000" y="6308725"/>
            <a:ext cx="6102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Image: Bibliothèque nationale de France </a:t>
            </a:r>
            <a:r>
              <a:rPr lang="en-GB" altLang="en-US" sz="800">
                <a:latin typeface="Arial" charset="0"/>
                <a:hlinkClick r:id="rId3"/>
              </a:rPr>
              <a:t>https://commons.wikimedia.org/wiki/File:Prise_de_la_Bastille.jpg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wo ships in a harbor, one in the distance. On board, men stripped to the waist and wearing feathers in their hair throw crates of tea overboard. A large crowd, mostly men, stands on the dock, waving hats and cheering. A few people wave their hats from windows in a nearby build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20700"/>
            <a:ext cx="8412162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395288" y="6488113"/>
            <a:ext cx="841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 courtesy of the Springfield Museums </a:t>
            </a:r>
            <a:r>
              <a:rPr lang="en-GB" altLang="en-US" sz="800">
                <a:latin typeface="Arial" charset="0"/>
                <a:hlinkClick r:id="rId3"/>
              </a:rPr>
              <a:t>https://springfieldmuseums.org/collections/item/the-destruction-of-tea-at-boston-harbor-nathaniel-currier/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mericanrevolutionwebsite.yolasite.com/resources/battle_kings_mt_ma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1268413"/>
            <a:ext cx="83185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124075" y="630872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3"/>
              </a:rPr>
              <a:t>http://purehistory.org/battle-of-cowpens/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american independence fl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63758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2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2292350" y="6154738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http://iassar.org/2016/12/30/patriot-bios/13_colonies_american_flag/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  <p:pic>
        <p:nvPicPr>
          <p:cNvPr id="30723" name="Picture 2" descr="Portrait of NapolÃ©on Bonaparte as First Consul, after Isabey: standing full-length, slightly turned to right, wearing uniform and bicorne hat, with right hand tucked inside waistcoat; on white ground Hand-coloured sti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075" y="134938"/>
            <a:ext cx="381635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539750" y="6381750"/>
            <a:ext cx="8140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800"/>
              <a:t>© Trustees of the British Museum </a:t>
            </a:r>
            <a:r>
              <a:rPr lang="en-GB" altLang="en-US" sz="800">
                <a:hlinkClick r:id="rId3"/>
              </a:rPr>
              <a:t>https://www.britishmuseum.org/research/collection_online/collection_object_details.aspx?assetId=1165306001&amp;objectId=3445381&amp;partId=1</a:t>
            </a:r>
            <a:endParaRPr lang="en-GB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wellington bo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92125"/>
            <a:ext cx="56880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duke of wellingt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115888"/>
            <a:ext cx="438467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2325688" y="648652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Image: Royal Collection Trust / © Her Majesty Queen Elizabeth II </a:t>
            </a:r>
            <a:r>
              <a:rPr lang="en-GB" altLang="en-US" sz="800">
                <a:latin typeface="Arial" charset="0"/>
                <a:hlinkClick r:id="rId4"/>
              </a:rPr>
              <a:t>https://www.rct.uk/collection/405147/arthur-wellesley-1st-duke-of-wellington-1769-1852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HISTORY DETECTIVES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569325" cy="46085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Each team will be given a set of picture clues.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Complete the mystery word(s) in order to move on to the next challenge.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For Challenge 3, you will need the ‘CODE BREAKER’.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When you have completed all four challenges, use the vocabulary to ask historical questions about the topic.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smtClean="0">
                <a:latin typeface="+mj-lt"/>
              </a:rPr>
              <a:t>Can your team score 10/10 and BECOME FULLY FLEDGED HISTORY DETECTIVES?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  <p:pic>
        <p:nvPicPr>
          <p:cNvPr id="33795" name="Picture 2" descr="Image result for abba eurovision song 19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550863"/>
            <a:ext cx="52800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https://wiwibloggs.com/wp-content/uploads/2017/06/Eurovision-Brighton-Dome-ABBA-Blue-Plaque-wiwiblog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63683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2286000" y="65198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5"/>
              </a:rPr>
              <a:t>https://wiwibloggs.com/2017/06/26/abba-honoured-blue-plaque-brighton-dome-mark-eurovision-1974-victory/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6516688" y="4371975"/>
            <a:ext cx="255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6"/>
              </a:rPr>
              <a:t>https://medium.com/the-eurovision-song-contest/eurovision-2017-theyre-not-going-to-be-abba-but-that-s-ok-3368a65ddf06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2987675" y="652462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2"/>
              </a:rPr>
              <a:t>https://ageofrevolution.org/200-object/waterloo-teeth-1815-2/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8467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attle of Waterloo 18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844675"/>
            <a:ext cx="89344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3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300288" y="6237288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3"/>
              </a:rPr>
              <a:t>https://en.wikipedia.org/wiki/Battle_of_Waterloo#/media/File:Battle_of_Waterloo_1815.PNG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ballot box crossed ou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57200"/>
            <a:ext cx="5903912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Image result for not allowed to vo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18732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2195513" y="639603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6"/>
              </a:rPr>
              <a:t>https://www.libdemvoice.org/ashcroft-battlegrounds-poll-both-tories-and-lib-dems-down-on-2010-but-its-the-tories-whod-make-gains-40989.html/ballot-box-2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22313"/>
            <a:ext cx="6985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87338" y="6443663"/>
            <a:ext cx="8605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 </a:t>
            </a:r>
            <a:r>
              <a:rPr lang="en-GB" altLang="en-US" sz="800">
                <a:latin typeface="Arial" charset="0"/>
              </a:rPr>
              <a:t>© Trustees of the British Museum </a:t>
            </a:r>
            <a:r>
              <a:rPr lang="en-GB" altLang="en-US" sz="800">
                <a:latin typeface="Arial" charset="0"/>
                <a:hlinkClick r:id="rId4"/>
              </a:rPr>
              <a:t>https://www.britishmuseum.org/research/collection_online/collection_object_details.aspx?objectId=1434641&amp;partId=1&amp;people=122438&amp;peoA=122438-3-18&amp;view=list&amp;page=1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Image result for england silk dress engraving 18th centu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1035050"/>
            <a:ext cx="352742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pic>
        <p:nvPicPr>
          <p:cNvPr id="38916" name="Picture 8" descr="Image result for georgian women u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157413"/>
            <a:ext cx="50387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6743700" y="5619750"/>
            <a:ext cx="2286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6"/>
              </a:rPr>
              <a:t>https://www.fashionmuseum.co.uk/georgians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3878263" y="642937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800">
                <a:hlinkClick r:id="rId7"/>
              </a:rPr>
              <a:t>https://www.tate.org.uk/art/artworks/unknown-artist-britain-mrs-cadoux-n03728</a:t>
            </a:r>
            <a:endParaRPr lang="en-GB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caricature prince reg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77850"/>
            <a:ext cx="81375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3635375" y="6411913"/>
            <a:ext cx="1958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https://www.loc.gov/item/2003689159/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luddit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052513"/>
            <a:ext cx="8788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1835150" y="6308725"/>
            <a:ext cx="5165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https://pocketmags.com/ca/history-revealed-magazine/december-2017/articles/255991/in-a-nutshell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eterloo Massac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300038"/>
            <a:ext cx="849788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1833563" y="6454775"/>
            <a:ext cx="5832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Courtesy of Manchester Libraries, Information and Archives </a:t>
            </a:r>
            <a:r>
              <a:rPr lang="en-GB" altLang="en-US" sz="800">
                <a:latin typeface="Arial" charset="0"/>
                <a:hlinkClick r:id="rId3"/>
              </a:rPr>
              <a:t>https://commons.wikimedia.org/wiki/File:Peterloo_Massacre.png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anlitphil-ac-uk.cdn.gofasterstripes.download/sites/default/files/styles/inline_body_full_width/public/20.jpg?itok=t50bKO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28588"/>
            <a:ext cx="6548438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2176463" y="65278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800" dirty="0">
                <a:hlinkClick r:id="rId3"/>
              </a:rPr>
              <a:t>https://www.manlitphil.ac.uk/events/early-maps-real-lancashire-and-their-makers</a:t>
            </a:r>
            <a:endParaRPr lang="en-GB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197" y="2044005"/>
            <a:ext cx="59554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your marks…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8136" y="3212976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Get set…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6632" y="4653136"/>
            <a:ext cx="177484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nchester in 1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9800"/>
            <a:ext cx="86058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2555875" y="6165850"/>
            <a:ext cx="2536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Arial" charset="0"/>
                <a:hlinkClick r:id="rId3"/>
              </a:rPr>
              <a:t>http://</a:t>
            </a:r>
            <a:r>
              <a:rPr lang="en-GB" altLang="en-US" sz="800" dirty="0" smtClean="0">
                <a:latin typeface="Arial" charset="0"/>
                <a:hlinkClick r:id="rId3"/>
              </a:rPr>
              <a:t>spartacus-educational.com/ITmanchester.htm</a:t>
            </a:r>
            <a:endParaRPr lang="en-GB" altLang="en-US" sz="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4</a:t>
            </a:r>
          </a:p>
        </p:txBody>
      </p:sp>
      <p:pic>
        <p:nvPicPr>
          <p:cNvPr id="45059" name="Picture 2" descr="Image result for banner s at peterlo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393700"/>
            <a:ext cx="51530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2339975" y="6450013"/>
            <a:ext cx="4572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4"/>
              </a:rPr>
              <a:t>https://nickypenttila.com/getting-the-details-right-peterloo/#.W2SNEmaWwvM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smtClean="0">
                <a:solidFill>
                  <a:srgbClr val="FFFF00"/>
                </a:solidFill>
                <a:latin typeface="Bodoni MT Black" pitchFamily="18" charset="0"/>
              </a:rPr>
              <a:t>Congratulations!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489825" cy="36004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>
                <a:latin typeface="+mj-lt"/>
              </a:rPr>
              <a:t>You have passed the test and BECOME FULLY FLEDGED HISTORY DETECTIVES!</a:t>
            </a:r>
          </a:p>
          <a:p>
            <a:pPr marL="0" indent="0" algn="ctr" eaLnBrk="1" hangingPunct="1">
              <a:buFontTx/>
              <a:buNone/>
              <a:defRPr/>
            </a:pPr>
            <a:endParaRPr lang="en-US" altLang="en-US" dirty="0" smtClean="0"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>
                <a:latin typeface="+mj-lt"/>
              </a:rPr>
              <a:t>Let’s find out more about this fascinating period of history…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georgian architecture ba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8220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Image result for georgian archite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163" y="706438"/>
            <a:ext cx="39052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 descr="https://greatacre.files.wordpress.com/2010/04/liverpool-april-2010-015.jpg?w=58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7647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Image result for georgian architecture manches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-242888"/>
            <a:ext cx="2151063" cy="37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3038475" y="6492875"/>
            <a:ext cx="5916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 © Bath Tourism Plus/Colin Hawkins </a:t>
            </a:r>
            <a:r>
              <a:rPr lang="en-GB" altLang="en-US" sz="800">
                <a:latin typeface="Arial" charset="0"/>
                <a:hlinkClick r:id="rId10"/>
              </a:rPr>
              <a:t>https://www.visitbritain.com/gb/en/georgian-bath#IVlLSKGHtjqvdDzD.97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p of Europe 1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263525"/>
            <a:ext cx="813593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692275" y="485775"/>
            <a:ext cx="2087563" cy="222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288925" y="6624638"/>
            <a:ext cx="8828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The Public Schools Historical Atlas by Charles Colbeck. Longmans, Green; New York; London; Bombay. 1905. </a:t>
            </a:r>
            <a:r>
              <a:rPr lang="en-GB" altLang="en-US" sz="800">
                <a:latin typeface="Arial" charset="0"/>
                <a:hlinkClick r:id="rId3"/>
              </a:rPr>
              <a:t>https://www.gifex.com/detail-en/2009-09-17-805/Western-Europe-in-1700.html</a:t>
            </a:r>
            <a:r>
              <a:rPr lang="en-GB" altLang="en-US" sz="800"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e/e7/GeorgeIThornhill.jpg/800px-GeorgeIThorn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9063"/>
            <a:ext cx="5329237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555875" y="6643688"/>
            <a:ext cx="7127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  <a:hlinkClick r:id="rId3"/>
              </a:rPr>
              <a:t>https://en.wikipedia.org/wiki/George_I_of_Great_Britain#/media/File:GeorgeIThornhill.jpg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039938" y="6561138"/>
            <a:ext cx="7129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 © National Portrait Gallery, London </a:t>
            </a:r>
            <a:r>
              <a:rPr lang="en-GB" altLang="en-US" sz="800">
                <a:latin typeface="Arial" charset="0"/>
                <a:hlinkClick r:id="rId2"/>
              </a:rPr>
              <a:t>https://www.npg.org.uk/collections/search/portrait/mw02449/King-George-II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00038"/>
            <a:ext cx="354012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619250" y="6599238"/>
            <a:ext cx="61928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Image: Royal Collection Trust / © Her Majesty Queen Elizabeth II </a:t>
            </a:r>
            <a:r>
              <a:rPr lang="en-GB" altLang="en-US" sz="800">
                <a:latin typeface="Arial" charset="0"/>
                <a:hlinkClick r:id="rId2"/>
              </a:rPr>
              <a:t>https://www.rct.uk/collection/405307/george-iii-1738-1820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  <p:pic>
        <p:nvPicPr>
          <p:cNvPr id="21508" name="Picture 6" descr="https://www.rct.uk/sites/default/files/collection-online/7/1/255878-1525962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12713"/>
            <a:ext cx="4243388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eorge IV 1821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3465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07950" y="115888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1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latin typeface="Arial" charset="0"/>
              </a:rPr>
              <a:t>Image: Royal Collection Trust / © Her Majesty Queen Elizabeth II </a:t>
            </a:r>
            <a:r>
              <a:rPr lang="en-GB" altLang="en-US" sz="800">
                <a:latin typeface="Arial" charset="0"/>
                <a:hlinkClick r:id="rId3"/>
              </a:rPr>
              <a:t>https://www.rct.uk/collection/405918/george-iv-1762-1830</a:t>
            </a:r>
            <a:r>
              <a:rPr lang="en-GB" altLang="en-US" sz="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10611</TotalTime>
  <Words>348</Words>
  <Application>Microsoft Office PowerPoint</Application>
  <PresentationFormat>On-screen Show (4:3)</PresentationFormat>
  <Paragraphs>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Diseño predeterminado</vt:lpstr>
      <vt:lpstr>Office Theme</vt:lpstr>
      <vt:lpstr>Session 1:  LO: Use historical vocabulary and ask historical questions</vt:lpstr>
      <vt:lpstr>HISTORY DETECTIVES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should we remember Peterloo S1</dc:title>
  <dc:creator>Alison Mansell</dc:creator>
  <cp:keywords>HATF</cp:keywords>
  <cp:lastModifiedBy>Maheema Chanrai</cp:lastModifiedBy>
  <cp:lastPrinted>2018-07-09T17:16:16Z</cp:lastPrinted>
  <dcterms:created xsi:type="dcterms:W3CDTF">2010-05-23T14:28:12Z</dcterms:created>
  <dcterms:modified xsi:type="dcterms:W3CDTF">2019-08-12T14:24:28Z</dcterms:modified>
</cp:coreProperties>
</file>