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67" r:id="rId2"/>
    <p:sldId id="256" r:id="rId3"/>
    <p:sldId id="257" r:id="rId4"/>
    <p:sldId id="258" r:id="rId5"/>
    <p:sldId id="259" r:id="rId6"/>
    <p:sldId id="261" r:id="rId7"/>
    <p:sldId id="262" r:id="rId8"/>
    <p:sldId id="263" r:id="rId9"/>
    <p:sldId id="264" r:id="rId10"/>
    <p:sldId id="265" r:id="rId11"/>
    <p:sldId id="266" r:id="rId12"/>
    <p:sldId id="268" r:id="rId13"/>
    <p:sldId id="269" r:id="rId14"/>
    <p:sldId id="270" r:id="rId15"/>
    <p:sldId id="271" r:id="rId16"/>
    <p:sldId id="26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07" r:id="rId43"/>
    <p:sldId id="298" r:id="rId44"/>
    <p:sldId id="299" r:id="rId45"/>
    <p:sldId id="300" r:id="rId46"/>
    <p:sldId id="301" r:id="rId47"/>
    <p:sldId id="302" r:id="rId48"/>
    <p:sldId id="303" r:id="rId49"/>
    <p:sldId id="304" r:id="rId50"/>
    <p:sldId id="305" r:id="rId51"/>
    <p:sldId id="306" r:id="rId52"/>
    <p:sldId id="308" r:id="rId5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94662" autoAdjust="0"/>
  </p:normalViewPr>
  <p:slideViewPr>
    <p:cSldViewPr snapToGrid="0">
      <p:cViewPr>
        <p:scale>
          <a:sx n="76" d="100"/>
          <a:sy n="76" d="100"/>
        </p:scale>
        <p:origin x="-33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8AEED3A-BD6B-4D93-B19B-B50E20D899B6}" type="datetimeFigureOut">
              <a:rPr lang="en-GB" smtClean="0"/>
              <a:t>01/07/2019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89D534D-374A-4256-B25C-6E525F5A35AA}" type="slidenum">
              <a:rPr lang="en-GB" smtClean="0"/>
              <a:t>‹#›</a:t>
            </a:fld>
            <a:endParaRPr lang="en-GB"/>
          </a:p>
        </p:txBody>
      </p:sp>
    </p:spTree>
    <p:extLst>
      <p:ext uri="{BB962C8B-B14F-4D97-AF65-F5344CB8AC3E}">
        <p14:creationId xmlns:p14="http://schemas.microsoft.com/office/powerpoint/2010/main" val="2442936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3C59D28-FC78-4B1C-8794-1D2DDE3D4057}" type="datetimeFigureOut">
              <a:rPr lang="en-GB" smtClean="0"/>
              <a:t>01/07/2019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EBD0E9C-9B3C-4164-8DA1-8C64F31ADF3A}" type="slidenum">
              <a:rPr lang="en-GB" smtClean="0"/>
              <a:t>‹#›</a:t>
            </a:fld>
            <a:endParaRPr lang="en-GB"/>
          </a:p>
        </p:txBody>
      </p:sp>
    </p:spTree>
    <p:extLst>
      <p:ext uri="{BB962C8B-B14F-4D97-AF65-F5344CB8AC3E}">
        <p14:creationId xmlns:p14="http://schemas.microsoft.com/office/powerpoint/2010/main" val="3159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Roughly half of the class should have </a:t>
            </a:r>
            <a:r>
              <a:rPr lang="en-GB" dirty="0" smtClean="0"/>
              <a:t>Interpretation One</a:t>
            </a:r>
            <a:r>
              <a:rPr lang="en-GB" dirty="0"/>
              <a:t>, and the other half, </a:t>
            </a:r>
            <a:r>
              <a:rPr lang="en-GB" dirty="0" smtClean="0"/>
              <a:t>Interpretation </a:t>
            </a:r>
            <a:r>
              <a:rPr lang="en-GB" dirty="0"/>
              <a:t>T</a:t>
            </a:r>
            <a:r>
              <a:rPr lang="en-GB" dirty="0" smtClean="0"/>
              <a:t>wo</a:t>
            </a:r>
            <a:r>
              <a:rPr lang="en-GB" dirty="0"/>
              <a:t>.</a:t>
            </a:r>
          </a:p>
        </p:txBody>
      </p:sp>
      <p:sp>
        <p:nvSpPr>
          <p:cNvPr id="4" name="Slide Number Placeholder 3"/>
          <p:cNvSpPr>
            <a:spLocks noGrp="1"/>
          </p:cNvSpPr>
          <p:nvPr>
            <p:ph type="sldNum" sz="quarter" idx="10"/>
          </p:nvPr>
        </p:nvSpPr>
        <p:spPr/>
        <p:txBody>
          <a:bodyPr/>
          <a:lstStyle/>
          <a:p>
            <a:fld id="{7EBD0E9C-9B3C-4164-8DA1-8C64F31ADF3A}" type="slidenum">
              <a:rPr lang="en-GB" smtClean="0"/>
              <a:t>2</a:t>
            </a:fld>
            <a:endParaRPr lang="en-GB"/>
          </a:p>
        </p:txBody>
      </p:sp>
    </p:spTree>
    <p:extLst>
      <p:ext uri="{BB962C8B-B14F-4D97-AF65-F5344CB8AC3E}">
        <p14:creationId xmlns:p14="http://schemas.microsoft.com/office/powerpoint/2010/main" val="2465126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will need to cut out the dominoes and hand them </a:t>
            </a:r>
            <a:r>
              <a:rPr lang="en-GB" dirty="0" smtClean="0"/>
              <a:t>out </a:t>
            </a:r>
            <a:r>
              <a:rPr lang="en-GB" dirty="0"/>
              <a:t>to individual students. Those who don’t have one can have the full copy of the story.</a:t>
            </a:r>
          </a:p>
        </p:txBody>
      </p:sp>
      <p:sp>
        <p:nvSpPr>
          <p:cNvPr id="4" name="Slide Number Placeholder 3"/>
          <p:cNvSpPr>
            <a:spLocks noGrp="1"/>
          </p:cNvSpPr>
          <p:nvPr>
            <p:ph type="sldNum" sz="quarter" idx="10"/>
          </p:nvPr>
        </p:nvSpPr>
        <p:spPr/>
        <p:txBody>
          <a:bodyPr/>
          <a:lstStyle/>
          <a:p>
            <a:fld id="{7EBD0E9C-9B3C-4164-8DA1-8C64F31ADF3A}" type="slidenum">
              <a:rPr lang="en-GB" smtClean="0"/>
              <a:t>5</a:t>
            </a:fld>
            <a:endParaRPr lang="en-GB"/>
          </a:p>
        </p:txBody>
      </p:sp>
    </p:spTree>
    <p:extLst>
      <p:ext uri="{BB962C8B-B14F-4D97-AF65-F5344CB8AC3E}">
        <p14:creationId xmlns:p14="http://schemas.microsoft.com/office/powerpoint/2010/main" val="1790149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668F00-CD61-4832-8097-7CD22EAFAF74}" type="slidenum">
              <a:rPr lang="en-GB" smtClean="0"/>
              <a:t>29</a:t>
            </a:fld>
            <a:endParaRPr lang="en-GB"/>
          </a:p>
        </p:txBody>
      </p:sp>
    </p:spTree>
    <p:extLst>
      <p:ext uri="{BB962C8B-B14F-4D97-AF65-F5344CB8AC3E}">
        <p14:creationId xmlns:p14="http://schemas.microsoft.com/office/powerpoint/2010/main" val="1358858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Stop at 5.05</a:t>
            </a:r>
          </a:p>
        </p:txBody>
      </p:sp>
      <p:sp>
        <p:nvSpPr>
          <p:cNvPr id="4" name="Slide Number Placeholder 3"/>
          <p:cNvSpPr>
            <a:spLocks noGrp="1"/>
          </p:cNvSpPr>
          <p:nvPr>
            <p:ph type="sldNum" sz="quarter" idx="10"/>
          </p:nvPr>
        </p:nvSpPr>
        <p:spPr/>
        <p:txBody>
          <a:bodyPr/>
          <a:lstStyle/>
          <a:p>
            <a:fld id="{D9668F00-CD61-4832-8097-7CD22EAFAF74}" type="slidenum">
              <a:rPr lang="en-GB" smtClean="0"/>
              <a:t>31</a:t>
            </a:fld>
            <a:endParaRPr lang="en-GB"/>
          </a:p>
        </p:txBody>
      </p:sp>
    </p:spTree>
    <p:extLst>
      <p:ext uri="{BB962C8B-B14F-4D97-AF65-F5344CB8AC3E}">
        <p14:creationId xmlns:p14="http://schemas.microsoft.com/office/powerpoint/2010/main" val="57514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042D36F-760F-459B-98D6-21FACA2FCB79}"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178945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042D36F-760F-459B-98D6-21FACA2FCB79}"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330055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042D36F-760F-459B-98D6-21FACA2FCB79}"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123491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042D36F-760F-459B-98D6-21FACA2FCB79}"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349916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42D36F-760F-459B-98D6-21FACA2FCB79}"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113763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042D36F-760F-459B-98D6-21FACA2FCB79}" type="datetimeFigureOut">
              <a:rPr lang="en-GB" smtClean="0"/>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185432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042D36F-760F-459B-98D6-21FACA2FCB79}" type="datetimeFigureOut">
              <a:rPr lang="en-GB" smtClean="0"/>
              <a:t>01/07/2019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303033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42D36F-760F-459B-98D6-21FACA2FCB79}" type="datetimeFigureOut">
              <a:rPr lang="en-GB" smtClean="0"/>
              <a:t>01/07/2019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188309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2D36F-760F-459B-98D6-21FACA2FCB79}" type="datetimeFigureOut">
              <a:rPr lang="en-GB" smtClean="0"/>
              <a:t>01/07/2019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1440827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42D36F-760F-459B-98D6-21FACA2FCB79}" type="datetimeFigureOut">
              <a:rPr lang="en-GB" smtClean="0"/>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291829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42D36F-760F-459B-98D6-21FACA2FCB79}" type="datetimeFigureOut">
              <a:rPr lang="en-GB" smtClean="0"/>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F9004-B0B6-4E3C-929B-97F9C21A44D0}" type="slidenum">
              <a:rPr lang="en-GB" smtClean="0"/>
              <a:t>‹#›</a:t>
            </a:fld>
            <a:endParaRPr lang="en-GB"/>
          </a:p>
        </p:txBody>
      </p:sp>
    </p:spTree>
    <p:extLst>
      <p:ext uri="{BB962C8B-B14F-4D97-AF65-F5344CB8AC3E}">
        <p14:creationId xmlns:p14="http://schemas.microsoft.com/office/powerpoint/2010/main" val="195402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2D36F-760F-459B-98D6-21FACA2FCB79}" type="datetimeFigureOut">
              <a:rPr lang="en-GB" smtClean="0"/>
              <a:t>01/07/2019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F9004-B0B6-4E3C-929B-97F9C21A44D0}" type="slidenum">
              <a:rPr lang="en-GB" smtClean="0"/>
              <a:t>‹#›</a:t>
            </a:fld>
            <a:endParaRPr lang="en-GB"/>
          </a:p>
        </p:txBody>
      </p:sp>
    </p:spTree>
    <p:extLst>
      <p:ext uri="{BB962C8B-B14F-4D97-AF65-F5344CB8AC3E}">
        <p14:creationId xmlns:p14="http://schemas.microsoft.com/office/powerpoint/2010/main" val="391960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commons.wikimedia.org/wiki/File:United_Irishmen_upon_duty_by_James_Gillray.jpg?uselang=en-gb"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time_continue=213&amp;v=xeSW-bKMuu8"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time_continue=7&amp;v=ATucV4Ugqs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B79E65-C91F-40D1-B927-89CD9FEAC051}"/>
              </a:ext>
            </a:extLst>
          </p:cNvPr>
          <p:cNvSpPr>
            <a:spLocks noGrp="1"/>
          </p:cNvSpPr>
          <p:nvPr>
            <p:ph type="title"/>
          </p:nvPr>
        </p:nvSpPr>
        <p:spPr>
          <a:xfrm>
            <a:off x="0" y="0"/>
            <a:ext cx="5257800" cy="1325563"/>
          </a:xfrm>
        </p:spPr>
        <p:txBody>
          <a:bodyPr>
            <a:normAutofit/>
          </a:bodyPr>
          <a:lstStyle/>
          <a:p>
            <a:r>
              <a:rPr lang="en-GB" sz="7200" dirty="0">
                <a:latin typeface="Comic Sans MS" panose="030F0702030302020204" pitchFamily="66" charset="0"/>
              </a:rPr>
              <a:t>Lesson </a:t>
            </a:r>
            <a:r>
              <a:rPr lang="en-GB" sz="7200" dirty="0" smtClean="0">
                <a:latin typeface="Comic Sans MS" panose="030F0702030302020204" pitchFamily="66" charset="0"/>
              </a:rPr>
              <a:t>1</a:t>
            </a:r>
            <a:endParaRPr lang="en-GB" sz="7200" dirty="0">
              <a:latin typeface="Comic Sans MS" panose="030F0702030302020204" pitchFamily="66" charset="0"/>
            </a:endParaRPr>
          </a:p>
        </p:txBody>
      </p:sp>
    </p:spTree>
    <p:extLst>
      <p:ext uri="{BB962C8B-B14F-4D97-AF65-F5344CB8AC3E}">
        <p14:creationId xmlns:p14="http://schemas.microsoft.com/office/powerpoint/2010/main" val="135233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8275" y="599091"/>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Review:</a:t>
            </a:r>
            <a:r>
              <a:rPr lang="en-GB" sz="3200" b="1" dirty="0">
                <a:latin typeface="Comic Sans MS" panose="030F0702030302020204" pitchFamily="66" charset="0"/>
              </a:rPr>
              <a:t> </a:t>
            </a:r>
            <a:r>
              <a:rPr lang="en-GB" sz="3200" dirty="0">
                <a:latin typeface="Comic Sans MS" panose="030F0702030302020204" pitchFamily="66" charset="0"/>
              </a:rPr>
              <a:t>Now you have a better idea of the events surrounding the 1798 Irish </a:t>
            </a:r>
            <a:r>
              <a:rPr lang="en-GB" sz="3200" dirty="0" smtClean="0">
                <a:latin typeface="Comic Sans MS" panose="030F0702030302020204" pitchFamily="66" charset="0"/>
              </a:rPr>
              <a:t>Rebellion, </a:t>
            </a:r>
            <a:r>
              <a:rPr lang="en-GB" sz="3200" dirty="0">
                <a:latin typeface="Comic Sans MS" panose="030F0702030302020204" pitchFamily="66" charset="0"/>
              </a:rPr>
              <a:t>look at the two original viewpoints </a:t>
            </a:r>
            <a:r>
              <a:rPr lang="en-GB" sz="3200" dirty="0" smtClean="0">
                <a:latin typeface="Comic Sans MS" panose="030F0702030302020204" pitchFamily="66" charset="0"/>
              </a:rPr>
              <a:t>again…</a:t>
            </a:r>
            <a:endParaRPr lang="en-GB" sz="3200" dirty="0">
              <a:latin typeface="Comic Sans MS" panose="030F0702030302020204" pitchFamily="66" charset="0"/>
            </a:endParaRPr>
          </a:p>
          <a:p>
            <a:pPr algn="just"/>
            <a:endParaRPr lang="en-GB" sz="3200" dirty="0">
              <a:latin typeface="Comic Sans MS" panose="030F0702030302020204" pitchFamily="66" charset="0"/>
            </a:endParaRPr>
          </a:p>
          <a:p>
            <a:pPr marL="457200" indent="-457200" algn="just">
              <a:buFont typeface="Arial" panose="020B0604020202020204" pitchFamily="34" charset="0"/>
              <a:buChar char="•"/>
            </a:pPr>
            <a:r>
              <a:rPr lang="en-GB" sz="3200" dirty="0">
                <a:latin typeface="Comic Sans MS" panose="030F0702030302020204" pitchFamily="66" charset="0"/>
              </a:rPr>
              <a:t>Highlight </a:t>
            </a:r>
            <a:r>
              <a:rPr lang="en-GB" sz="3200" dirty="0">
                <a:solidFill>
                  <a:schemeClr val="tx1"/>
                </a:solidFill>
                <a:highlight>
                  <a:srgbClr val="00FF00"/>
                </a:highlight>
                <a:latin typeface="Comic Sans MS" panose="030F0702030302020204" pitchFamily="66" charset="0"/>
              </a:rPr>
              <a:t>facts</a:t>
            </a:r>
            <a:r>
              <a:rPr lang="en-GB" sz="3200" dirty="0">
                <a:latin typeface="Comic Sans MS" panose="030F0702030302020204" pitchFamily="66" charset="0"/>
              </a:rPr>
              <a:t> in one colour.</a:t>
            </a:r>
          </a:p>
          <a:p>
            <a:pPr marL="457200" indent="-457200" algn="just">
              <a:buFont typeface="Arial" panose="020B0604020202020204" pitchFamily="34" charset="0"/>
              <a:buChar char="•"/>
            </a:pPr>
            <a:r>
              <a:rPr lang="en-GB" sz="3200" dirty="0">
                <a:latin typeface="Comic Sans MS" panose="030F0702030302020204" pitchFamily="66" charset="0"/>
              </a:rPr>
              <a:t>Highlight </a:t>
            </a:r>
            <a:r>
              <a:rPr lang="en-GB" sz="3200" dirty="0">
                <a:highlight>
                  <a:srgbClr val="FFFF00"/>
                </a:highlight>
                <a:latin typeface="Comic Sans MS" panose="030F0702030302020204" pitchFamily="66" charset="0"/>
              </a:rPr>
              <a:t>opinion</a:t>
            </a:r>
            <a:r>
              <a:rPr lang="en-GB" sz="3200" dirty="0">
                <a:latin typeface="Comic Sans MS" panose="030F0702030302020204" pitchFamily="66" charset="0"/>
              </a:rPr>
              <a:t> in another colour.</a:t>
            </a:r>
          </a:p>
          <a:p>
            <a:pPr marL="457200" indent="-457200" algn="just">
              <a:buFont typeface="Arial" panose="020B0604020202020204" pitchFamily="34" charset="0"/>
              <a:buChar char="•"/>
            </a:pPr>
            <a:r>
              <a:rPr lang="en-GB" sz="3200" dirty="0">
                <a:latin typeface="Comic Sans MS" panose="030F0702030302020204" pitchFamily="66" charset="0"/>
              </a:rPr>
              <a:t>Highlight </a:t>
            </a:r>
            <a:r>
              <a:rPr lang="en-GB" sz="3200" dirty="0">
                <a:highlight>
                  <a:srgbClr val="00FFFF"/>
                </a:highlight>
                <a:latin typeface="Comic Sans MS" panose="030F0702030302020204" pitchFamily="66" charset="0"/>
              </a:rPr>
              <a:t>disagreements</a:t>
            </a:r>
            <a:r>
              <a:rPr lang="en-GB" sz="3200" dirty="0">
                <a:latin typeface="Comic Sans MS" panose="030F0702030302020204" pitchFamily="66" charset="0"/>
              </a:rPr>
              <a:t> in another colour.</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Big </a:t>
            </a:r>
            <a:r>
              <a:rPr lang="en-GB" sz="3200" b="1" u="sng" dirty="0" smtClean="0">
                <a:solidFill>
                  <a:srgbClr val="FF0000"/>
                </a:solidFill>
                <a:latin typeface="Comic Sans MS" panose="030F0702030302020204" pitchFamily="66" charset="0"/>
              </a:rPr>
              <a:t>question</a:t>
            </a:r>
            <a:r>
              <a:rPr lang="en-GB" sz="3200" b="1" u="sng" dirty="0">
                <a:solidFill>
                  <a:srgbClr val="FF0000"/>
                </a:solidFill>
                <a:latin typeface="Comic Sans MS" panose="030F0702030302020204" pitchFamily="66" charset="0"/>
              </a:rPr>
              <a:t>:</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How far do the two views that we have looked at represent the events of 1798?</a:t>
            </a:r>
          </a:p>
        </p:txBody>
      </p:sp>
    </p:spTree>
    <p:extLst>
      <p:ext uri="{BB962C8B-B14F-4D97-AF65-F5344CB8AC3E}">
        <p14:creationId xmlns:p14="http://schemas.microsoft.com/office/powerpoint/2010/main" val="2301453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8275" y="599091"/>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How far do the two views that we have looked at represent the events of 1798?</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Wingdings" panose="05000000000000000000" pitchFamily="2" charset="2"/>
              <a:buChar char="ü"/>
            </a:pPr>
            <a:r>
              <a:rPr lang="en-GB" sz="3200" dirty="0">
                <a:solidFill>
                  <a:srgbClr val="00B050"/>
                </a:solidFill>
                <a:latin typeface="Comic Sans MS" panose="030F0702030302020204" pitchFamily="66" charset="0"/>
              </a:rPr>
              <a:t>Identify</a:t>
            </a:r>
            <a:r>
              <a:rPr lang="en-GB" sz="3200" dirty="0">
                <a:latin typeface="Comic Sans MS" panose="030F0702030302020204" pitchFamily="66" charset="0"/>
              </a:rPr>
              <a:t> two different views of </a:t>
            </a:r>
            <a:r>
              <a:rPr lang="en-GB" sz="3200" dirty="0" smtClean="0">
                <a:latin typeface="Comic Sans MS" panose="030F0702030302020204" pitchFamily="66" charset="0"/>
              </a:rPr>
              <a:t>1798.</a:t>
            </a:r>
            <a:endParaRPr lang="en-GB" sz="3200" dirty="0">
              <a:latin typeface="Comic Sans MS" panose="030F0702030302020204" pitchFamily="66" charset="0"/>
            </a:endParaRPr>
          </a:p>
          <a:p>
            <a:pPr marL="457200" indent="-457200" algn="just">
              <a:buFont typeface="Wingdings" panose="05000000000000000000" pitchFamily="2" charset="2"/>
              <a:buChar char="ü"/>
            </a:pPr>
            <a:r>
              <a:rPr lang="en-GB" sz="3200" dirty="0">
                <a:solidFill>
                  <a:srgbClr val="FFC000"/>
                </a:solidFill>
                <a:latin typeface="Comic Sans MS" panose="030F0702030302020204" pitchFamily="66" charset="0"/>
              </a:rPr>
              <a:t>Explain</a:t>
            </a:r>
            <a:r>
              <a:rPr lang="en-GB" sz="3200" dirty="0">
                <a:latin typeface="Comic Sans MS" panose="030F0702030302020204" pitchFamily="66" charset="0"/>
              </a:rPr>
              <a:t> the events leading </a:t>
            </a:r>
            <a:r>
              <a:rPr lang="en-GB" sz="3200" dirty="0" smtClean="0">
                <a:latin typeface="Comic Sans MS" panose="030F0702030302020204" pitchFamily="66" charset="0"/>
              </a:rPr>
              <a:t>to </a:t>
            </a:r>
            <a:r>
              <a:rPr lang="en-GB" sz="3200" dirty="0">
                <a:latin typeface="Comic Sans MS" panose="030F0702030302020204" pitchFamily="66" charset="0"/>
              </a:rPr>
              <a:t>and during the 1798 Rebellion.</a:t>
            </a:r>
          </a:p>
          <a:p>
            <a:pPr marL="457200" indent="-457200" algn="just">
              <a:buFont typeface="Wingdings" panose="05000000000000000000" pitchFamily="2" charset="2"/>
              <a:buChar char="ü"/>
            </a:pPr>
            <a:r>
              <a:rPr lang="en-GB" sz="3200" dirty="0">
                <a:solidFill>
                  <a:srgbClr val="FF0000"/>
                </a:solidFill>
                <a:latin typeface="Comic Sans MS" panose="030F0702030302020204" pitchFamily="66" charset="0"/>
              </a:rPr>
              <a:t>Judge</a:t>
            </a:r>
            <a:r>
              <a:rPr lang="en-GB" sz="3200" dirty="0">
                <a:latin typeface="Comic Sans MS" panose="030F0702030302020204" pitchFamily="66" charset="0"/>
              </a:rPr>
              <a:t> how far the two views represent the events they describe.</a:t>
            </a:r>
          </a:p>
        </p:txBody>
      </p:sp>
    </p:spTree>
    <p:extLst>
      <p:ext uri="{BB962C8B-B14F-4D97-AF65-F5344CB8AC3E}">
        <p14:creationId xmlns:p14="http://schemas.microsoft.com/office/powerpoint/2010/main" val="106580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B79E65-C91F-40D1-B927-89CD9FEAC051}"/>
              </a:ext>
            </a:extLst>
          </p:cNvPr>
          <p:cNvSpPr>
            <a:spLocks noGrp="1"/>
          </p:cNvSpPr>
          <p:nvPr>
            <p:ph type="title"/>
          </p:nvPr>
        </p:nvSpPr>
        <p:spPr>
          <a:xfrm>
            <a:off x="0" y="0"/>
            <a:ext cx="5257800" cy="1325563"/>
          </a:xfrm>
        </p:spPr>
        <p:txBody>
          <a:bodyPr>
            <a:normAutofit/>
          </a:bodyPr>
          <a:lstStyle/>
          <a:p>
            <a:r>
              <a:rPr lang="en-GB" sz="7200" dirty="0">
                <a:latin typeface="Comic Sans MS" panose="030F0702030302020204" pitchFamily="66" charset="0"/>
              </a:rPr>
              <a:t>Lesson </a:t>
            </a:r>
            <a:r>
              <a:rPr lang="en-GB" sz="7200" dirty="0" smtClean="0">
                <a:latin typeface="Comic Sans MS" panose="030F0702030302020204" pitchFamily="66" charset="0"/>
              </a:rPr>
              <a:t>2</a:t>
            </a:r>
            <a:endParaRPr lang="en-GB" sz="7200" dirty="0">
              <a:latin typeface="Comic Sans MS" panose="030F0702030302020204" pitchFamily="66" charset="0"/>
            </a:endParaRPr>
          </a:p>
        </p:txBody>
      </p:sp>
    </p:spTree>
    <p:extLst>
      <p:ext uri="{BB962C8B-B14F-4D97-AF65-F5344CB8AC3E}">
        <p14:creationId xmlns:p14="http://schemas.microsoft.com/office/powerpoint/2010/main" val="3174895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43878" y="1321104"/>
            <a:ext cx="9104244" cy="4215791"/>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u="sng" dirty="0">
                <a:latin typeface="Comic Sans MS" panose="030F0702030302020204" pitchFamily="66" charset="0"/>
              </a:rPr>
              <a:t>Recap:</a:t>
            </a:r>
            <a:r>
              <a:rPr lang="en-GB" sz="3200" b="1" dirty="0">
                <a:latin typeface="Comic Sans MS" panose="030F0702030302020204" pitchFamily="66" charset="0"/>
              </a:rPr>
              <a:t> </a:t>
            </a:r>
            <a:r>
              <a:rPr lang="en-GB" sz="3200" dirty="0">
                <a:latin typeface="Comic Sans MS" panose="030F0702030302020204" pitchFamily="66" charset="0"/>
              </a:rPr>
              <a:t>Give me five!</a:t>
            </a:r>
          </a:p>
          <a:p>
            <a:pPr algn="just"/>
            <a:endParaRPr lang="en-GB" sz="3200" b="1" dirty="0">
              <a:solidFill>
                <a:srgbClr val="00B050"/>
              </a:solidFill>
              <a:latin typeface="Comic Sans MS" panose="030F0702030302020204" pitchFamily="66" charset="0"/>
            </a:endParaRPr>
          </a:p>
          <a:p>
            <a:pPr marL="514350" indent="-514350" algn="just">
              <a:buFont typeface="+mj-lt"/>
              <a:buAutoNum type="arabicPeriod"/>
            </a:pPr>
            <a:r>
              <a:rPr lang="en-GB" sz="3200" b="1" dirty="0">
                <a:solidFill>
                  <a:schemeClr val="tx1"/>
                </a:solidFill>
                <a:latin typeface="Comic Sans MS" panose="030F0702030302020204" pitchFamily="66" charset="0"/>
              </a:rPr>
              <a:t>Who? </a:t>
            </a:r>
            <a:r>
              <a:rPr lang="en-GB" sz="3200" dirty="0">
                <a:solidFill>
                  <a:schemeClr val="tx1"/>
                </a:solidFill>
                <a:latin typeface="Comic Sans MS" panose="030F0702030302020204" pitchFamily="66" charset="0"/>
              </a:rPr>
              <a:t>The United Irishmen</a:t>
            </a:r>
          </a:p>
          <a:p>
            <a:pPr marL="514350" indent="-514350" algn="just">
              <a:buFont typeface="+mj-lt"/>
              <a:buAutoNum type="arabicPeriod"/>
            </a:pPr>
            <a:r>
              <a:rPr lang="en-GB" sz="3200" b="1" dirty="0">
                <a:solidFill>
                  <a:schemeClr val="tx1"/>
                </a:solidFill>
                <a:latin typeface="Comic Sans MS" panose="030F0702030302020204" pitchFamily="66" charset="0"/>
              </a:rPr>
              <a:t>What? </a:t>
            </a:r>
            <a:r>
              <a:rPr lang="en-GB" sz="3200" dirty="0">
                <a:solidFill>
                  <a:schemeClr val="tx1"/>
                </a:solidFill>
                <a:latin typeface="Comic Sans MS" panose="030F0702030302020204" pitchFamily="66" charset="0"/>
              </a:rPr>
              <a:t>Rebellion </a:t>
            </a:r>
          </a:p>
          <a:p>
            <a:pPr marL="514350" indent="-514350" algn="just">
              <a:buFont typeface="+mj-lt"/>
              <a:buAutoNum type="arabicPeriod"/>
            </a:pPr>
            <a:r>
              <a:rPr lang="en-GB" sz="3200" b="1" dirty="0">
                <a:solidFill>
                  <a:schemeClr val="tx1"/>
                </a:solidFill>
                <a:latin typeface="Comic Sans MS" panose="030F0702030302020204" pitchFamily="66" charset="0"/>
              </a:rPr>
              <a:t>When? </a:t>
            </a:r>
            <a:r>
              <a:rPr lang="en-GB" sz="3200" dirty="0">
                <a:solidFill>
                  <a:schemeClr val="tx1"/>
                </a:solidFill>
                <a:latin typeface="Comic Sans MS" panose="030F0702030302020204" pitchFamily="66" charset="0"/>
              </a:rPr>
              <a:t>23</a:t>
            </a:r>
            <a:r>
              <a:rPr lang="en-GB" sz="3200" baseline="30000" dirty="0">
                <a:solidFill>
                  <a:schemeClr val="tx1"/>
                </a:solidFill>
                <a:latin typeface="Comic Sans MS" panose="030F0702030302020204" pitchFamily="66" charset="0"/>
              </a:rPr>
              <a:t>rd</a:t>
            </a:r>
            <a:r>
              <a:rPr lang="en-GB" sz="3200" dirty="0">
                <a:solidFill>
                  <a:schemeClr val="tx1"/>
                </a:solidFill>
                <a:latin typeface="Comic Sans MS" panose="030F0702030302020204" pitchFamily="66" charset="0"/>
              </a:rPr>
              <a:t> May - 8</a:t>
            </a:r>
            <a:r>
              <a:rPr lang="en-GB" sz="3200" baseline="30000" dirty="0">
                <a:solidFill>
                  <a:schemeClr val="tx1"/>
                </a:solidFill>
                <a:latin typeface="Comic Sans MS" panose="030F0702030302020204" pitchFamily="66" charset="0"/>
              </a:rPr>
              <a:t>th</a:t>
            </a:r>
            <a:r>
              <a:rPr lang="en-GB" sz="3200" dirty="0">
                <a:solidFill>
                  <a:schemeClr val="tx1"/>
                </a:solidFill>
                <a:latin typeface="Comic Sans MS" panose="030F0702030302020204" pitchFamily="66" charset="0"/>
              </a:rPr>
              <a:t> September 1798</a:t>
            </a:r>
          </a:p>
          <a:p>
            <a:pPr marL="514350" indent="-514350" algn="just">
              <a:buFont typeface="+mj-lt"/>
              <a:buAutoNum type="arabicPeriod"/>
            </a:pPr>
            <a:r>
              <a:rPr lang="en-GB" sz="3200" b="1" dirty="0">
                <a:solidFill>
                  <a:schemeClr val="tx1"/>
                </a:solidFill>
                <a:latin typeface="Comic Sans MS" panose="030F0702030302020204" pitchFamily="66" charset="0"/>
              </a:rPr>
              <a:t>Where? </a:t>
            </a:r>
            <a:r>
              <a:rPr lang="en-GB" sz="3200" dirty="0">
                <a:solidFill>
                  <a:schemeClr val="tx1"/>
                </a:solidFill>
                <a:latin typeface="Comic Sans MS" panose="030F0702030302020204" pitchFamily="66" charset="0"/>
              </a:rPr>
              <a:t>Ireland </a:t>
            </a:r>
          </a:p>
          <a:p>
            <a:pPr marL="514350" indent="-514350" algn="just">
              <a:buFont typeface="+mj-lt"/>
              <a:buAutoNum type="arabicPeriod"/>
            </a:pPr>
            <a:r>
              <a:rPr lang="en-GB" sz="3200" b="1" dirty="0">
                <a:solidFill>
                  <a:schemeClr val="tx1"/>
                </a:solidFill>
                <a:latin typeface="Comic Sans MS" panose="030F0702030302020204" pitchFamily="66" charset="0"/>
              </a:rPr>
              <a:t>Why?</a:t>
            </a:r>
            <a:r>
              <a:rPr lang="en-GB" sz="3200" b="1" dirty="0">
                <a:solidFill>
                  <a:srgbClr val="FFC000"/>
                </a:solidFill>
                <a:latin typeface="Comic Sans MS" panose="030F0702030302020204" pitchFamily="66" charset="0"/>
              </a:rPr>
              <a:t> </a:t>
            </a:r>
            <a:r>
              <a:rPr lang="en-GB" sz="3200" dirty="0">
                <a:solidFill>
                  <a:schemeClr val="tx1"/>
                </a:solidFill>
                <a:latin typeface="Comic Sans MS" panose="030F0702030302020204" pitchFamily="66" charset="0"/>
              </a:rPr>
              <a:t>To win reform of the Irish Parliament and later, independence</a:t>
            </a:r>
          </a:p>
        </p:txBody>
      </p:sp>
      <p:sp>
        <p:nvSpPr>
          <p:cNvPr id="2" name="Rectangle 1">
            <a:extLst>
              <a:ext uri="{FF2B5EF4-FFF2-40B4-BE49-F238E27FC236}">
                <a16:creationId xmlns="" xmlns:a16="http://schemas.microsoft.com/office/drawing/2014/main" id="{E9CD5581-2718-455E-A23D-A32F13265C78}"/>
              </a:ext>
            </a:extLst>
          </p:cNvPr>
          <p:cNvSpPr/>
          <p:nvPr/>
        </p:nvSpPr>
        <p:spPr>
          <a:xfrm>
            <a:off x="3644348" y="2464904"/>
            <a:ext cx="4041913" cy="490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5" name="Rectangle 4">
            <a:extLst>
              <a:ext uri="{FF2B5EF4-FFF2-40B4-BE49-F238E27FC236}">
                <a16:creationId xmlns="" xmlns:a16="http://schemas.microsoft.com/office/drawing/2014/main" id="{83F52AA1-F891-4D2B-824D-A5737795EFAB}"/>
              </a:ext>
            </a:extLst>
          </p:cNvPr>
          <p:cNvSpPr/>
          <p:nvPr/>
        </p:nvSpPr>
        <p:spPr>
          <a:xfrm>
            <a:off x="3644347" y="2955235"/>
            <a:ext cx="4041913" cy="490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6" name="Rectangle 5">
            <a:extLst>
              <a:ext uri="{FF2B5EF4-FFF2-40B4-BE49-F238E27FC236}">
                <a16:creationId xmlns="" xmlns:a16="http://schemas.microsoft.com/office/drawing/2014/main" id="{B58E3E01-B87C-4EBE-8C76-677385F8B661}"/>
              </a:ext>
            </a:extLst>
          </p:cNvPr>
          <p:cNvSpPr/>
          <p:nvPr/>
        </p:nvSpPr>
        <p:spPr>
          <a:xfrm>
            <a:off x="3902765" y="3935897"/>
            <a:ext cx="4041913" cy="490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7" name="Rectangle 6">
            <a:extLst>
              <a:ext uri="{FF2B5EF4-FFF2-40B4-BE49-F238E27FC236}">
                <a16:creationId xmlns="" xmlns:a16="http://schemas.microsoft.com/office/drawing/2014/main" id="{CBB12CEB-87FB-47B3-8AF4-A31E68EE46BD}"/>
              </a:ext>
            </a:extLst>
          </p:cNvPr>
          <p:cNvSpPr/>
          <p:nvPr/>
        </p:nvSpPr>
        <p:spPr>
          <a:xfrm>
            <a:off x="3644347" y="3445566"/>
            <a:ext cx="6135757" cy="490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8" name="Rectangle 7">
            <a:extLst>
              <a:ext uri="{FF2B5EF4-FFF2-40B4-BE49-F238E27FC236}">
                <a16:creationId xmlns="" xmlns:a16="http://schemas.microsoft.com/office/drawing/2014/main" id="{F0962DD5-38A1-464B-9A39-8D53A72626FF}"/>
              </a:ext>
            </a:extLst>
          </p:cNvPr>
          <p:cNvSpPr/>
          <p:nvPr/>
        </p:nvSpPr>
        <p:spPr>
          <a:xfrm>
            <a:off x="3902765" y="4426228"/>
            <a:ext cx="6460435" cy="490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9" name="Rectangle 8">
            <a:extLst>
              <a:ext uri="{FF2B5EF4-FFF2-40B4-BE49-F238E27FC236}">
                <a16:creationId xmlns="" xmlns:a16="http://schemas.microsoft.com/office/drawing/2014/main" id="{E66A04B2-0D97-40E5-9F6A-AEBE34F87C69}"/>
              </a:ext>
            </a:extLst>
          </p:cNvPr>
          <p:cNvSpPr/>
          <p:nvPr/>
        </p:nvSpPr>
        <p:spPr>
          <a:xfrm>
            <a:off x="2272748" y="4916559"/>
            <a:ext cx="6738730" cy="490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5775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1037896"/>
            <a:ext cx="10689021" cy="4782207"/>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To what extent were events in Ireland influenced by events abroad?</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Arial" panose="020B0604020202020204" pitchFamily="34" charset="0"/>
              <a:buChar char="•"/>
            </a:pPr>
            <a:r>
              <a:rPr lang="en-GB" sz="3200" dirty="0">
                <a:solidFill>
                  <a:srgbClr val="00B050"/>
                </a:solidFill>
                <a:latin typeface="Comic Sans MS" panose="030F0702030302020204" pitchFamily="66" charset="0"/>
              </a:rPr>
              <a:t>Recap</a:t>
            </a:r>
            <a:r>
              <a:rPr lang="en-GB" sz="3200" dirty="0">
                <a:latin typeface="Comic Sans MS" panose="030F0702030302020204" pitchFamily="66" charset="0"/>
              </a:rPr>
              <a:t> basic details of 1798.</a:t>
            </a:r>
          </a:p>
          <a:p>
            <a:pPr marL="457200" indent="-457200" algn="just">
              <a:buFont typeface="Arial" panose="020B0604020202020204" pitchFamily="34" charset="0"/>
              <a:buChar char="•"/>
            </a:pPr>
            <a:r>
              <a:rPr lang="en-GB" sz="3200" dirty="0">
                <a:solidFill>
                  <a:srgbClr val="FFC000"/>
                </a:solidFill>
                <a:latin typeface="Comic Sans MS" panose="030F0702030302020204" pitchFamily="66" charset="0"/>
              </a:rPr>
              <a:t>Analyse</a:t>
            </a:r>
            <a:r>
              <a:rPr lang="en-GB" sz="3200" dirty="0">
                <a:latin typeface="Comic Sans MS" panose="030F0702030302020204" pitchFamily="66" charset="0"/>
              </a:rPr>
              <a:t> the impact of other revolutions on Ireland.</a:t>
            </a:r>
          </a:p>
          <a:p>
            <a:pPr marL="457200" indent="-457200" algn="just">
              <a:buFont typeface="Arial" panose="020B0604020202020204" pitchFamily="34" charset="0"/>
              <a:buChar char="•"/>
            </a:pPr>
            <a:r>
              <a:rPr lang="en-GB" sz="3200" dirty="0">
                <a:solidFill>
                  <a:srgbClr val="FF0000"/>
                </a:solidFill>
                <a:latin typeface="Comic Sans MS" panose="030F0702030302020204" pitchFamily="66" charset="0"/>
              </a:rPr>
              <a:t>Judge</a:t>
            </a:r>
            <a:r>
              <a:rPr lang="en-GB" sz="3200" dirty="0">
                <a:latin typeface="Comic Sans MS" panose="030F0702030302020204" pitchFamily="66" charset="0"/>
              </a:rPr>
              <a:t> to what extent events in Ireland were influenced by events abroad.</a:t>
            </a:r>
          </a:p>
        </p:txBody>
      </p:sp>
    </p:spTree>
    <p:extLst>
      <p:ext uri="{BB962C8B-B14F-4D97-AF65-F5344CB8AC3E}">
        <p14:creationId xmlns:p14="http://schemas.microsoft.com/office/powerpoint/2010/main" val="4162543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575442"/>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To do:</a:t>
            </a:r>
            <a:r>
              <a:rPr lang="en-GB" sz="3200" b="1" dirty="0">
                <a:latin typeface="Comic Sans MS" panose="030F0702030302020204" pitchFamily="66" charset="0"/>
              </a:rPr>
              <a:t> </a:t>
            </a:r>
            <a:r>
              <a:rPr lang="en-GB" sz="3200" dirty="0">
                <a:latin typeface="Comic Sans MS" panose="030F0702030302020204" pitchFamily="66" charset="0"/>
              </a:rPr>
              <a:t>In pairs, use the  information you have been given about the country you are representing to answer the questions on your sheet.</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Make sure you look at the information carefully and use the questions to guide you </a:t>
            </a:r>
            <a:r>
              <a:rPr lang="en-GB" sz="3200" dirty="0" smtClean="0">
                <a:latin typeface="Comic Sans MS" panose="030F0702030302020204" pitchFamily="66" charset="0"/>
              </a:rPr>
              <a:t>– </a:t>
            </a:r>
            <a:r>
              <a:rPr lang="en-GB" sz="3200" dirty="0">
                <a:latin typeface="Comic Sans MS" panose="030F0702030302020204" pitchFamily="66" charset="0"/>
              </a:rPr>
              <a:t>you will be the experts in the next task.</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In 100 words or less, sum up the importance of events in your country on the Rebellion in Ireland.</a:t>
            </a:r>
          </a:p>
        </p:txBody>
      </p:sp>
    </p:spTree>
    <p:extLst>
      <p:ext uri="{BB962C8B-B14F-4D97-AF65-F5344CB8AC3E}">
        <p14:creationId xmlns:p14="http://schemas.microsoft.com/office/powerpoint/2010/main" val="3933367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575442"/>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Review:</a:t>
            </a:r>
            <a:r>
              <a:rPr lang="en-GB" sz="3200" b="1" dirty="0">
                <a:latin typeface="Comic Sans MS" panose="030F0702030302020204" pitchFamily="66" charset="0"/>
              </a:rPr>
              <a:t> </a:t>
            </a:r>
            <a:r>
              <a:rPr lang="en-GB" sz="3200" dirty="0">
                <a:latin typeface="Comic Sans MS" panose="030F0702030302020204" pitchFamily="66" charset="0"/>
              </a:rPr>
              <a:t>Find a pair that has covered a different country and ask them the questions on your sheet.</a:t>
            </a:r>
          </a:p>
          <a:p>
            <a:pPr algn="just"/>
            <a:endParaRPr lang="en-GB" sz="3200" b="1"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You have to talk to </a:t>
            </a:r>
            <a:r>
              <a:rPr lang="en-GB" sz="3200" dirty="0" smtClean="0">
                <a:latin typeface="Comic Sans MS" panose="030F0702030302020204" pitchFamily="66" charset="0"/>
              </a:rPr>
              <a:t>them; </a:t>
            </a:r>
            <a:r>
              <a:rPr lang="en-GB" sz="3200" dirty="0">
                <a:latin typeface="Comic Sans MS" panose="030F0702030302020204" pitchFamily="66" charset="0"/>
              </a:rPr>
              <a:t>you can’t just copy their work because the questions are different – they have to use what they have learnt to help you answer them.</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Now you have heard about another </a:t>
            </a:r>
            <a:r>
              <a:rPr lang="en-GB" sz="3200" dirty="0" smtClean="0">
                <a:latin typeface="Comic Sans MS" panose="030F0702030302020204" pitchFamily="66" charset="0"/>
              </a:rPr>
              <a:t>country, </a:t>
            </a:r>
            <a:r>
              <a:rPr lang="en-GB" sz="3200" dirty="0">
                <a:latin typeface="Comic Sans MS" panose="030F0702030302020204" pitchFamily="66" charset="0"/>
              </a:rPr>
              <a:t>do you think your country is more or less important? Explain fully.</a:t>
            </a:r>
          </a:p>
        </p:txBody>
      </p:sp>
    </p:spTree>
    <p:extLst>
      <p:ext uri="{BB962C8B-B14F-4D97-AF65-F5344CB8AC3E}">
        <p14:creationId xmlns:p14="http://schemas.microsoft.com/office/powerpoint/2010/main" val="2643586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88388" y="287721"/>
            <a:ext cx="11215224" cy="6282558"/>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solidFill>
                  <a:srgbClr val="FF0000"/>
                </a:solidFill>
                <a:latin typeface="Comic Sans MS" panose="030F0702030302020204" pitchFamily="66" charset="0"/>
              </a:rPr>
              <a:t>Big </a:t>
            </a:r>
            <a:r>
              <a:rPr lang="en-GB" sz="3200" b="1" u="sng" dirty="0" smtClean="0">
                <a:solidFill>
                  <a:srgbClr val="FF0000"/>
                </a:solidFill>
                <a:latin typeface="Comic Sans MS" panose="030F0702030302020204" pitchFamily="66" charset="0"/>
              </a:rPr>
              <a:t>question</a:t>
            </a:r>
            <a:r>
              <a:rPr lang="en-GB" sz="3200" b="1" u="sng" dirty="0">
                <a:solidFill>
                  <a:srgbClr val="FF0000"/>
                </a:solidFill>
                <a:latin typeface="Comic Sans MS" panose="030F0702030302020204" pitchFamily="66" charset="0"/>
              </a:rPr>
              <a:t>:</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To what extent were events in Ireland influenced by events abroad? </a:t>
            </a:r>
          </a:p>
          <a:p>
            <a:pPr algn="just"/>
            <a:endParaRPr lang="en-GB" sz="3200" dirty="0">
              <a:latin typeface="Comic Sans MS" panose="030F0702030302020204" pitchFamily="66" charset="0"/>
            </a:endParaRPr>
          </a:p>
          <a:p>
            <a:pPr marL="457200" indent="-457200" algn="just">
              <a:buFont typeface="Arial" panose="020B0604020202020204" pitchFamily="34" charset="0"/>
              <a:buChar char="•"/>
            </a:pPr>
            <a:r>
              <a:rPr lang="en-GB" sz="3200" dirty="0">
                <a:latin typeface="Comic Sans MS" panose="030F0702030302020204" pitchFamily="66" charset="0"/>
              </a:rPr>
              <a:t>One way in which the events in Ireland were influenced by events abroad </a:t>
            </a:r>
            <a:r>
              <a:rPr lang="en-GB" sz="3200" dirty="0" smtClean="0">
                <a:latin typeface="Comic Sans MS" panose="030F0702030302020204" pitchFamily="66" charset="0"/>
              </a:rPr>
              <a:t>is…</a:t>
            </a:r>
            <a:endParaRPr lang="en-GB" sz="3200" dirty="0">
              <a:latin typeface="Comic Sans MS" panose="030F0702030302020204" pitchFamily="66" charset="0"/>
            </a:endParaRPr>
          </a:p>
          <a:p>
            <a:pPr marL="457200" indent="-457200" algn="just">
              <a:buFont typeface="Arial" panose="020B0604020202020204" pitchFamily="34" charset="0"/>
              <a:buChar char="•"/>
            </a:pPr>
            <a:r>
              <a:rPr lang="en-GB" sz="3200" dirty="0">
                <a:latin typeface="Comic Sans MS" panose="030F0702030302020204" pitchFamily="66" charset="0"/>
              </a:rPr>
              <a:t>Another example of Ireland being influenced </a:t>
            </a:r>
            <a:r>
              <a:rPr lang="en-GB" sz="3200" dirty="0" smtClean="0">
                <a:latin typeface="Comic Sans MS" panose="030F0702030302020204" pitchFamily="66" charset="0"/>
              </a:rPr>
              <a:t>is…</a:t>
            </a:r>
            <a:endParaRPr lang="en-GB" sz="3200" dirty="0">
              <a:latin typeface="Comic Sans MS" panose="030F0702030302020204" pitchFamily="66" charset="0"/>
            </a:endParaRPr>
          </a:p>
          <a:p>
            <a:pPr algn="just"/>
            <a:endParaRPr lang="en-GB" sz="3200" b="1"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Fully explain your points, giving evidence to support them.</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Which of our views from last lesson would this evidence </a:t>
            </a:r>
            <a:r>
              <a:rPr lang="en-GB" sz="3200" dirty="0" smtClean="0">
                <a:latin typeface="Comic Sans MS" panose="030F0702030302020204" pitchFamily="66" charset="0"/>
              </a:rPr>
              <a:t>support </a:t>
            </a:r>
            <a:r>
              <a:rPr lang="en-GB" sz="3200" dirty="0">
                <a:latin typeface="Comic Sans MS" panose="030F0702030302020204" pitchFamily="66" charset="0"/>
              </a:rPr>
              <a:t>and why?</a:t>
            </a:r>
          </a:p>
        </p:txBody>
      </p:sp>
    </p:spTree>
    <p:extLst>
      <p:ext uri="{BB962C8B-B14F-4D97-AF65-F5344CB8AC3E}">
        <p14:creationId xmlns:p14="http://schemas.microsoft.com/office/powerpoint/2010/main" val="3363411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1037896"/>
            <a:ext cx="10689021" cy="4782207"/>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To what extent were events in Ireland influenced by events abroad?</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Wingdings" panose="05000000000000000000" pitchFamily="2" charset="2"/>
              <a:buChar char="ü"/>
            </a:pPr>
            <a:r>
              <a:rPr lang="en-GB" sz="3200" dirty="0">
                <a:solidFill>
                  <a:srgbClr val="00B050"/>
                </a:solidFill>
                <a:latin typeface="Comic Sans MS" panose="030F0702030302020204" pitchFamily="66" charset="0"/>
              </a:rPr>
              <a:t>Recap</a:t>
            </a:r>
            <a:r>
              <a:rPr lang="en-GB" sz="3200" dirty="0">
                <a:latin typeface="Comic Sans MS" panose="030F0702030302020204" pitchFamily="66" charset="0"/>
              </a:rPr>
              <a:t> basic details of 1798.</a:t>
            </a:r>
          </a:p>
          <a:p>
            <a:pPr marL="457200" indent="-457200" algn="just">
              <a:buFont typeface="Wingdings" panose="05000000000000000000" pitchFamily="2" charset="2"/>
              <a:buChar char="ü"/>
            </a:pPr>
            <a:r>
              <a:rPr lang="en-GB" sz="3200" dirty="0">
                <a:solidFill>
                  <a:srgbClr val="FFC000"/>
                </a:solidFill>
                <a:latin typeface="Comic Sans MS" panose="030F0702030302020204" pitchFamily="66" charset="0"/>
              </a:rPr>
              <a:t>Analyse</a:t>
            </a:r>
            <a:r>
              <a:rPr lang="en-GB" sz="3200" dirty="0">
                <a:latin typeface="Comic Sans MS" panose="030F0702030302020204" pitchFamily="66" charset="0"/>
              </a:rPr>
              <a:t> the impact of other revolutions on Ireland.</a:t>
            </a:r>
          </a:p>
          <a:p>
            <a:pPr marL="457200" indent="-457200" algn="just">
              <a:buFont typeface="Wingdings" panose="05000000000000000000" pitchFamily="2" charset="2"/>
              <a:buChar char="ü"/>
            </a:pPr>
            <a:r>
              <a:rPr lang="en-GB" sz="3200" dirty="0">
                <a:solidFill>
                  <a:srgbClr val="FF0000"/>
                </a:solidFill>
                <a:latin typeface="Comic Sans MS" panose="030F0702030302020204" pitchFamily="66" charset="0"/>
              </a:rPr>
              <a:t>Judge</a:t>
            </a:r>
            <a:r>
              <a:rPr lang="en-GB" sz="3200" dirty="0">
                <a:latin typeface="Comic Sans MS" panose="030F0702030302020204" pitchFamily="66" charset="0"/>
              </a:rPr>
              <a:t> to what extent events in Ireland were influenced by events abroad.</a:t>
            </a:r>
          </a:p>
        </p:txBody>
      </p:sp>
    </p:spTree>
    <p:extLst>
      <p:ext uri="{BB962C8B-B14F-4D97-AF65-F5344CB8AC3E}">
        <p14:creationId xmlns:p14="http://schemas.microsoft.com/office/powerpoint/2010/main" val="308147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B79E65-C91F-40D1-B927-89CD9FEAC051}"/>
              </a:ext>
            </a:extLst>
          </p:cNvPr>
          <p:cNvSpPr>
            <a:spLocks noGrp="1"/>
          </p:cNvSpPr>
          <p:nvPr>
            <p:ph type="title"/>
          </p:nvPr>
        </p:nvSpPr>
        <p:spPr>
          <a:xfrm>
            <a:off x="-1" y="0"/>
            <a:ext cx="5514535" cy="1325563"/>
          </a:xfrm>
        </p:spPr>
        <p:txBody>
          <a:bodyPr>
            <a:normAutofit/>
          </a:bodyPr>
          <a:lstStyle/>
          <a:p>
            <a:r>
              <a:rPr lang="en-GB" sz="7200" dirty="0">
                <a:latin typeface="Comic Sans MS" panose="030F0702030302020204" pitchFamily="66" charset="0"/>
              </a:rPr>
              <a:t>Lesson </a:t>
            </a:r>
            <a:r>
              <a:rPr lang="en-GB" sz="7200" dirty="0" smtClean="0">
                <a:latin typeface="Comic Sans MS" panose="030F0702030302020204" pitchFamily="66" charset="0"/>
              </a:rPr>
              <a:t>3</a:t>
            </a:r>
            <a:endParaRPr lang="en-GB" sz="7200" dirty="0">
              <a:latin typeface="Comic Sans MS" panose="030F0702030302020204" pitchFamily="66" charset="0"/>
            </a:endParaRPr>
          </a:p>
        </p:txBody>
      </p:sp>
    </p:spTree>
    <p:extLst>
      <p:ext uri="{BB962C8B-B14F-4D97-AF65-F5344CB8AC3E}">
        <p14:creationId xmlns:p14="http://schemas.microsoft.com/office/powerpoint/2010/main" val="257601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8275" y="599091"/>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To do:</a:t>
            </a:r>
            <a:r>
              <a:rPr lang="en-GB" sz="3200" b="1" dirty="0">
                <a:latin typeface="Comic Sans MS" panose="030F0702030302020204" pitchFamily="66" charset="0"/>
              </a:rPr>
              <a:t> </a:t>
            </a:r>
            <a:r>
              <a:rPr lang="en-GB" sz="3200" dirty="0">
                <a:latin typeface="Comic Sans MS" panose="030F0702030302020204" pitchFamily="66" charset="0"/>
              </a:rPr>
              <a:t>Turn your sheet over and draw what is described, but don’t share it with </a:t>
            </a:r>
            <a:r>
              <a:rPr lang="en-GB" sz="3200" dirty="0" smtClean="0">
                <a:latin typeface="Comic Sans MS" panose="030F0702030302020204" pitchFamily="66" charset="0"/>
              </a:rPr>
              <a:t>anyone… </a:t>
            </a:r>
            <a:r>
              <a:rPr lang="en-GB" sz="3200" dirty="0">
                <a:latin typeface="Comic Sans MS" panose="030F0702030302020204" pitchFamily="66" charset="0"/>
              </a:rPr>
              <a:t>they may copy your amazing </a:t>
            </a:r>
            <a:r>
              <a:rPr lang="en-GB" sz="3200" dirty="0" smtClean="0">
                <a:latin typeface="Comic Sans MS" panose="030F0702030302020204" pitchFamily="66" charset="0"/>
              </a:rPr>
              <a:t>artwork</a:t>
            </a:r>
            <a:r>
              <a:rPr lang="en-GB" sz="3200" dirty="0">
                <a:latin typeface="Comic Sans MS" panose="030F0702030302020204" pitchFamily="66" charset="0"/>
              </a:rPr>
              <a:t>!</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You can draw one big picture or lots of little ones </a:t>
            </a:r>
            <a:r>
              <a:rPr lang="en-GB" sz="3200" dirty="0" smtClean="0">
                <a:latin typeface="Comic Sans MS" panose="030F0702030302020204" pitchFamily="66" charset="0"/>
              </a:rPr>
              <a:t>– </a:t>
            </a:r>
            <a:r>
              <a:rPr lang="en-GB" sz="3200" dirty="0">
                <a:latin typeface="Comic Sans MS" panose="030F0702030302020204" pitchFamily="66" charset="0"/>
              </a:rPr>
              <a:t>be creative and use your imagination.</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What have you learnt from the description? Can you tell what our lesson is about?</a:t>
            </a:r>
          </a:p>
        </p:txBody>
      </p:sp>
    </p:spTree>
    <p:extLst>
      <p:ext uri="{BB962C8B-B14F-4D97-AF65-F5344CB8AC3E}">
        <p14:creationId xmlns:p14="http://schemas.microsoft.com/office/powerpoint/2010/main" val="55965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43878" y="1321104"/>
            <a:ext cx="9104244" cy="4215791"/>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u="sng" dirty="0">
                <a:latin typeface="Comic Sans MS" panose="030F0702030302020204" pitchFamily="66" charset="0"/>
              </a:rPr>
              <a:t>What is in a picture?</a:t>
            </a:r>
          </a:p>
          <a:p>
            <a:pPr algn="ctr"/>
            <a:endParaRPr lang="en-GB" sz="3200" b="1" u="sng" dirty="0">
              <a:latin typeface="Comic Sans MS" panose="030F0702030302020204" pitchFamily="66" charset="0"/>
            </a:endParaRPr>
          </a:p>
          <a:p>
            <a:pPr algn="just"/>
            <a:r>
              <a:rPr lang="en-GB" sz="3200" dirty="0">
                <a:latin typeface="Comic Sans MS" panose="030F0702030302020204" pitchFamily="66" charset="0"/>
              </a:rPr>
              <a:t>In </a:t>
            </a:r>
            <a:r>
              <a:rPr lang="en-GB" sz="3200" dirty="0" smtClean="0">
                <a:latin typeface="Comic Sans MS" panose="030F0702030302020204" pitchFamily="66" charset="0"/>
              </a:rPr>
              <a:t>pairs…</a:t>
            </a:r>
            <a:endParaRPr lang="en-GB" sz="3200" dirty="0">
              <a:latin typeface="Comic Sans MS" panose="030F0702030302020204" pitchFamily="66" charset="0"/>
            </a:endParaRPr>
          </a:p>
          <a:p>
            <a:pPr algn="ctr"/>
            <a:endParaRPr lang="en-GB" sz="3200" b="1" u="sng" dirty="0">
              <a:latin typeface="Comic Sans MS" panose="030F0702030302020204" pitchFamily="66" charset="0"/>
            </a:endParaRPr>
          </a:p>
          <a:p>
            <a:pPr algn="just"/>
            <a:r>
              <a:rPr lang="en-GB" sz="3200" dirty="0">
                <a:solidFill>
                  <a:srgbClr val="00B050"/>
                </a:solidFill>
                <a:latin typeface="Comic Sans MS" panose="030F0702030302020204" pitchFamily="66" charset="0"/>
              </a:rPr>
              <a:t>Person A </a:t>
            </a:r>
            <a:r>
              <a:rPr lang="en-GB" sz="3200" dirty="0">
                <a:latin typeface="Comic Sans MS" panose="030F0702030302020204" pitchFamily="66" charset="0"/>
              </a:rPr>
              <a:t>will have an image that they need to describe to their partner.</a:t>
            </a:r>
          </a:p>
          <a:p>
            <a:pPr algn="just"/>
            <a:r>
              <a:rPr lang="en-GB" sz="3200" dirty="0">
                <a:solidFill>
                  <a:srgbClr val="0070C0"/>
                </a:solidFill>
                <a:latin typeface="Comic Sans MS" panose="030F0702030302020204" pitchFamily="66" charset="0"/>
              </a:rPr>
              <a:t>Person B </a:t>
            </a:r>
            <a:r>
              <a:rPr lang="en-GB" sz="3200" dirty="0">
                <a:latin typeface="Comic Sans MS" panose="030F0702030302020204" pitchFamily="66" charset="0"/>
              </a:rPr>
              <a:t>will have to draw what they hear!</a:t>
            </a:r>
          </a:p>
        </p:txBody>
      </p:sp>
    </p:spTree>
    <p:extLst>
      <p:ext uri="{BB962C8B-B14F-4D97-AF65-F5344CB8AC3E}">
        <p14:creationId xmlns:p14="http://schemas.microsoft.com/office/powerpoint/2010/main" val="3690537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ook&#10;&#10;Description generated with very high confidence">
            <a:extLst>
              <a:ext uri="{FF2B5EF4-FFF2-40B4-BE49-F238E27FC236}">
                <a16:creationId xmlns="" xmlns:a16="http://schemas.microsoft.com/office/drawing/2014/main" id="{FE374411-B198-4506-A910-D38188C8D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375" y="278296"/>
            <a:ext cx="10737625" cy="6579704"/>
          </a:xfrm>
          <a:prstGeom prst="rect">
            <a:avLst/>
          </a:prstGeom>
        </p:spPr>
      </p:pic>
      <p:sp>
        <p:nvSpPr>
          <p:cNvPr id="4" name="Speech Bubble: Oval 3">
            <a:extLst>
              <a:ext uri="{FF2B5EF4-FFF2-40B4-BE49-F238E27FC236}">
                <a16:creationId xmlns="" xmlns:a16="http://schemas.microsoft.com/office/drawing/2014/main" id="{BB4DF80B-834A-483E-96F2-7F343AD8AAD8}"/>
              </a:ext>
            </a:extLst>
          </p:cNvPr>
          <p:cNvSpPr/>
          <p:nvPr/>
        </p:nvSpPr>
        <p:spPr>
          <a:xfrm>
            <a:off x="0" y="278296"/>
            <a:ext cx="2554305" cy="1046921"/>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00B050"/>
                </a:solidFill>
                <a:latin typeface="Comic Sans MS" panose="030F0702030302020204" pitchFamily="66" charset="0"/>
              </a:rPr>
              <a:t>What did you come up with? </a:t>
            </a:r>
          </a:p>
        </p:txBody>
      </p:sp>
      <p:sp>
        <p:nvSpPr>
          <p:cNvPr id="5" name="Speech Bubble: Oval 4">
            <a:extLst>
              <a:ext uri="{FF2B5EF4-FFF2-40B4-BE49-F238E27FC236}">
                <a16:creationId xmlns="" xmlns:a16="http://schemas.microsoft.com/office/drawing/2014/main" id="{6DC52A4F-0499-460C-9238-E456677F1952}"/>
              </a:ext>
            </a:extLst>
          </p:cNvPr>
          <p:cNvSpPr/>
          <p:nvPr/>
        </p:nvSpPr>
        <p:spPr>
          <a:xfrm>
            <a:off x="0" y="1716157"/>
            <a:ext cx="2554305" cy="1046921"/>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FF6600"/>
                </a:solidFill>
                <a:latin typeface="Comic Sans MS" panose="030F0702030302020204" pitchFamily="66" charset="0"/>
              </a:rPr>
              <a:t>Did you miss anything ‘important’?</a:t>
            </a:r>
          </a:p>
        </p:txBody>
      </p:sp>
      <p:sp>
        <p:nvSpPr>
          <p:cNvPr id="6" name="Speech Bubble: Oval 5">
            <a:extLst>
              <a:ext uri="{FF2B5EF4-FFF2-40B4-BE49-F238E27FC236}">
                <a16:creationId xmlns="" xmlns:a16="http://schemas.microsoft.com/office/drawing/2014/main" id="{21254A9B-0360-4EB7-B85D-8DFAC10C99BA}"/>
              </a:ext>
            </a:extLst>
          </p:cNvPr>
          <p:cNvSpPr/>
          <p:nvPr/>
        </p:nvSpPr>
        <p:spPr>
          <a:xfrm>
            <a:off x="0" y="3114261"/>
            <a:ext cx="2554305" cy="1235765"/>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FF6600"/>
                </a:solidFill>
                <a:latin typeface="Comic Sans MS" panose="030F0702030302020204" pitchFamily="66" charset="0"/>
              </a:rPr>
              <a:t>What does it show about the events of 1798?</a:t>
            </a:r>
          </a:p>
        </p:txBody>
      </p:sp>
      <p:sp>
        <p:nvSpPr>
          <p:cNvPr id="7" name="Speech Bubble: Oval 6">
            <a:extLst>
              <a:ext uri="{FF2B5EF4-FFF2-40B4-BE49-F238E27FC236}">
                <a16:creationId xmlns="" xmlns:a16="http://schemas.microsoft.com/office/drawing/2014/main" id="{2DFC6536-3E7E-4504-BA39-F466AE669809}"/>
              </a:ext>
            </a:extLst>
          </p:cNvPr>
          <p:cNvSpPr/>
          <p:nvPr/>
        </p:nvSpPr>
        <p:spPr>
          <a:xfrm>
            <a:off x="177222" y="4701209"/>
            <a:ext cx="2554305" cy="1235765"/>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FF0000"/>
                </a:solidFill>
                <a:latin typeface="Comic Sans MS" panose="030F0702030302020204" pitchFamily="66" charset="0"/>
              </a:rPr>
              <a:t>Who do you think created </a:t>
            </a:r>
            <a:r>
              <a:rPr lang="en-GB" dirty="0" smtClean="0">
                <a:solidFill>
                  <a:srgbClr val="FF0000"/>
                </a:solidFill>
                <a:latin typeface="Comic Sans MS" panose="030F0702030302020204" pitchFamily="66" charset="0"/>
              </a:rPr>
              <a:t>it </a:t>
            </a:r>
            <a:r>
              <a:rPr lang="en-GB" dirty="0">
                <a:solidFill>
                  <a:srgbClr val="FF0000"/>
                </a:solidFill>
                <a:latin typeface="Comic Sans MS" panose="030F0702030302020204" pitchFamily="66" charset="0"/>
              </a:rPr>
              <a:t>and why?</a:t>
            </a:r>
          </a:p>
        </p:txBody>
      </p:sp>
      <p:sp>
        <p:nvSpPr>
          <p:cNvPr id="2" name="Rectangle 1">
            <a:extLst>
              <a:ext uri="{FF2B5EF4-FFF2-40B4-BE49-F238E27FC236}">
                <a16:creationId xmlns="" xmlns:a16="http://schemas.microsoft.com/office/drawing/2014/main" id="{724C4769-3D87-4222-8FA3-F0DC57744E0F}"/>
              </a:ext>
            </a:extLst>
          </p:cNvPr>
          <p:cNvSpPr/>
          <p:nvPr/>
        </p:nvSpPr>
        <p:spPr>
          <a:xfrm>
            <a:off x="1454374" y="16687"/>
            <a:ext cx="10737625" cy="276999"/>
          </a:xfrm>
          <a:prstGeom prst="rect">
            <a:avLst/>
          </a:prstGeom>
        </p:spPr>
        <p:txBody>
          <a:bodyPr wrap="square">
            <a:spAutoFit/>
          </a:bodyPr>
          <a:lstStyle/>
          <a:p>
            <a:pPr algn="ctr"/>
            <a:r>
              <a:rPr lang="en-GB" sz="1200" dirty="0">
                <a:latin typeface="Comic Sans MS" panose="030F0702030302020204" pitchFamily="66" charset="0"/>
                <a:hlinkClick r:id="rId3"/>
              </a:rPr>
              <a:t>https://commons.wikimedia.org/wiki/File:United_Irishmen_upon_duty_by_James_Gillray.jpg?uselang=en-gb</a:t>
            </a:r>
            <a:r>
              <a:rPr lang="en-GB" sz="1200" dirty="0">
                <a:latin typeface="Comic Sans MS" panose="030F0702030302020204" pitchFamily="66" charset="0"/>
              </a:rPr>
              <a:t> [Accessed 1/8/18]</a:t>
            </a:r>
          </a:p>
        </p:txBody>
      </p:sp>
    </p:spTree>
    <p:extLst>
      <p:ext uri="{BB962C8B-B14F-4D97-AF65-F5344CB8AC3E}">
        <p14:creationId xmlns:p14="http://schemas.microsoft.com/office/powerpoint/2010/main" val="1491598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78109" y="989557"/>
            <a:ext cx="10035781" cy="4355582"/>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What can cartoons tell us about the events of 1798?</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Arial" panose="020B0604020202020204" pitchFamily="34" charset="0"/>
              <a:buChar char="•"/>
            </a:pPr>
            <a:r>
              <a:rPr lang="en-GB" sz="3200" dirty="0">
                <a:solidFill>
                  <a:srgbClr val="00B050"/>
                </a:solidFill>
                <a:latin typeface="Comic Sans MS" panose="030F0702030302020204" pitchFamily="66" charset="0"/>
              </a:rPr>
              <a:t>Describe</a:t>
            </a:r>
            <a:r>
              <a:rPr lang="en-GB" sz="3200" dirty="0">
                <a:latin typeface="Comic Sans MS" panose="030F0702030302020204" pitchFamily="66" charset="0"/>
              </a:rPr>
              <a:t> what the sources show.</a:t>
            </a:r>
          </a:p>
          <a:p>
            <a:pPr marL="457200" indent="-457200" algn="just">
              <a:buFont typeface="Arial" panose="020B0604020202020204" pitchFamily="34" charset="0"/>
              <a:buChar char="•"/>
            </a:pPr>
            <a:r>
              <a:rPr lang="en-GB" sz="3200" dirty="0">
                <a:solidFill>
                  <a:srgbClr val="FFC000"/>
                </a:solidFill>
                <a:latin typeface="Comic Sans MS" panose="030F0702030302020204" pitchFamily="66" charset="0"/>
              </a:rPr>
              <a:t>Analyse</a:t>
            </a:r>
            <a:r>
              <a:rPr lang="en-GB" sz="3200" dirty="0">
                <a:latin typeface="Comic Sans MS" panose="030F0702030302020204" pitchFamily="66" charset="0"/>
              </a:rPr>
              <a:t> their nature, purpose </a:t>
            </a:r>
            <a:r>
              <a:rPr lang="en-GB" sz="3200" dirty="0" smtClean="0">
                <a:latin typeface="Comic Sans MS" panose="030F0702030302020204" pitchFamily="66" charset="0"/>
              </a:rPr>
              <a:t>and </a:t>
            </a:r>
            <a:r>
              <a:rPr lang="en-GB" sz="3200" dirty="0">
                <a:latin typeface="Comic Sans MS" panose="030F0702030302020204" pitchFamily="66" charset="0"/>
              </a:rPr>
              <a:t>origin.</a:t>
            </a:r>
          </a:p>
          <a:p>
            <a:pPr marL="457200" indent="-457200" algn="just">
              <a:buFont typeface="Arial" panose="020B0604020202020204" pitchFamily="34" charset="0"/>
              <a:buChar char="•"/>
            </a:pPr>
            <a:r>
              <a:rPr lang="en-GB" sz="3200" dirty="0">
                <a:solidFill>
                  <a:srgbClr val="FF0000"/>
                </a:solidFill>
                <a:latin typeface="Comic Sans MS" panose="030F0702030302020204" pitchFamily="66" charset="0"/>
              </a:rPr>
              <a:t>Evaluate</a:t>
            </a:r>
            <a:r>
              <a:rPr lang="en-GB" sz="3200" dirty="0">
                <a:latin typeface="Comic Sans MS" panose="030F0702030302020204" pitchFamily="66" charset="0"/>
              </a:rPr>
              <a:t> what they show about the original </a:t>
            </a:r>
            <a:r>
              <a:rPr lang="en-GB" sz="3200" dirty="0" smtClean="0">
                <a:latin typeface="Comic Sans MS" panose="030F0702030302020204" pitchFamily="66" charset="0"/>
              </a:rPr>
              <a:t>interpretations.</a:t>
            </a:r>
            <a:endParaRPr lang="en-GB" sz="3200" dirty="0">
              <a:latin typeface="Comic Sans MS" panose="030F0702030302020204" pitchFamily="66" charset="0"/>
            </a:endParaRPr>
          </a:p>
        </p:txBody>
      </p:sp>
    </p:spTree>
    <p:extLst>
      <p:ext uri="{BB962C8B-B14F-4D97-AF65-F5344CB8AC3E}">
        <p14:creationId xmlns:p14="http://schemas.microsoft.com/office/powerpoint/2010/main" val="50835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983460"/>
            <a:ext cx="10689021" cy="4891080"/>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To do:</a:t>
            </a:r>
            <a:r>
              <a:rPr lang="en-GB" sz="3200" b="1" dirty="0">
                <a:latin typeface="Comic Sans MS" panose="030F0702030302020204" pitchFamily="66" charset="0"/>
              </a:rPr>
              <a:t> </a:t>
            </a:r>
            <a:r>
              <a:rPr lang="en-GB" sz="3200" dirty="0">
                <a:latin typeface="Comic Sans MS" panose="030F0702030302020204" pitchFamily="66" charset="0"/>
              </a:rPr>
              <a:t>Complete your inference grid on the new </a:t>
            </a:r>
            <a:r>
              <a:rPr lang="en-GB" sz="3200" dirty="0" smtClean="0">
                <a:latin typeface="Comic Sans MS" panose="030F0702030302020204" pitchFamily="66" charset="0"/>
              </a:rPr>
              <a:t>cartoon, </a:t>
            </a:r>
            <a:r>
              <a:rPr lang="en-GB" sz="3200" dirty="0">
                <a:latin typeface="Comic Sans MS" panose="030F0702030302020204" pitchFamily="66" charset="0"/>
              </a:rPr>
              <a:t>thinking about the prompts on your sheet.</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Start with what you can see first, and work your way out.</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smtClean="0">
                <a:latin typeface="Comic Sans MS" panose="030F0702030302020204" pitchFamily="66" charset="0"/>
              </a:rPr>
              <a:t>How </a:t>
            </a:r>
            <a:r>
              <a:rPr lang="en-GB" sz="3200" dirty="0">
                <a:latin typeface="Comic Sans MS" panose="030F0702030302020204" pitchFamily="66" charset="0"/>
              </a:rPr>
              <a:t>do the two cartoons compare? (Think about what they show and their overall </a:t>
            </a:r>
            <a:r>
              <a:rPr lang="en-GB" sz="3200" dirty="0" smtClean="0">
                <a:latin typeface="Comic Sans MS" panose="030F0702030302020204" pitchFamily="66" charset="0"/>
              </a:rPr>
              <a:t>message.)</a:t>
            </a:r>
            <a:endParaRPr lang="en-GB" sz="3200" dirty="0">
              <a:latin typeface="Comic Sans MS" panose="030F0702030302020204" pitchFamily="66" charset="0"/>
            </a:endParaRPr>
          </a:p>
        </p:txBody>
      </p:sp>
    </p:spTree>
    <p:extLst>
      <p:ext uri="{BB962C8B-B14F-4D97-AF65-F5344CB8AC3E}">
        <p14:creationId xmlns:p14="http://schemas.microsoft.com/office/powerpoint/2010/main" val="831518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829660"/>
            <a:ext cx="10689021" cy="5198679"/>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Review:</a:t>
            </a:r>
            <a:r>
              <a:rPr lang="en-GB" sz="3200" b="1" dirty="0">
                <a:latin typeface="Comic Sans MS" panose="030F0702030302020204" pitchFamily="66" charset="0"/>
              </a:rPr>
              <a:t> </a:t>
            </a:r>
            <a:r>
              <a:rPr lang="en-GB" sz="3200" dirty="0">
                <a:latin typeface="Comic Sans MS" panose="030F0702030302020204" pitchFamily="66" charset="0"/>
              </a:rPr>
              <a:t> Read through each piece of information in the </a:t>
            </a:r>
            <a:r>
              <a:rPr lang="en-GB" sz="3200" dirty="0" smtClean="0">
                <a:latin typeface="Comic Sans MS" panose="030F0702030302020204" pitchFamily="66" charset="0"/>
              </a:rPr>
              <a:t>table </a:t>
            </a:r>
            <a:r>
              <a:rPr lang="en-GB" sz="3200" dirty="0">
                <a:latin typeface="Comic Sans MS" panose="030F0702030302020204" pitchFamily="66" charset="0"/>
              </a:rPr>
              <a:t>and decide whether it makes the view given by the cartoons more or less reliable.</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Some pieces of information could do both. Start from the top and work your way </a:t>
            </a:r>
            <a:r>
              <a:rPr lang="en-GB" sz="3200" dirty="0" smtClean="0">
                <a:latin typeface="Comic Sans MS" panose="030F0702030302020204" pitchFamily="66" charset="0"/>
              </a:rPr>
              <a:t>down; </a:t>
            </a:r>
            <a:r>
              <a:rPr lang="en-GB" sz="3200" dirty="0">
                <a:latin typeface="Comic Sans MS" panose="030F0702030302020204" pitchFamily="66" charset="0"/>
              </a:rPr>
              <a:t>it gets harder as you go on!</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solidFill>
                  <a:schemeClr val="tx1"/>
                </a:solidFill>
                <a:latin typeface="Comic Sans MS" panose="030F0702030302020204" pitchFamily="66" charset="0"/>
              </a:rPr>
              <a:t>What would a historian need to look at next to get a better view of the events of 1798? </a:t>
            </a:r>
          </a:p>
        </p:txBody>
      </p:sp>
    </p:spTree>
    <p:extLst>
      <p:ext uri="{BB962C8B-B14F-4D97-AF65-F5344CB8AC3E}">
        <p14:creationId xmlns:p14="http://schemas.microsoft.com/office/powerpoint/2010/main" val="1070219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88388" y="287721"/>
            <a:ext cx="11215224" cy="6282558"/>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solidFill>
                  <a:srgbClr val="FF0000"/>
                </a:solidFill>
                <a:latin typeface="Comic Sans MS" panose="030F0702030302020204" pitchFamily="66" charset="0"/>
              </a:rPr>
              <a:t>Big </a:t>
            </a:r>
            <a:r>
              <a:rPr lang="en-GB" sz="3200" b="1" u="sng" dirty="0" smtClean="0">
                <a:solidFill>
                  <a:srgbClr val="FF0000"/>
                </a:solidFill>
                <a:latin typeface="Comic Sans MS" panose="030F0702030302020204" pitchFamily="66" charset="0"/>
              </a:rPr>
              <a:t>question</a:t>
            </a:r>
            <a:r>
              <a:rPr lang="en-GB" sz="3200" b="1" u="sng" dirty="0">
                <a:solidFill>
                  <a:srgbClr val="FF0000"/>
                </a:solidFill>
                <a:latin typeface="Comic Sans MS" panose="030F0702030302020204" pitchFamily="66" charset="0"/>
              </a:rPr>
              <a:t>:</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To what extent are the cartoons we have looked at a useful representation of the events of 1798? </a:t>
            </a:r>
          </a:p>
          <a:p>
            <a:pPr algn="just"/>
            <a:endParaRPr lang="en-GB" sz="3200" dirty="0">
              <a:latin typeface="Comic Sans MS" panose="030F0702030302020204" pitchFamily="66" charset="0"/>
            </a:endParaRPr>
          </a:p>
          <a:p>
            <a:pPr marL="457200" indent="-457200" algn="just">
              <a:buFont typeface="Arial" panose="020B0604020202020204" pitchFamily="34" charset="0"/>
              <a:buChar char="•"/>
            </a:pPr>
            <a:r>
              <a:rPr lang="en-GB" sz="3200" dirty="0">
                <a:latin typeface="Comic Sans MS" panose="030F0702030302020204" pitchFamily="66" charset="0"/>
              </a:rPr>
              <a:t>One way in which the cartoons are useful </a:t>
            </a:r>
            <a:r>
              <a:rPr lang="en-GB" sz="3200" dirty="0" smtClean="0">
                <a:latin typeface="Comic Sans MS" panose="030F0702030302020204" pitchFamily="66" charset="0"/>
              </a:rPr>
              <a:t>is…</a:t>
            </a:r>
            <a:endParaRPr lang="en-GB" sz="3200" dirty="0">
              <a:latin typeface="Comic Sans MS" panose="030F0702030302020204" pitchFamily="66" charset="0"/>
            </a:endParaRPr>
          </a:p>
          <a:p>
            <a:pPr marL="457200" indent="-457200" algn="just">
              <a:buFont typeface="Arial" panose="020B0604020202020204" pitchFamily="34" charset="0"/>
              <a:buChar char="•"/>
            </a:pPr>
            <a:r>
              <a:rPr lang="en-GB" sz="3200" dirty="0">
                <a:latin typeface="Comic Sans MS" panose="030F0702030302020204" pitchFamily="66" charset="0"/>
              </a:rPr>
              <a:t>However, the </a:t>
            </a:r>
            <a:r>
              <a:rPr lang="en-GB" sz="3200" dirty="0" smtClean="0">
                <a:latin typeface="Comic Sans MS" panose="030F0702030302020204" pitchFamily="66" charset="0"/>
              </a:rPr>
              <a:t>cartoons…</a:t>
            </a:r>
            <a:endParaRPr lang="en-GB" sz="3200" dirty="0">
              <a:latin typeface="Comic Sans MS" panose="030F0702030302020204" pitchFamily="66" charset="0"/>
            </a:endParaRPr>
          </a:p>
          <a:p>
            <a:pPr algn="just"/>
            <a:endParaRPr lang="en-GB" sz="3200" b="1"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Fully explain your points, giving evidence to support them. </a:t>
            </a:r>
            <a:r>
              <a:rPr lang="en-GB" sz="3200" dirty="0" smtClean="0">
                <a:latin typeface="Comic Sans MS" panose="030F0702030302020204" pitchFamily="66" charset="0"/>
              </a:rPr>
              <a:t>Remember, </a:t>
            </a:r>
            <a:r>
              <a:rPr lang="en-GB" sz="3200" dirty="0">
                <a:latin typeface="Comic Sans MS" panose="030F0702030302020204" pitchFamily="66" charset="0"/>
              </a:rPr>
              <a:t>all sources are useful.</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Which of our views from the first lesson would this evidence </a:t>
            </a:r>
            <a:r>
              <a:rPr lang="en-GB" sz="3200" dirty="0" smtClean="0">
                <a:latin typeface="Comic Sans MS" panose="030F0702030302020204" pitchFamily="66" charset="0"/>
              </a:rPr>
              <a:t>support </a:t>
            </a:r>
            <a:r>
              <a:rPr lang="en-GB" sz="3200" dirty="0">
                <a:latin typeface="Comic Sans MS" panose="030F0702030302020204" pitchFamily="66" charset="0"/>
              </a:rPr>
              <a:t>and why?</a:t>
            </a:r>
          </a:p>
        </p:txBody>
      </p:sp>
    </p:spTree>
    <p:extLst>
      <p:ext uri="{BB962C8B-B14F-4D97-AF65-F5344CB8AC3E}">
        <p14:creationId xmlns:p14="http://schemas.microsoft.com/office/powerpoint/2010/main" val="1745221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78109" y="951979"/>
            <a:ext cx="10035781" cy="4393160"/>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What can cartoons tell us about the events of 1798?</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Wingdings" panose="05000000000000000000" pitchFamily="2" charset="2"/>
              <a:buChar char="ü"/>
            </a:pPr>
            <a:r>
              <a:rPr lang="en-GB" sz="3200" dirty="0">
                <a:solidFill>
                  <a:srgbClr val="00B050"/>
                </a:solidFill>
                <a:latin typeface="Comic Sans MS" panose="030F0702030302020204" pitchFamily="66" charset="0"/>
              </a:rPr>
              <a:t>Describe</a:t>
            </a:r>
            <a:r>
              <a:rPr lang="en-GB" sz="3200" dirty="0">
                <a:latin typeface="Comic Sans MS" panose="030F0702030302020204" pitchFamily="66" charset="0"/>
              </a:rPr>
              <a:t> what the sources show.</a:t>
            </a:r>
          </a:p>
          <a:p>
            <a:pPr marL="457200" indent="-457200" algn="just">
              <a:buFont typeface="Wingdings" panose="05000000000000000000" pitchFamily="2" charset="2"/>
              <a:buChar char="ü"/>
            </a:pPr>
            <a:r>
              <a:rPr lang="en-GB" sz="3200" dirty="0">
                <a:solidFill>
                  <a:srgbClr val="FFC000"/>
                </a:solidFill>
                <a:latin typeface="Comic Sans MS" panose="030F0702030302020204" pitchFamily="66" charset="0"/>
              </a:rPr>
              <a:t>Analyse</a:t>
            </a:r>
            <a:r>
              <a:rPr lang="en-GB" sz="3200" dirty="0">
                <a:latin typeface="Comic Sans MS" panose="030F0702030302020204" pitchFamily="66" charset="0"/>
              </a:rPr>
              <a:t> their nature, purpose </a:t>
            </a:r>
            <a:r>
              <a:rPr lang="en-GB" sz="3200" dirty="0" smtClean="0">
                <a:latin typeface="Comic Sans MS" panose="030F0702030302020204" pitchFamily="66" charset="0"/>
              </a:rPr>
              <a:t>and </a:t>
            </a:r>
            <a:r>
              <a:rPr lang="en-GB" sz="3200" dirty="0">
                <a:latin typeface="Comic Sans MS" panose="030F0702030302020204" pitchFamily="66" charset="0"/>
              </a:rPr>
              <a:t>origin.</a:t>
            </a:r>
          </a:p>
          <a:p>
            <a:pPr marL="457200" indent="-457200" algn="just">
              <a:buFont typeface="Wingdings" panose="05000000000000000000" pitchFamily="2" charset="2"/>
              <a:buChar char="ü"/>
            </a:pPr>
            <a:r>
              <a:rPr lang="en-GB" sz="3200" dirty="0">
                <a:solidFill>
                  <a:srgbClr val="FF0000"/>
                </a:solidFill>
                <a:latin typeface="Comic Sans MS" panose="030F0702030302020204" pitchFamily="66" charset="0"/>
              </a:rPr>
              <a:t>Evaluate</a:t>
            </a:r>
            <a:r>
              <a:rPr lang="en-GB" sz="3200" dirty="0">
                <a:latin typeface="Comic Sans MS" panose="030F0702030302020204" pitchFamily="66" charset="0"/>
              </a:rPr>
              <a:t> what they show about the original </a:t>
            </a:r>
            <a:r>
              <a:rPr lang="en-GB" sz="3200" dirty="0" smtClean="0">
                <a:latin typeface="Comic Sans MS" panose="030F0702030302020204" pitchFamily="66" charset="0"/>
              </a:rPr>
              <a:t>interpretations.</a:t>
            </a:r>
            <a:endParaRPr lang="en-GB" sz="3200" dirty="0">
              <a:latin typeface="Comic Sans MS" panose="030F0702030302020204" pitchFamily="66" charset="0"/>
            </a:endParaRPr>
          </a:p>
        </p:txBody>
      </p:sp>
    </p:spTree>
    <p:extLst>
      <p:ext uri="{BB962C8B-B14F-4D97-AF65-F5344CB8AC3E}">
        <p14:creationId xmlns:p14="http://schemas.microsoft.com/office/powerpoint/2010/main" val="1321239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B79E65-C91F-40D1-B927-89CD9FEAC051}"/>
              </a:ext>
            </a:extLst>
          </p:cNvPr>
          <p:cNvSpPr>
            <a:spLocks noGrp="1"/>
          </p:cNvSpPr>
          <p:nvPr>
            <p:ph type="title"/>
          </p:nvPr>
        </p:nvSpPr>
        <p:spPr>
          <a:xfrm>
            <a:off x="-1" y="0"/>
            <a:ext cx="5514535" cy="1325563"/>
          </a:xfrm>
        </p:spPr>
        <p:txBody>
          <a:bodyPr>
            <a:normAutofit/>
          </a:bodyPr>
          <a:lstStyle/>
          <a:p>
            <a:r>
              <a:rPr lang="en-GB" sz="7200" dirty="0">
                <a:latin typeface="Comic Sans MS" panose="030F0702030302020204" pitchFamily="66" charset="0"/>
              </a:rPr>
              <a:t>Lesson </a:t>
            </a:r>
            <a:r>
              <a:rPr lang="en-GB" sz="7200" dirty="0" smtClean="0">
                <a:latin typeface="Comic Sans MS" panose="030F0702030302020204" pitchFamily="66" charset="0"/>
              </a:rPr>
              <a:t>4</a:t>
            </a:r>
            <a:endParaRPr lang="en-GB" sz="7200" dirty="0">
              <a:latin typeface="Comic Sans MS" panose="030F0702030302020204" pitchFamily="66" charset="0"/>
            </a:endParaRPr>
          </a:p>
        </p:txBody>
      </p:sp>
    </p:spTree>
    <p:extLst>
      <p:ext uri="{BB962C8B-B14F-4D97-AF65-F5344CB8AC3E}">
        <p14:creationId xmlns:p14="http://schemas.microsoft.com/office/powerpoint/2010/main" val="3469247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78109" y="1064713"/>
            <a:ext cx="10035781" cy="428042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What can songs tell us about the events of 1798?</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Arial" panose="020B0604020202020204" pitchFamily="34" charset="0"/>
              <a:buChar char="•"/>
            </a:pPr>
            <a:r>
              <a:rPr lang="en-GB" sz="3200" dirty="0">
                <a:solidFill>
                  <a:srgbClr val="00B050"/>
                </a:solidFill>
                <a:latin typeface="Comic Sans MS" panose="030F0702030302020204" pitchFamily="66" charset="0"/>
              </a:rPr>
              <a:t>Describe</a:t>
            </a:r>
            <a:r>
              <a:rPr lang="en-GB" sz="3200" dirty="0">
                <a:latin typeface="Comic Sans MS" panose="030F0702030302020204" pitchFamily="66" charset="0"/>
              </a:rPr>
              <a:t> what the sources show.</a:t>
            </a:r>
          </a:p>
          <a:p>
            <a:pPr marL="457200" indent="-457200" algn="just">
              <a:buFont typeface="Arial" panose="020B0604020202020204" pitchFamily="34" charset="0"/>
              <a:buChar char="•"/>
            </a:pPr>
            <a:r>
              <a:rPr lang="en-GB" sz="3200" dirty="0">
                <a:solidFill>
                  <a:srgbClr val="FFC000"/>
                </a:solidFill>
                <a:latin typeface="Comic Sans MS" panose="030F0702030302020204" pitchFamily="66" charset="0"/>
              </a:rPr>
              <a:t>Analyse</a:t>
            </a:r>
            <a:r>
              <a:rPr lang="en-GB" sz="3200" dirty="0">
                <a:latin typeface="Comic Sans MS" panose="030F0702030302020204" pitchFamily="66" charset="0"/>
              </a:rPr>
              <a:t> their nature, purpose </a:t>
            </a:r>
            <a:r>
              <a:rPr lang="en-GB" sz="3200" dirty="0" smtClean="0">
                <a:latin typeface="Comic Sans MS" panose="030F0702030302020204" pitchFamily="66" charset="0"/>
              </a:rPr>
              <a:t>and </a:t>
            </a:r>
            <a:r>
              <a:rPr lang="en-GB" sz="3200" dirty="0">
                <a:latin typeface="Comic Sans MS" panose="030F0702030302020204" pitchFamily="66" charset="0"/>
              </a:rPr>
              <a:t>origin.</a:t>
            </a:r>
          </a:p>
          <a:p>
            <a:pPr marL="457200" indent="-457200" algn="just">
              <a:buFont typeface="Arial" panose="020B0604020202020204" pitchFamily="34" charset="0"/>
              <a:buChar char="•"/>
            </a:pPr>
            <a:r>
              <a:rPr lang="en-GB" sz="3200" dirty="0">
                <a:solidFill>
                  <a:srgbClr val="FF0000"/>
                </a:solidFill>
                <a:latin typeface="Comic Sans MS" panose="030F0702030302020204" pitchFamily="66" charset="0"/>
              </a:rPr>
              <a:t>Evaluate</a:t>
            </a:r>
            <a:r>
              <a:rPr lang="en-GB" sz="3200" dirty="0">
                <a:latin typeface="Comic Sans MS" panose="030F0702030302020204" pitchFamily="66" charset="0"/>
              </a:rPr>
              <a:t> what they show about the original </a:t>
            </a:r>
            <a:r>
              <a:rPr lang="en-GB" sz="3200" dirty="0" smtClean="0">
                <a:latin typeface="Comic Sans MS" panose="030F0702030302020204" pitchFamily="66" charset="0"/>
              </a:rPr>
              <a:t>interpretations.</a:t>
            </a:r>
            <a:endParaRPr lang="en-GB" sz="3200" dirty="0">
              <a:latin typeface="Comic Sans MS" panose="030F0702030302020204" pitchFamily="66" charset="0"/>
            </a:endParaRPr>
          </a:p>
        </p:txBody>
      </p:sp>
    </p:spTree>
    <p:extLst>
      <p:ext uri="{BB962C8B-B14F-4D97-AF65-F5344CB8AC3E}">
        <p14:creationId xmlns:p14="http://schemas.microsoft.com/office/powerpoint/2010/main" val="1441826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10578" y="424698"/>
            <a:ext cx="8570843" cy="6008604"/>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2400" b="1" u="sng" dirty="0">
                <a:latin typeface="Comic Sans MS" panose="030F0702030302020204" pitchFamily="66" charset="0"/>
              </a:rPr>
              <a:t>To Do:</a:t>
            </a:r>
            <a:r>
              <a:rPr lang="en-GB" sz="2400" b="1" dirty="0">
                <a:latin typeface="Comic Sans MS" panose="030F0702030302020204" pitchFamily="66" charset="0"/>
              </a:rPr>
              <a:t> </a:t>
            </a:r>
            <a:r>
              <a:rPr lang="en-GB" sz="2400" dirty="0">
                <a:latin typeface="Comic Sans MS" panose="030F0702030302020204" pitchFamily="66" charset="0"/>
              </a:rPr>
              <a:t>What is in a song?</a:t>
            </a:r>
          </a:p>
          <a:p>
            <a:pPr algn="just"/>
            <a:endParaRPr lang="en-GB" sz="2400" dirty="0">
              <a:latin typeface="Comic Sans MS" panose="030F0702030302020204" pitchFamily="66" charset="0"/>
            </a:endParaRPr>
          </a:p>
          <a:p>
            <a:pPr marL="514350" indent="-514350" algn="just">
              <a:buFont typeface="+mj-lt"/>
              <a:buAutoNum type="arabicPeriod"/>
            </a:pPr>
            <a:r>
              <a:rPr lang="en-GB" sz="2400" dirty="0">
                <a:latin typeface="Comic Sans MS" panose="030F0702030302020204" pitchFamily="66" charset="0"/>
              </a:rPr>
              <a:t>Read through your lyrics as you listen.</a:t>
            </a:r>
          </a:p>
          <a:p>
            <a:pPr marL="514350" indent="-514350" algn="just">
              <a:buFont typeface="+mj-lt"/>
              <a:buAutoNum type="arabicPeriod"/>
            </a:pPr>
            <a:r>
              <a:rPr lang="en-GB" sz="2400" dirty="0">
                <a:latin typeface="Comic Sans MS" panose="030F0702030302020204" pitchFamily="66" charset="0"/>
              </a:rPr>
              <a:t>Now read through them again and try </a:t>
            </a:r>
            <a:r>
              <a:rPr lang="en-GB" sz="2400" dirty="0" smtClean="0">
                <a:latin typeface="Comic Sans MS" panose="030F0702030302020204" pitchFamily="66" charset="0"/>
              </a:rPr>
              <a:t>to </a:t>
            </a:r>
            <a:r>
              <a:rPr lang="en-GB" sz="2400" dirty="0">
                <a:latin typeface="Comic Sans MS" panose="030F0702030302020204" pitchFamily="66" charset="0"/>
              </a:rPr>
              <a:t>answer the questions on your sheet.</a:t>
            </a:r>
          </a:p>
          <a:p>
            <a:pPr marL="514350" indent="-514350" algn="just">
              <a:buFont typeface="+mj-lt"/>
              <a:buAutoNum type="arabicPeriod"/>
            </a:pPr>
            <a:endParaRPr lang="en-GB" sz="2400" dirty="0">
              <a:latin typeface="Comic Sans MS" panose="030F0702030302020204" pitchFamily="66" charset="0"/>
            </a:endParaRPr>
          </a:p>
          <a:p>
            <a:pPr algn="ctr"/>
            <a:r>
              <a:rPr lang="en-GB" sz="2400" dirty="0">
                <a:latin typeface="Comic Sans MS" panose="030F0702030302020204" pitchFamily="66" charset="0"/>
                <a:hlinkClick r:id="rId3"/>
              </a:rPr>
              <a:t>https://www.youtube.com/watch?time_continue=213&amp;v=xeSW-bKMuu8</a:t>
            </a:r>
            <a:endParaRPr lang="en-GB" sz="2400" dirty="0">
              <a:latin typeface="Comic Sans MS" panose="030F0702030302020204" pitchFamily="66" charset="0"/>
            </a:endParaRPr>
          </a:p>
          <a:p>
            <a:pPr algn="just"/>
            <a:endParaRPr lang="en-GB" sz="2400" dirty="0">
              <a:latin typeface="Comic Sans MS" panose="030F0702030302020204" pitchFamily="66" charset="0"/>
            </a:endParaRPr>
          </a:p>
          <a:p>
            <a:pPr algn="just"/>
            <a:endParaRPr lang="en-GB" sz="2400" dirty="0">
              <a:latin typeface="Comic Sans MS" panose="030F0702030302020204" pitchFamily="66" charset="0"/>
            </a:endParaRPr>
          </a:p>
          <a:p>
            <a:pPr algn="just"/>
            <a:r>
              <a:rPr lang="en-GB" sz="2400" dirty="0">
                <a:solidFill>
                  <a:srgbClr val="00B050"/>
                </a:solidFill>
                <a:latin typeface="Comic Sans MS" panose="030F0702030302020204" pitchFamily="66" charset="0"/>
              </a:rPr>
              <a:t>History </a:t>
            </a:r>
            <a:r>
              <a:rPr lang="en-GB" sz="2400" dirty="0" smtClean="0">
                <a:solidFill>
                  <a:srgbClr val="00B050"/>
                </a:solidFill>
                <a:latin typeface="Comic Sans MS" panose="030F0702030302020204" pitchFamily="66" charset="0"/>
              </a:rPr>
              <a:t>hint</a:t>
            </a:r>
            <a:r>
              <a:rPr lang="en-GB" sz="2400" dirty="0">
                <a:solidFill>
                  <a:srgbClr val="00B050"/>
                </a:solidFill>
                <a:latin typeface="Comic Sans MS" panose="030F0702030302020204" pitchFamily="66" charset="0"/>
              </a:rPr>
              <a:t>! </a:t>
            </a:r>
            <a:r>
              <a:rPr lang="en-GB" sz="2400" dirty="0">
                <a:latin typeface="Comic Sans MS" panose="030F0702030302020204" pitchFamily="66" charset="0"/>
              </a:rPr>
              <a:t>Look back at the work you did on the events of the </a:t>
            </a:r>
            <a:r>
              <a:rPr lang="en-GB" sz="2400" dirty="0" smtClean="0">
                <a:latin typeface="Comic Sans MS" panose="030F0702030302020204" pitchFamily="66" charset="0"/>
              </a:rPr>
              <a:t>Rebellion</a:t>
            </a:r>
            <a:r>
              <a:rPr lang="en-GB" sz="2400" dirty="0">
                <a:latin typeface="Comic Sans MS" panose="030F0702030302020204" pitchFamily="66" charset="0"/>
              </a:rPr>
              <a:t>.</a:t>
            </a:r>
          </a:p>
          <a:p>
            <a:pPr algn="just"/>
            <a:endParaRPr lang="en-GB" sz="2400" dirty="0">
              <a:latin typeface="Comic Sans MS" panose="030F0702030302020204" pitchFamily="66" charset="0"/>
            </a:endParaRPr>
          </a:p>
          <a:p>
            <a:pPr algn="just"/>
            <a:r>
              <a:rPr lang="en-GB" sz="2400" u="sng" dirty="0">
                <a:solidFill>
                  <a:srgbClr val="FF0000"/>
                </a:solidFill>
                <a:latin typeface="Comic Sans MS" panose="030F0702030302020204" pitchFamily="66" charset="0"/>
              </a:rPr>
              <a:t>Challenge:</a:t>
            </a:r>
            <a:r>
              <a:rPr lang="en-GB" sz="2400" dirty="0">
                <a:solidFill>
                  <a:srgbClr val="FF0000"/>
                </a:solidFill>
                <a:latin typeface="Comic Sans MS" panose="030F0702030302020204" pitchFamily="66" charset="0"/>
              </a:rPr>
              <a:t> </a:t>
            </a:r>
            <a:r>
              <a:rPr lang="en-GB" sz="2400" dirty="0">
                <a:latin typeface="Comic Sans MS" panose="030F0702030302020204" pitchFamily="66" charset="0"/>
              </a:rPr>
              <a:t>Why might someone write this 44 years after the </a:t>
            </a:r>
            <a:r>
              <a:rPr lang="en-GB" sz="2400" dirty="0" smtClean="0">
                <a:latin typeface="Comic Sans MS" panose="030F0702030302020204" pitchFamily="66" charset="0"/>
              </a:rPr>
              <a:t>Rebellion</a:t>
            </a:r>
            <a:r>
              <a:rPr lang="en-GB" sz="2400" dirty="0">
                <a:latin typeface="Comic Sans MS" panose="030F0702030302020204" pitchFamily="66" charset="0"/>
              </a:rPr>
              <a:t>?</a:t>
            </a:r>
          </a:p>
        </p:txBody>
      </p:sp>
    </p:spTree>
    <p:extLst>
      <p:ext uri="{BB962C8B-B14F-4D97-AF65-F5344CB8AC3E}">
        <p14:creationId xmlns:p14="http://schemas.microsoft.com/office/powerpoint/2010/main" val="314782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69779" y="1403131"/>
            <a:ext cx="7457089" cy="3909848"/>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u="sng" dirty="0">
                <a:latin typeface="Comic Sans MS" panose="030F0702030302020204" pitchFamily="66" charset="0"/>
              </a:rPr>
              <a:t>Review!</a:t>
            </a:r>
            <a:r>
              <a:rPr lang="en-GB" sz="3200" b="1" dirty="0">
                <a:latin typeface="Comic Sans MS" panose="030F0702030302020204" pitchFamily="66" charset="0"/>
              </a:rPr>
              <a:t> </a:t>
            </a:r>
          </a:p>
          <a:p>
            <a:pPr algn="just"/>
            <a:endParaRPr lang="en-GB" sz="3200" b="1" dirty="0">
              <a:solidFill>
                <a:srgbClr val="00B050"/>
              </a:solidFill>
              <a:latin typeface="Comic Sans MS" panose="030F0702030302020204" pitchFamily="66" charset="0"/>
            </a:endParaRPr>
          </a:p>
          <a:p>
            <a:pPr marL="457200" indent="-457200" algn="ctr">
              <a:buFont typeface="Arial" panose="020B0604020202020204" pitchFamily="34" charset="0"/>
              <a:buChar char="•"/>
            </a:pPr>
            <a:r>
              <a:rPr lang="en-GB" sz="3200" dirty="0">
                <a:solidFill>
                  <a:srgbClr val="00B050"/>
                </a:solidFill>
                <a:latin typeface="Comic Sans MS" panose="030F0702030302020204" pitchFamily="66" charset="0"/>
              </a:rPr>
              <a:t>What did you draw?</a:t>
            </a:r>
          </a:p>
          <a:p>
            <a:pPr marL="457200" indent="-457200" algn="ctr">
              <a:buFont typeface="Arial" panose="020B0604020202020204" pitchFamily="34" charset="0"/>
              <a:buChar char="•"/>
            </a:pPr>
            <a:r>
              <a:rPr lang="en-GB" sz="3200" dirty="0" smtClean="0">
                <a:solidFill>
                  <a:srgbClr val="FFC000"/>
                </a:solidFill>
                <a:latin typeface="Comic Sans MS" panose="030F0702030302020204" pitchFamily="66" charset="0"/>
              </a:rPr>
              <a:t>What is </a:t>
            </a:r>
            <a:r>
              <a:rPr lang="en-GB" sz="3200" dirty="0">
                <a:solidFill>
                  <a:srgbClr val="FFC000"/>
                </a:solidFill>
                <a:latin typeface="Comic Sans MS" panose="030F0702030302020204" pitchFamily="66" charset="0"/>
              </a:rPr>
              <a:t>it supposed to be about?</a:t>
            </a:r>
          </a:p>
          <a:p>
            <a:pPr marL="457200" indent="-457200" algn="ctr">
              <a:buFont typeface="Arial" panose="020B0604020202020204" pitchFamily="34" charset="0"/>
              <a:buChar char="•"/>
            </a:pPr>
            <a:r>
              <a:rPr lang="en-GB" sz="3200" dirty="0">
                <a:latin typeface="Comic Sans MS" panose="030F0702030302020204" pitchFamily="66" charset="0"/>
              </a:rPr>
              <a:t>Is everyone’s </a:t>
            </a:r>
            <a:r>
              <a:rPr lang="en-GB" sz="3200" dirty="0" smtClean="0">
                <a:latin typeface="Comic Sans MS" panose="030F0702030302020204" pitchFamily="66" charset="0"/>
              </a:rPr>
              <a:t>drawing the </a:t>
            </a:r>
            <a:r>
              <a:rPr lang="en-GB" sz="3200" dirty="0">
                <a:latin typeface="Comic Sans MS" panose="030F0702030302020204" pitchFamily="66" charset="0"/>
              </a:rPr>
              <a:t>same?</a:t>
            </a:r>
          </a:p>
          <a:p>
            <a:pPr marL="457200" indent="-457200" algn="ctr">
              <a:buFont typeface="Arial" panose="020B0604020202020204" pitchFamily="34" charset="0"/>
              <a:buChar char="•"/>
            </a:pPr>
            <a:r>
              <a:rPr lang="en-GB" sz="3200" dirty="0">
                <a:solidFill>
                  <a:srgbClr val="FF0000"/>
                </a:solidFill>
                <a:latin typeface="Comic Sans MS" panose="030F0702030302020204" pitchFamily="66" charset="0"/>
              </a:rPr>
              <a:t>Why do you think this is?</a:t>
            </a:r>
          </a:p>
          <a:p>
            <a:pPr algn="just"/>
            <a:endParaRPr lang="en-GB" sz="3200" dirty="0">
              <a:latin typeface="Comic Sans MS" panose="030F0702030302020204" pitchFamily="66" charset="0"/>
            </a:endParaRPr>
          </a:p>
        </p:txBody>
      </p:sp>
    </p:spTree>
    <p:extLst>
      <p:ext uri="{BB962C8B-B14F-4D97-AF65-F5344CB8AC3E}">
        <p14:creationId xmlns:p14="http://schemas.microsoft.com/office/powerpoint/2010/main" val="3457694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Oval 3">
            <a:extLst>
              <a:ext uri="{FF2B5EF4-FFF2-40B4-BE49-F238E27FC236}">
                <a16:creationId xmlns="" xmlns:a16="http://schemas.microsoft.com/office/drawing/2014/main" id="{BB4DF80B-834A-483E-96F2-7F343AD8AAD8}"/>
              </a:ext>
            </a:extLst>
          </p:cNvPr>
          <p:cNvSpPr/>
          <p:nvPr/>
        </p:nvSpPr>
        <p:spPr>
          <a:xfrm>
            <a:off x="0" y="278296"/>
            <a:ext cx="2554305" cy="1046921"/>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00B050"/>
                </a:solidFill>
                <a:latin typeface="Comic Sans MS" panose="030F0702030302020204" pitchFamily="66" charset="0"/>
              </a:rPr>
              <a:t>What did you come up with? </a:t>
            </a:r>
          </a:p>
        </p:txBody>
      </p:sp>
      <p:sp>
        <p:nvSpPr>
          <p:cNvPr id="6" name="Speech Bubble: Oval 5">
            <a:extLst>
              <a:ext uri="{FF2B5EF4-FFF2-40B4-BE49-F238E27FC236}">
                <a16:creationId xmlns="" xmlns:a16="http://schemas.microsoft.com/office/drawing/2014/main" id="{21254A9B-0360-4EB7-B85D-8DFAC10C99BA}"/>
              </a:ext>
            </a:extLst>
          </p:cNvPr>
          <p:cNvSpPr/>
          <p:nvPr/>
        </p:nvSpPr>
        <p:spPr>
          <a:xfrm>
            <a:off x="0" y="2395330"/>
            <a:ext cx="2554305" cy="1235765"/>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FF6600"/>
                </a:solidFill>
                <a:latin typeface="Comic Sans MS" panose="030F0702030302020204" pitchFamily="66" charset="0"/>
              </a:rPr>
              <a:t>What does it show about the events of 1798?</a:t>
            </a:r>
          </a:p>
        </p:txBody>
      </p:sp>
      <p:sp>
        <p:nvSpPr>
          <p:cNvPr id="7" name="Speech Bubble: Oval 6">
            <a:extLst>
              <a:ext uri="{FF2B5EF4-FFF2-40B4-BE49-F238E27FC236}">
                <a16:creationId xmlns="" xmlns:a16="http://schemas.microsoft.com/office/drawing/2014/main" id="{2DFC6536-3E7E-4504-BA39-F466AE669809}"/>
              </a:ext>
            </a:extLst>
          </p:cNvPr>
          <p:cNvSpPr/>
          <p:nvPr/>
        </p:nvSpPr>
        <p:spPr>
          <a:xfrm>
            <a:off x="-1" y="4701209"/>
            <a:ext cx="2554305" cy="1235765"/>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FF0000"/>
                </a:solidFill>
                <a:latin typeface="Comic Sans MS" panose="030F0702030302020204" pitchFamily="66" charset="0"/>
              </a:rPr>
              <a:t>Who do you think created </a:t>
            </a:r>
            <a:r>
              <a:rPr lang="en-GB" dirty="0" smtClean="0">
                <a:solidFill>
                  <a:srgbClr val="FF0000"/>
                </a:solidFill>
                <a:latin typeface="Comic Sans MS" panose="030F0702030302020204" pitchFamily="66" charset="0"/>
              </a:rPr>
              <a:t>it </a:t>
            </a:r>
            <a:r>
              <a:rPr lang="en-GB" dirty="0">
                <a:solidFill>
                  <a:srgbClr val="FF0000"/>
                </a:solidFill>
                <a:latin typeface="Comic Sans MS" panose="030F0702030302020204" pitchFamily="66" charset="0"/>
              </a:rPr>
              <a:t>and why?</a:t>
            </a:r>
          </a:p>
        </p:txBody>
      </p:sp>
      <p:sp>
        <p:nvSpPr>
          <p:cNvPr id="8" name="Rounded Rectangle 3">
            <a:extLst>
              <a:ext uri="{FF2B5EF4-FFF2-40B4-BE49-F238E27FC236}">
                <a16:creationId xmlns="" xmlns:a16="http://schemas.microsoft.com/office/drawing/2014/main" id="{4BF2CD8B-FF03-495E-B173-C4F4217F16A5}"/>
              </a:ext>
            </a:extLst>
          </p:cNvPr>
          <p:cNvSpPr/>
          <p:nvPr/>
        </p:nvSpPr>
        <p:spPr>
          <a:xfrm>
            <a:off x="3723861" y="2013302"/>
            <a:ext cx="7918174" cy="2201917"/>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Review:</a:t>
            </a:r>
            <a:r>
              <a:rPr lang="en-GB" sz="3200" b="1" dirty="0">
                <a:latin typeface="Comic Sans MS" panose="030F0702030302020204" pitchFamily="66" charset="0"/>
              </a:rPr>
              <a:t> </a:t>
            </a:r>
            <a:r>
              <a:rPr lang="en-GB" sz="3200" dirty="0">
                <a:latin typeface="Comic Sans MS" panose="030F0702030302020204" pitchFamily="66" charset="0"/>
              </a:rPr>
              <a:t>Let’s go through the questions and see what ideas you came up with.</a:t>
            </a:r>
          </a:p>
        </p:txBody>
      </p:sp>
    </p:spTree>
    <p:extLst>
      <p:ext uri="{BB962C8B-B14F-4D97-AF65-F5344CB8AC3E}">
        <p14:creationId xmlns:p14="http://schemas.microsoft.com/office/powerpoint/2010/main" val="3051742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10578" y="424698"/>
            <a:ext cx="8570843" cy="6008604"/>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2400" b="1" u="sng" dirty="0">
                <a:latin typeface="Comic Sans MS" panose="030F0702030302020204" pitchFamily="66" charset="0"/>
              </a:rPr>
              <a:t>To Do:</a:t>
            </a:r>
            <a:r>
              <a:rPr lang="en-GB" sz="2400" b="1" dirty="0">
                <a:latin typeface="Comic Sans MS" panose="030F0702030302020204" pitchFamily="66" charset="0"/>
              </a:rPr>
              <a:t> </a:t>
            </a:r>
            <a:r>
              <a:rPr lang="en-GB" sz="2400" dirty="0">
                <a:latin typeface="Comic Sans MS" panose="030F0702030302020204" pitchFamily="66" charset="0"/>
              </a:rPr>
              <a:t>What is in a song?</a:t>
            </a:r>
          </a:p>
          <a:p>
            <a:pPr algn="just"/>
            <a:endParaRPr lang="en-GB" sz="2400" dirty="0">
              <a:latin typeface="Comic Sans MS" panose="030F0702030302020204" pitchFamily="66" charset="0"/>
            </a:endParaRPr>
          </a:p>
          <a:p>
            <a:pPr marL="514350" indent="-514350" algn="just">
              <a:buFont typeface="+mj-lt"/>
              <a:buAutoNum type="arabicPeriod"/>
            </a:pPr>
            <a:r>
              <a:rPr lang="en-GB" sz="2400" dirty="0">
                <a:latin typeface="Comic Sans MS" panose="030F0702030302020204" pitchFamily="66" charset="0"/>
              </a:rPr>
              <a:t>Read through your lyrics as you listen.</a:t>
            </a:r>
          </a:p>
          <a:p>
            <a:pPr marL="514350" indent="-514350" algn="just">
              <a:buFont typeface="+mj-lt"/>
              <a:buAutoNum type="arabicPeriod"/>
            </a:pPr>
            <a:r>
              <a:rPr lang="en-GB" sz="2400" dirty="0">
                <a:latin typeface="Comic Sans MS" panose="030F0702030302020204" pitchFamily="66" charset="0"/>
              </a:rPr>
              <a:t>Now read through them again and try and answer the questions on your sheet.</a:t>
            </a:r>
          </a:p>
          <a:p>
            <a:pPr marL="514350" indent="-514350" algn="just">
              <a:buFont typeface="+mj-lt"/>
              <a:buAutoNum type="arabicPeriod"/>
            </a:pPr>
            <a:endParaRPr lang="en-GB" sz="2400" dirty="0">
              <a:latin typeface="Comic Sans MS" panose="030F0702030302020204" pitchFamily="66" charset="0"/>
            </a:endParaRPr>
          </a:p>
          <a:p>
            <a:pPr algn="ctr"/>
            <a:r>
              <a:rPr lang="en-GB" sz="2400" dirty="0">
                <a:latin typeface="Comic Sans MS" panose="030F0702030302020204" pitchFamily="66" charset="0"/>
                <a:hlinkClick r:id="rId3"/>
              </a:rPr>
              <a:t>https://www.youtube.com/watch?time_continue=7&amp;v=ATucV4Ugqsw</a:t>
            </a:r>
            <a:endParaRPr lang="en-GB" sz="2400" dirty="0">
              <a:latin typeface="Comic Sans MS" panose="030F0702030302020204" pitchFamily="66" charset="0"/>
            </a:endParaRPr>
          </a:p>
          <a:p>
            <a:pPr algn="just"/>
            <a:endParaRPr lang="en-GB" sz="2400" dirty="0">
              <a:latin typeface="Comic Sans MS" panose="030F0702030302020204" pitchFamily="66" charset="0"/>
            </a:endParaRPr>
          </a:p>
          <a:p>
            <a:pPr algn="just"/>
            <a:r>
              <a:rPr lang="en-GB" sz="2400" dirty="0">
                <a:solidFill>
                  <a:srgbClr val="00B050"/>
                </a:solidFill>
                <a:latin typeface="Comic Sans MS" panose="030F0702030302020204" pitchFamily="66" charset="0"/>
              </a:rPr>
              <a:t>History </a:t>
            </a:r>
            <a:r>
              <a:rPr lang="en-GB" sz="2400" dirty="0" smtClean="0">
                <a:solidFill>
                  <a:srgbClr val="00B050"/>
                </a:solidFill>
                <a:latin typeface="Comic Sans MS" panose="030F0702030302020204" pitchFamily="66" charset="0"/>
              </a:rPr>
              <a:t>hint</a:t>
            </a:r>
            <a:r>
              <a:rPr lang="en-GB" sz="2400" dirty="0">
                <a:solidFill>
                  <a:srgbClr val="00B050"/>
                </a:solidFill>
                <a:latin typeface="Comic Sans MS" panose="030F0702030302020204" pitchFamily="66" charset="0"/>
              </a:rPr>
              <a:t>! </a:t>
            </a:r>
            <a:r>
              <a:rPr lang="en-GB" sz="2400" dirty="0">
                <a:latin typeface="Comic Sans MS" panose="030F0702030302020204" pitchFamily="66" charset="0"/>
              </a:rPr>
              <a:t>Look back at the work you did on the events of the rebellion.</a:t>
            </a:r>
          </a:p>
          <a:p>
            <a:pPr algn="just"/>
            <a:endParaRPr lang="en-GB" sz="2400" dirty="0">
              <a:latin typeface="Comic Sans MS" panose="030F0702030302020204" pitchFamily="66" charset="0"/>
            </a:endParaRPr>
          </a:p>
          <a:p>
            <a:pPr algn="just"/>
            <a:r>
              <a:rPr lang="en-GB" sz="2400" u="sng" dirty="0">
                <a:solidFill>
                  <a:srgbClr val="FF0000"/>
                </a:solidFill>
                <a:latin typeface="Comic Sans MS" panose="030F0702030302020204" pitchFamily="66" charset="0"/>
              </a:rPr>
              <a:t>Challenge:</a:t>
            </a:r>
            <a:r>
              <a:rPr lang="en-GB" sz="2400" dirty="0">
                <a:solidFill>
                  <a:srgbClr val="FF0000"/>
                </a:solidFill>
                <a:latin typeface="Comic Sans MS" panose="030F0702030302020204" pitchFamily="66" charset="0"/>
              </a:rPr>
              <a:t> </a:t>
            </a:r>
            <a:r>
              <a:rPr lang="en-GB" sz="2400" dirty="0">
                <a:latin typeface="Comic Sans MS" panose="030F0702030302020204" pitchFamily="66" charset="0"/>
              </a:rPr>
              <a:t>Why might someone write this 100 years after the rebellion?</a:t>
            </a:r>
          </a:p>
        </p:txBody>
      </p:sp>
    </p:spTree>
    <p:extLst>
      <p:ext uri="{BB962C8B-B14F-4D97-AF65-F5344CB8AC3E}">
        <p14:creationId xmlns:p14="http://schemas.microsoft.com/office/powerpoint/2010/main" val="3487614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Oval 3">
            <a:extLst>
              <a:ext uri="{FF2B5EF4-FFF2-40B4-BE49-F238E27FC236}">
                <a16:creationId xmlns="" xmlns:a16="http://schemas.microsoft.com/office/drawing/2014/main" id="{BB4DF80B-834A-483E-96F2-7F343AD8AAD8}"/>
              </a:ext>
            </a:extLst>
          </p:cNvPr>
          <p:cNvSpPr/>
          <p:nvPr/>
        </p:nvSpPr>
        <p:spPr>
          <a:xfrm>
            <a:off x="0" y="278296"/>
            <a:ext cx="2554305" cy="1046921"/>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00B050"/>
                </a:solidFill>
                <a:latin typeface="Comic Sans MS" panose="030F0702030302020204" pitchFamily="66" charset="0"/>
              </a:rPr>
              <a:t>What did you come up with? </a:t>
            </a:r>
          </a:p>
        </p:txBody>
      </p:sp>
      <p:sp>
        <p:nvSpPr>
          <p:cNvPr id="6" name="Speech Bubble: Oval 5">
            <a:extLst>
              <a:ext uri="{FF2B5EF4-FFF2-40B4-BE49-F238E27FC236}">
                <a16:creationId xmlns="" xmlns:a16="http://schemas.microsoft.com/office/drawing/2014/main" id="{21254A9B-0360-4EB7-B85D-8DFAC10C99BA}"/>
              </a:ext>
            </a:extLst>
          </p:cNvPr>
          <p:cNvSpPr/>
          <p:nvPr/>
        </p:nvSpPr>
        <p:spPr>
          <a:xfrm>
            <a:off x="0" y="2395330"/>
            <a:ext cx="2554305" cy="1235765"/>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FF6600"/>
                </a:solidFill>
                <a:latin typeface="Comic Sans MS" panose="030F0702030302020204" pitchFamily="66" charset="0"/>
              </a:rPr>
              <a:t>What does it show about the events of 1798?</a:t>
            </a:r>
          </a:p>
        </p:txBody>
      </p:sp>
      <p:sp>
        <p:nvSpPr>
          <p:cNvPr id="7" name="Speech Bubble: Oval 6">
            <a:extLst>
              <a:ext uri="{FF2B5EF4-FFF2-40B4-BE49-F238E27FC236}">
                <a16:creationId xmlns="" xmlns:a16="http://schemas.microsoft.com/office/drawing/2014/main" id="{2DFC6536-3E7E-4504-BA39-F466AE669809}"/>
              </a:ext>
            </a:extLst>
          </p:cNvPr>
          <p:cNvSpPr/>
          <p:nvPr/>
        </p:nvSpPr>
        <p:spPr>
          <a:xfrm>
            <a:off x="-1" y="4701209"/>
            <a:ext cx="2554305" cy="1235765"/>
          </a:xfrm>
          <a:prstGeom prst="wedgeEllipseCallout">
            <a:avLst>
              <a:gd name="adj1" fmla="val -42105"/>
              <a:gd name="adj2" fmla="val 916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rgbClr val="FF0000"/>
                </a:solidFill>
                <a:latin typeface="Comic Sans MS" panose="030F0702030302020204" pitchFamily="66" charset="0"/>
              </a:rPr>
              <a:t>Who do you think created </a:t>
            </a:r>
            <a:r>
              <a:rPr lang="en-GB" dirty="0" smtClean="0">
                <a:solidFill>
                  <a:srgbClr val="FF0000"/>
                </a:solidFill>
                <a:latin typeface="Comic Sans MS" panose="030F0702030302020204" pitchFamily="66" charset="0"/>
              </a:rPr>
              <a:t>it </a:t>
            </a:r>
            <a:r>
              <a:rPr lang="en-GB" dirty="0">
                <a:solidFill>
                  <a:srgbClr val="FF0000"/>
                </a:solidFill>
                <a:latin typeface="Comic Sans MS" panose="030F0702030302020204" pitchFamily="66" charset="0"/>
              </a:rPr>
              <a:t>and why?</a:t>
            </a:r>
          </a:p>
        </p:txBody>
      </p:sp>
      <p:sp>
        <p:nvSpPr>
          <p:cNvPr id="8" name="Rounded Rectangle 3">
            <a:extLst>
              <a:ext uri="{FF2B5EF4-FFF2-40B4-BE49-F238E27FC236}">
                <a16:creationId xmlns="" xmlns:a16="http://schemas.microsoft.com/office/drawing/2014/main" id="{4BF2CD8B-FF03-495E-B173-C4F4217F16A5}"/>
              </a:ext>
            </a:extLst>
          </p:cNvPr>
          <p:cNvSpPr/>
          <p:nvPr/>
        </p:nvSpPr>
        <p:spPr>
          <a:xfrm>
            <a:off x="3723861" y="2013302"/>
            <a:ext cx="7918174" cy="2201917"/>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Review:</a:t>
            </a:r>
            <a:r>
              <a:rPr lang="en-GB" sz="3200" b="1" dirty="0">
                <a:latin typeface="Comic Sans MS" panose="030F0702030302020204" pitchFamily="66" charset="0"/>
              </a:rPr>
              <a:t> </a:t>
            </a:r>
            <a:r>
              <a:rPr lang="en-GB" sz="3200" dirty="0">
                <a:latin typeface="Comic Sans MS" panose="030F0702030302020204" pitchFamily="66" charset="0"/>
              </a:rPr>
              <a:t>Let’s go through the questions and see what ideas you came up with.</a:t>
            </a:r>
          </a:p>
        </p:txBody>
      </p:sp>
    </p:spTree>
    <p:extLst>
      <p:ext uri="{BB962C8B-B14F-4D97-AF65-F5344CB8AC3E}">
        <p14:creationId xmlns:p14="http://schemas.microsoft.com/office/powerpoint/2010/main" val="1867499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585895"/>
            <a:ext cx="10689021" cy="5686210"/>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To do:</a:t>
            </a:r>
            <a:r>
              <a:rPr lang="en-GB" sz="3200" b="1" dirty="0">
                <a:latin typeface="Comic Sans MS" panose="030F0702030302020204" pitchFamily="66" charset="0"/>
              </a:rPr>
              <a:t> </a:t>
            </a:r>
            <a:r>
              <a:rPr lang="en-GB" sz="3200" dirty="0">
                <a:latin typeface="Comic Sans MS" panose="030F0702030302020204" pitchFamily="66" charset="0"/>
              </a:rPr>
              <a:t> Read through each piece of information in the </a:t>
            </a:r>
            <a:r>
              <a:rPr lang="en-GB" sz="3200" dirty="0" smtClean="0">
                <a:latin typeface="Comic Sans MS" panose="030F0702030302020204" pitchFamily="66" charset="0"/>
              </a:rPr>
              <a:t>table </a:t>
            </a:r>
            <a:r>
              <a:rPr lang="en-GB" sz="3200" dirty="0">
                <a:latin typeface="Comic Sans MS" panose="030F0702030302020204" pitchFamily="66" charset="0"/>
              </a:rPr>
              <a:t>and decide whether it would weaken or strengthen the view or message given by the songs. </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Some pieces of information could do both or </a:t>
            </a:r>
            <a:r>
              <a:rPr lang="en-GB" sz="3200" dirty="0" smtClean="0">
                <a:latin typeface="Comic Sans MS" panose="030F0702030302020204" pitchFamily="66" charset="0"/>
              </a:rPr>
              <a:t>neither. </a:t>
            </a:r>
            <a:r>
              <a:rPr lang="en-GB" sz="3200" dirty="0">
                <a:latin typeface="Comic Sans MS" panose="030F0702030302020204" pitchFamily="66" charset="0"/>
              </a:rPr>
              <a:t>Start from the top and work your way </a:t>
            </a:r>
            <a:r>
              <a:rPr lang="en-GB" sz="3200" dirty="0" smtClean="0">
                <a:latin typeface="Comic Sans MS" panose="030F0702030302020204" pitchFamily="66" charset="0"/>
              </a:rPr>
              <a:t>down; </a:t>
            </a:r>
            <a:r>
              <a:rPr lang="en-GB" sz="3200" dirty="0">
                <a:latin typeface="Comic Sans MS" panose="030F0702030302020204" pitchFamily="66" charset="0"/>
              </a:rPr>
              <a:t>it gets harder as you go on!</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solidFill>
                  <a:schemeClr val="tx1"/>
                </a:solidFill>
                <a:latin typeface="Comic Sans MS" panose="030F0702030302020204" pitchFamily="66" charset="0"/>
              </a:rPr>
              <a:t>What would a historian need to look at next to get a better view of the events of 1798? </a:t>
            </a:r>
          </a:p>
        </p:txBody>
      </p:sp>
    </p:spTree>
    <p:extLst>
      <p:ext uri="{BB962C8B-B14F-4D97-AF65-F5344CB8AC3E}">
        <p14:creationId xmlns:p14="http://schemas.microsoft.com/office/powerpoint/2010/main" val="4083109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88388" y="287721"/>
            <a:ext cx="11215224" cy="6282558"/>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solidFill>
                  <a:srgbClr val="FF0000"/>
                </a:solidFill>
                <a:latin typeface="Comic Sans MS" panose="030F0702030302020204" pitchFamily="66" charset="0"/>
              </a:rPr>
              <a:t>Big </a:t>
            </a:r>
            <a:r>
              <a:rPr lang="en-GB" sz="3200" b="1" u="sng" dirty="0" smtClean="0">
                <a:solidFill>
                  <a:srgbClr val="FF0000"/>
                </a:solidFill>
                <a:latin typeface="Comic Sans MS" panose="030F0702030302020204" pitchFamily="66" charset="0"/>
              </a:rPr>
              <a:t>question</a:t>
            </a:r>
            <a:r>
              <a:rPr lang="en-GB" sz="3200" b="1" u="sng" dirty="0">
                <a:solidFill>
                  <a:srgbClr val="FF0000"/>
                </a:solidFill>
                <a:latin typeface="Comic Sans MS" panose="030F0702030302020204" pitchFamily="66" charset="0"/>
              </a:rPr>
              <a:t>:</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To what extent are the songs we have looked at a useful representation of the events of 1798? </a:t>
            </a:r>
          </a:p>
          <a:p>
            <a:pPr algn="just"/>
            <a:endParaRPr lang="en-GB" sz="3200" dirty="0">
              <a:latin typeface="Comic Sans MS" panose="030F0702030302020204" pitchFamily="66" charset="0"/>
            </a:endParaRPr>
          </a:p>
          <a:p>
            <a:pPr marL="457200" indent="-457200" algn="just">
              <a:buFont typeface="Arial" panose="020B0604020202020204" pitchFamily="34" charset="0"/>
              <a:buChar char="•"/>
            </a:pPr>
            <a:r>
              <a:rPr lang="en-GB" sz="3200" dirty="0">
                <a:latin typeface="Comic Sans MS" panose="030F0702030302020204" pitchFamily="66" charset="0"/>
              </a:rPr>
              <a:t>One way in which the songs are useful </a:t>
            </a:r>
            <a:r>
              <a:rPr lang="en-GB" sz="3200" dirty="0" smtClean="0">
                <a:latin typeface="Comic Sans MS" panose="030F0702030302020204" pitchFamily="66" charset="0"/>
              </a:rPr>
              <a:t>is…</a:t>
            </a:r>
            <a:endParaRPr lang="en-GB" sz="3200" dirty="0">
              <a:latin typeface="Comic Sans MS" panose="030F0702030302020204" pitchFamily="66" charset="0"/>
            </a:endParaRPr>
          </a:p>
          <a:p>
            <a:pPr marL="457200" indent="-457200" algn="just">
              <a:buFont typeface="Arial" panose="020B0604020202020204" pitchFamily="34" charset="0"/>
              <a:buChar char="•"/>
            </a:pPr>
            <a:r>
              <a:rPr lang="en-GB" sz="3200" dirty="0">
                <a:latin typeface="Comic Sans MS" panose="030F0702030302020204" pitchFamily="66" charset="0"/>
              </a:rPr>
              <a:t>However, the </a:t>
            </a:r>
            <a:r>
              <a:rPr lang="en-GB" sz="3200" dirty="0" smtClean="0">
                <a:latin typeface="Comic Sans MS" panose="030F0702030302020204" pitchFamily="66" charset="0"/>
              </a:rPr>
              <a:t>songs…</a:t>
            </a:r>
            <a:endParaRPr lang="en-GB" sz="3200" dirty="0">
              <a:latin typeface="Comic Sans MS" panose="030F0702030302020204" pitchFamily="66" charset="0"/>
            </a:endParaRPr>
          </a:p>
          <a:p>
            <a:pPr algn="just"/>
            <a:endParaRPr lang="en-GB" sz="3200" b="1"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Fully explain your points, giving evidence to support them.</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Which of the interpretations from the first lesson would this evidence </a:t>
            </a:r>
            <a:r>
              <a:rPr lang="en-GB" sz="3200" dirty="0" smtClean="0">
                <a:latin typeface="Comic Sans MS" panose="030F0702030302020204" pitchFamily="66" charset="0"/>
              </a:rPr>
              <a:t>support </a:t>
            </a:r>
            <a:r>
              <a:rPr lang="en-GB" sz="3200" dirty="0">
                <a:latin typeface="Comic Sans MS" panose="030F0702030302020204" pitchFamily="66" charset="0"/>
              </a:rPr>
              <a:t>and why?</a:t>
            </a:r>
          </a:p>
        </p:txBody>
      </p:sp>
    </p:spTree>
    <p:extLst>
      <p:ext uri="{BB962C8B-B14F-4D97-AF65-F5344CB8AC3E}">
        <p14:creationId xmlns:p14="http://schemas.microsoft.com/office/powerpoint/2010/main" val="4243838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78109" y="1014608"/>
            <a:ext cx="10035781" cy="4330530"/>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What can songs tell us about the events of 1798?</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Wingdings" panose="05000000000000000000" pitchFamily="2" charset="2"/>
              <a:buChar char="ü"/>
            </a:pPr>
            <a:r>
              <a:rPr lang="en-GB" sz="3200" dirty="0">
                <a:solidFill>
                  <a:srgbClr val="00B050"/>
                </a:solidFill>
                <a:latin typeface="Comic Sans MS" panose="030F0702030302020204" pitchFamily="66" charset="0"/>
              </a:rPr>
              <a:t>Describe</a:t>
            </a:r>
            <a:r>
              <a:rPr lang="en-GB" sz="3200" dirty="0">
                <a:latin typeface="Comic Sans MS" panose="030F0702030302020204" pitchFamily="66" charset="0"/>
              </a:rPr>
              <a:t> what the sources show.</a:t>
            </a:r>
          </a:p>
          <a:p>
            <a:pPr marL="457200" indent="-457200" algn="just">
              <a:buFont typeface="Wingdings" panose="05000000000000000000" pitchFamily="2" charset="2"/>
              <a:buChar char="ü"/>
            </a:pPr>
            <a:r>
              <a:rPr lang="en-GB" sz="3200" dirty="0">
                <a:solidFill>
                  <a:srgbClr val="FFC000"/>
                </a:solidFill>
                <a:latin typeface="Comic Sans MS" panose="030F0702030302020204" pitchFamily="66" charset="0"/>
              </a:rPr>
              <a:t>Analyse</a:t>
            </a:r>
            <a:r>
              <a:rPr lang="en-GB" sz="3200" dirty="0">
                <a:latin typeface="Comic Sans MS" panose="030F0702030302020204" pitchFamily="66" charset="0"/>
              </a:rPr>
              <a:t> their nature, purpose </a:t>
            </a:r>
            <a:r>
              <a:rPr lang="en-GB" sz="3200" dirty="0" smtClean="0">
                <a:latin typeface="Comic Sans MS" panose="030F0702030302020204" pitchFamily="66" charset="0"/>
              </a:rPr>
              <a:t>and </a:t>
            </a:r>
            <a:r>
              <a:rPr lang="en-GB" sz="3200" dirty="0">
                <a:latin typeface="Comic Sans MS" panose="030F0702030302020204" pitchFamily="66" charset="0"/>
              </a:rPr>
              <a:t>origin.</a:t>
            </a:r>
          </a:p>
          <a:p>
            <a:pPr marL="457200" indent="-457200" algn="just">
              <a:buFont typeface="Wingdings" panose="05000000000000000000" pitchFamily="2" charset="2"/>
              <a:buChar char="ü"/>
            </a:pPr>
            <a:r>
              <a:rPr lang="en-GB" sz="3200" dirty="0">
                <a:solidFill>
                  <a:srgbClr val="FF0000"/>
                </a:solidFill>
                <a:latin typeface="Comic Sans MS" panose="030F0702030302020204" pitchFamily="66" charset="0"/>
              </a:rPr>
              <a:t>Evaluate</a:t>
            </a:r>
            <a:r>
              <a:rPr lang="en-GB" sz="3200" dirty="0">
                <a:latin typeface="Comic Sans MS" panose="030F0702030302020204" pitchFamily="66" charset="0"/>
              </a:rPr>
              <a:t> what they show about the original </a:t>
            </a:r>
            <a:r>
              <a:rPr lang="en-GB" sz="3200" dirty="0" smtClean="0">
                <a:latin typeface="Comic Sans MS" panose="030F0702030302020204" pitchFamily="66" charset="0"/>
              </a:rPr>
              <a:t>interpretations.</a:t>
            </a:r>
            <a:endParaRPr lang="en-GB" sz="3200" dirty="0">
              <a:latin typeface="Comic Sans MS" panose="030F0702030302020204" pitchFamily="66" charset="0"/>
            </a:endParaRPr>
          </a:p>
        </p:txBody>
      </p:sp>
    </p:spTree>
    <p:extLst>
      <p:ext uri="{BB962C8B-B14F-4D97-AF65-F5344CB8AC3E}">
        <p14:creationId xmlns:p14="http://schemas.microsoft.com/office/powerpoint/2010/main" val="2079193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B79E65-C91F-40D1-B927-89CD9FEAC051}"/>
              </a:ext>
            </a:extLst>
          </p:cNvPr>
          <p:cNvSpPr>
            <a:spLocks noGrp="1"/>
          </p:cNvSpPr>
          <p:nvPr>
            <p:ph type="title"/>
          </p:nvPr>
        </p:nvSpPr>
        <p:spPr>
          <a:xfrm>
            <a:off x="-1" y="0"/>
            <a:ext cx="5514535" cy="1325563"/>
          </a:xfrm>
        </p:spPr>
        <p:txBody>
          <a:bodyPr>
            <a:normAutofit/>
          </a:bodyPr>
          <a:lstStyle/>
          <a:p>
            <a:r>
              <a:rPr lang="en-GB" sz="7200" dirty="0">
                <a:latin typeface="Comic Sans MS" panose="030F0702030302020204" pitchFamily="66" charset="0"/>
              </a:rPr>
              <a:t>Lesson </a:t>
            </a:r>
            <a:r>
              <a:rPr lang="en-GB" sz="7200" dirty="0" smtClean="0">
                <a:latin typeface="Comic Sans MS" panose="030F0702030302020204" pitchFamily="66" charset="0"/>
              </a:rPr>
              <a:t>5</a:t>
            </a:r>
            <a:endParaRPr lang="en-GB" sz="7200" dirty="0">
              <a:latin typeface="Comic Sans MS" panose="030F0702030302020204" pitchFamily="66" charset="0"/>
            </a:endParaRPr>
          </a:p>
        </p:txBody>
      </p:sp>
    </p:spTree>
    <p:extLst>
      <p:ext uri="{BB962C8B-B14F-4D97-AF65-F5344CB8AC3E}">
        <p14:creationId xmlns:p14="http://schemas.microsoft.com/office/powerpoint/2010/main" val="3220488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274365" y="399850"/>
            <a:ext cx="6592955" cy="6058300"/>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2800" dirty="0">
                <a:latin typeface="Comic Sans MS" panose="030F0702030302020204" pitchFamily="66" charset="0"/>
              </a:rPr>
              <a:t>'To break the connection with England, the never failing source of all our political evils, and to assert the independence of my country </a:t>
            </a:r>
            <a:r>
              <a:rPr lang="en-GB" sz="2800" dirty="0" smtClean="0">
                <a:latin typeface="Comic Sans MS" panose="030F0702030302020204" pitchFamily="66" charset="0"/>
              </a:rPr>
              <a:t>– </a:t>
            </a:r>
            <a:r>
              <a:rPr lang="en-GB" sz="2800" dirty="0">
                <a:latin typeface="Comic Sans MS" panose="030F0702030302020204" pitchFamily="66" charset="0"/>
              </a:rPr>
              <a:t>these were my objects. To unite the whole people of Ireland, and to substitute the common name of Irishman, in the place of the denominations of Protestant, Catholic, and Dissenter </a:t>
            </a:r>
            <a:r>
              <a:rPr lang="en-GB" sz="2800" dirty="0" smtClean="0">
                <a:latin typeface="Comic Sans MS" panose="030F0702030302020204" pitchFamily="66" charset="0"/>
              </a:rPr>
              <a:t>– </a:t>
            </a:r>
            <a:r>
              <a:rPr lang="en-GB" sz="2800" dirty="0">
                <a:latin typeface="Comic Sans MS" panose="030F0702030302020204" pitchFamily="66" charset="0"/>
              </a:rPr>
              <a:t>these were my means.’ </a:t>
            </a:r>
          </a:p>
          <a:p>
            <a:pPr algn="ctr"/>
            <a:endParaRPr lang="en-GB" sz="2800" b="1" dirty="0">
              <a:latin typeface="Comic Sans MS" panose="030F0702030302020204" pitchFamily="66" charset="0"/>
            </a:endParaRPr>
          </a:p>
          <a:p>
            <a:pPr algn="ctr"/>
            <a:r>
              <a:rPr lang="en-GB" sz="2800" b="1" dirty="0">
                <a:latin typeface="Comic Sans MS" panose="030F0702030302020204" pitchFamily="66" charset="0"/>
              </a:rPr>
              <a:t>Wolfe Tone, September 1791</a:t>
            </a:r>
            <a:endParaRPr lang="en-GB" sz="3200" b="1" dirty="0">
              <a:latin typeface="Comic Sans MS" panose="030F0702030302020204" pitchFamily="66" charset="0"/>
            </a:endParaRPr>
          </a:p>
        </p:txBody>
      </p:sp>
      <p:sp>
        <p:nvSpPr>
          <p:cNvPr id="3" name="Thought Bubble: Cloud 2">
            <a:extLst>
              <a:ext uri="{FF2B5EF4-FFF2-40B4-BE49-F238E27FC236}">
                <a16:creationId xmlns="" xmlns:a16="http://schemas.microsoft.com/office/drawing/2014/main" id="{92ADE1D4-325E-4B1D-8CBF-98087BB3F179}"/>
              </a:ext>
            </a:extLst>
          </p:cNvPr>
          <p:cNvSpPr/>
          <p:nvPr/>
        </p:nvSpPr>
        <p:spPr>
          <a:xfrm>
            <a:off x="596347" y="159026"/>
            <a:ext cx="3061253" cy="2086189"/>
          </a:xfrm>
          <a:prstGeom prst="cloudCallout">
            <a:avLst>
              <a:gd name="adj1" fmla="val 73207"/>
              <a:gd name="adj2" fmla="val 51974"/>
            </a:avLst>
          </a:prstGeom>
          <a:noFill/>
          <a:ln w="571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800" b="1" dirty="0">
                <a:latin typeface="Comic Sans MS" panose="030F0702030302020204" pitchFamily="66" charset="0"/>
              </a:rPr>
              <a:t>Who was Wolfe Tone?</a:t>
            </a:r>
          </a:p>
        </p:txBody>
      </p:sp>
      <p:sp>
        <p:nvSpPr>
          <p:cNvPr id="10" name="Thought Bubble: Cloud 9">
            <a:extLst>
              <a:ext uri="{FF2B5EF4-FFF2-40B4-BE49-F238E27FC236}">
                <a16:creationId xmlns="" xmlns:a16="http://schemas.microsoft.com/office/drawing/2014/main" id="{E3513235-311F-4CC0-8101-6DE922E998AA}"/>
              </a:ext>
            </a:extLst>
          </p:cNvPr>
          <p:cNvSpPr/>
          <p:nvPr/>
        </p:nvSpPr>
        <p:spPr>
          <a:xfrm>
            <a:off x="596346" y="2385905"/>
            <a:ext cx="3061253" cy="2086189"/>
          </a:xfrm>
          <a:prstGeom prst="cloudCallout">
            <a:avLst>
              <a:gd name="adj1" fmla="val 73207"/>
              <a:gd name="adj2" fmla="val 51974"/>
            </a:avLst>
          </a:prstGeom>
          <a:noFill/>
          <a:ln w="57150">
            <a:solidFill>
              <a:srgbClr val="FF66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a:latin typeface="Comic Sans MS" panose="030F0702030302020204" pitchFamily="66" charset="0"/>
              </a:rPr>
              <a:t>What </a:t>
            </a:r>
            <a:r>
              <a:rPr lang="en-GB" sz="2400" b="1" dirty="0" smtClean="0">
                <a:latin typeface="Comic Sans MS" panose="030F0702030302020204" pitchFamily="66" charset="0"/>
              </a:rPr>
              <a:t>were </a:t>
            </a:r>
            <a:r>
              <a:rPr lang="en-GB" sz="2400" b="1" dirty="0">
                <a:latin typeface="Comic Sans MS" panose="030F0702030302020204" pitchFamily="66" charset="0"/>
              </a:rPr>
              <a:t>his views leading to 1798?</a:t>
            </a:r>
          </a:p>
        </p:txBody>
      </p:sp>
      <p:sp>
        <p:nvSpPr>
          <p:cNvPr id="11" name="Thought Bubble: Cloud 10">
            <a:extLst>
              <a:ext uri="{FF2B5EF4-FFF2-40B4-BE49-F238E27FC236}">
                <a16:creationId xmlns="" xmlns:a16="http://schemas.microsoft.com/office/drawing/2014/main" id="{9164B69F-C48F-4AF3-8379-9BBE386732D2}"/>
              </a:ext>
            </a:extLst>
          </p:cNvPr>
          <p:cNvSpPr/>
          <p:nvPr/>
        </p:nvSpPr>
        <p:spPr>
          <a:xfrm>
            <a:off x="596345" y="4612784"/>
            <a:ext cx="3061253" cy="2086189"/>
          </a:xfrm>
          <a:prstGeom prst="cloudCallout">
            <a:avLst>
              <a:gd name="adj1" fmla="val 73207"/>
              <a:gd name="adj2" fmla="val 51974"/>
            </a:avLst>
          </a:prstGeom>
          <a:noFill/>
          <a:ln w="5715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latin typeface="Comic Sans MS" panose="030F0702030302020204" pitchFamily="66" charset="0"/>
              </a:rPr>
              <a:t>Why might Tone be a controversial figure?</a:t>
            </a:r>
          </a:p>
        </p:txBody>
      </p:sp>
    </p:spTree>
    <p:extLst>
      <p:ext uri="{BB962C8B-B14F-4D97-AF65-F5344CB8AC3E}">
        <p14:creationId xmlns:p14="http://schemas.microsoft.com/office/powerpoint/2010/main" val="1248350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78109" y="1359405"/>
            <a:ext cx="10035781" cy="4139190"/>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What can attitudes towards Wolfe Tone tell us about the </a:t>
            </a:r>
            <a:r>
              <a:rPr lang="en-GB" sz="3200" b="1" dirty="0" smtClean="0">
                <a:latin typeface="Comic Sans MS" panose="030F0702030302020204" pitchFamily="66" charset="0"/>
              </a:rPr>
              <a:t>history </a:t>
            </a:r>
            <a:r>
              <a:rPr lang="en-GB" sz="3200" b="1" dirty="0">
                <a:latin typeface="Comic Sans MS" panose="030F0702030302020204" pitchFamily="66" charset="0"/>
              </a:rPr>
              <a:t>of 1798?</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Arial" panose="020B0604020202020204" pitchFamily="34" charset="0"/>
              <a:buChar char="•"/>
            </a:pPr>
            <a:r>
              <a:rPr lang="en-GB" sz="3200" dirty="0">
                <a:solidFill>
                  <a:srgbClr val="00B050"/>
                </a:solidFill>
                <a:latin typeface="Comic Sans MS" panose="030F0702030302020204" pitchFamily="66" charset="0"/>
              </a:rPr>
              <a:t>Analyse</a:t>
            </a:r>
            <a:r>
              <a:rPr lang="en-GB" sz="3200" dirty="0">
                <a:latin typeface="Comic Sans MS" panose="030F0702030302020204" pitchFamily="66" charset="0"/>
              </a:rPr>
              <a:t> the aims of Wolfe Tone.</a:t>
            </a:r>
          </a:p>
          <a:p>
            <a:pPr marL="457200" indent="-457200" algn="just">
              <a:buFont typeface="Arial" panose="020B0604020202020204" pitchFamily="34" charset="0"/>
              <a:buChar char="•"/>
            </a:pPr>
            <a:r>
              <a:rPr lang="en-GB" sz="3200" dirty="0">
                <a:solidFill>
                  <a:srgbClr val="FFC000"/>
                </a:solidFill>
                <a:latin typeface="Comic Sans MS" panose="030F0702030302020204" pitchFamily="66" charset="0"/>
              </a:rPr>
              <a:t>Evaluate </a:t>
            </a:r>
            <a:r>
              <a:rPr lang="en-GB" sz="3200" dirty="0">
                <a:solidFill>
                  <a:schemeClr val="tx1"/>
                </a:solidFill>
                <a:latin typeface="Comic Sans MS" panose="030F0702030302020204" pitchFamily="66" charset="0"/>
              </a:rPr>
              <a:t>his life and attitudes towards him</a:t>
            </a:r>
            <a:r>
              <a:rPr lang="en-GB" sz="3200" dirty="0">
                <a:latin typeface="Comic Sans MS" panose="030F0702030302020204" pitchFamily="66" charset="0"/>
              </a:rPr>
              <a:t>.</a:t>
            </a:r>
          </a:p>
          <a:p>
            <a:pPr marL="457200" indent="-457200" algn="just">
              <a:buFont typeface="Arial" panose="020B0604020202020204" pitchFamily="34" charset="0"/>
              <a:buChar char="•"/>
            </a:pPr>
            <a:r>
              <a:rPr lang="en-GB" sz="3200" dirty="0">
                <a:solidFill>
                  <a:srgbClr val="FF0000"/>
                </a:solidFill>
                <a:latin typeface="Comic Sans MS" panose="030F0702030302020204" pitchFamily="66" charset="0"/>
              </a:rPr>
              <a:t>Judge</a:t>
            </a:r>
            <a:r>
              <a:rPr lang="en-GB" sz="3200" dirty="0">
                <a:latin typeface="Comic Sans MS" panose="030F0702030302020204" pitchFamily="66" charset="0"/>
              </a:rPr>
              <a:t> what attitudes towards Tone can tell us about the </a:t>
            </a:r>
            <a:r>
              <a:rPr lang="en-GB" sz="3200" dirty="0" smtClean="0">
                <a:latin typeface="Comic Sans MS" panose="030F0702030302020204" pitchFamily="66" charset="0"/>
              </a:rPr>
              <a:t>history </a:t>
            </a:r>
            <a:r>
              <a:rPr lang="en-GB" sz="3200" dirty="0">
                <a:latin typeface="Comic Sans MS" panose="030F0702030302020204" pitchFamily="66" charset="0"/>
              </a:rPr>
              <a:t>of 1798.</a:t>
            </a:r>
          </a:p>
        </p:txBody>
      </p:sp>
    </p:spTree>
    <p:extLst>
      <p:ext uri="{BB962C8B-B14F-4D97-AF65-F5344CB8AC3E}">
        <p14:creationId xmlns:p14="http://schemas.microsoft.com/office/powerpoint/2010/main" val="23422303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294861"/>
            <a:ext cx="10689021" cy="6268277"/>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To do:</a:t>
            </a:r>
            <a:r>
              <a:rPr lang="en-GB" sz="3200" b="1" dirty="0">
                <a:latin typeface="Comic Sans MS" panose="030F0702030302020204" pitchFamily="66" charset="0"/>
              </a:rPr>
              <a:t> </a:t>
            </a:r>
            <a:r>
              <a:rPr lang="en-GB" sz="3200" dirty="0">
                <a:latin typeface="Comic Sans MS" panose="030F0702030302020204" pitchFamily="66" charset="0"/>
              </a:rPr>
              <a:t>On your </a:t>
            </a:r>
            <a:r>
              <a:rPr lang="en-GB" sz="3200" dirty="0" smtClean="0">
                <a:latin typeface="Comic Sans MS" panose="030F0702030302020204" pitchFamily="66" charset="0"/>
              </a:rPr>
              <a:t>sheet, </a:t>
            </a:r>
            <a:r>
              <a:rPr lang="en-GB" sz="3200" dirty="0">
                <a:latin typeface="Comic Sans MS" panose="030F0702030302020204" pitchFamily="66" charset="0"/>
              </a:rPr>
              <a:t>you have different interpretations of Tone and the events of 1798. </a:t>
            </a:r>
          </a:p>
          <a:p>
            <a:pPr algn="just"/>
            <a:endParaRPr lang="en-GB" sz="3200" dirty="0">
              <a:latin typeface="Comic Sans MS" panose="030F0702030302020204" pitchFamily="66" charset="0"/>
            </a:endParaRPr>
          </a:p>
          <a:p>
            <a:pPr marL="514350" indent="-514350" algn="just">
              <a:buAutoNum type="arabicPeriod"/>
            </a:pPr>
            <a:r>
              <a:rPr lang="en-GB" sz="3200" dirty="0">
                <a:latin typeface="Comic Sans MS" panose="030F0702030302020204" pitchFamily="66" charset="0"/>
              </a:rPr>
              <a:t>Answer the questions in the thought bubbles.</a:t>
            </a:r>
          </a:p>
          <a:p>
            <a:pPr marL="514350" indent="-514350" algn="just">
              <a:buAutoNum type="arabicPeriod"/>
            </a:pPr>
            <a:r>
              <a:rPr lang="en-GB" sz="3200" dirty="0">
                <a:latin typeface="Comic Sans MS" panose="030F0702030302020204" pitchFamily="66" charset="0"/>
              </a:rPr>
              <a:t>Read through the information and </a:t>
            </a:r>
            <a:r>
              <a:rPr lang="en-GB" sz="3200" dirty="0" smtClean="0">
                <a:latin typeface="Comic Sans MS" panose="030F0702030302020204" pitchFamily="66" charset="0"/>
              </a:rPr>
              <a:t>colour-code </a:t>
            </a:r>
            <a:r>
              <a:rPr lang="en-GB" sz="3200" dirty="0">
                <a:latin typeface="Comic Sans MS" panose="030F0702030302020204" pitchFamily="66" charset="0"/>
              </a:rPr>
              <a:t>it according to which interpretation it supports.</a:t>
            </a:r>
          </a:p>
          <a:p>
            <a:pPr marL="514350" indent="-514350" algn="just">
              <a:buAutoNum type="arabicPeriod"/>
            </a:pPr>
            <a:endParaRPr lang="en-GB" sz="3200" dirty="0">
              <a:latin typeface="Comic Sans MS" panose="030F0702030302020204" pitchFamily="66" charset="0"/>
            </a:endParaRPr>
          </a:p>
          <a:p>
            <a:pPr algn="just"/>
            <a:r>
              <a:rPr lang="en-GB" sz="3200" u="sng" dirty="0">
                <a:solidFill>
                  <a:srgbClr val="00B050"/>
                </a:solidFill>
                <a:latin typeface="Comic Sans MS" panose="030F0702030302020204" pitchFamily="66" charset="0"/>
              </a:rPr>
              <a:t>History </a:t>
            </a:r>
            <a:r>
              <a:rPr lang="en-GB" sz="3200" u="sng" dirty="0" smtClean="0">
                <a:solidFill>
                  <a:srgbClr val="00B050"/>
                </a:solidFill>
                <a:latin typeface="Comic Sans MS" panose="030F0702030302020204" pitchFamily="66" charset="0"/>
              </a:rPr>
              <a:t>hint</a:t>
            </a:r>
            <a:r>
              <a:rPr lang="en-GB" sz="3200" u="sng" dirty="0">
                <a:solidFill>
                  <a:srgbClr val="00B050"/>
                </a:solidFill>
                <a:latin typeface="Comic Sans MS" panose="030F0702030302020204" pitchFamily="66" charset="0"/>
              </a:rPr>
              <a:t>:</a:t>
            </a:r>
            <a:r>
              <a:rPr lang="en-GB" sz="3200" dirty="0">
                <a:solidFill>
                  <a:srgbClr val="00B050"/>
                </a:solidFill>
                <a:latin typeface="Comic Sans MS" panose="030F0702030302020204" pitchFamily="66" charset="0"/>
              </a:rPr>
              <a:t> </a:t>
            </a:r>
            <a:r>
              <a:rPr lang="en-GB" sz="3200" dirty="0">
                <a:solidFill>
                  <a:schemeClr val="tx1"/>
                </a:solidFill>
                <a:latin typeface="Comic Sans MS" panose="030F0702030302020204" pitchFamily="66" charset="0"/>
              </a:rPr>
              <a:t>Not all of the information should be </a:t>
            </a:r>
            <a:r>
              <a:rPr lang="en-GB" sz="3200" dirty="0" smtClean="0">
                <a:solidFill>
                  <a:schemeClr val="tx1"/>
                </a:solidFill>
                <a:latin typeface="Comic Sans MS" panose="030F0702030302020204" pitchFamily="66" charset="0"/>
              </a:rPr>
              <a:t>highlighted; </a:t>
            </a:r>
            <a:r>
              <a:rPr lang="en-GB" sz="3200" dirty="0">
                <a:solidFill>
                  <a:schemeClr val="tx1"/>
                </a:solidFill>
                <a:latin typeface="Comic Sans MS" panose="030F0702030302020204" pitchFamily="66" charset="0"/>
              </a:rPr>
              <a:t>you need to select specific points.</a:t>
            </a:r>
            <a:endParaRPr lang="en-GB" sz="3200" u="sng" dirty="0">
              <a:solidFill>
                <a:schemeClr val="tx1"/>
              </a:solidFill>
              <a:latin typeface="Comic Sans MS" panose="030F0702030302020204" pitchFamily="66" charset="0"/>
            </a:endParaRPr>
          </a:p>
          <a:p>
            <a:pPr algn="just"/>
            <a:endParaRPr lang="en-GB" sz="3200" dirty="0">
              <a:solidFill>
                <a:schemeClr val="tx1"/>
              </a:solidFill>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dirty="0">
                <a:solidFill>
                  <a:srgbClr val="FF0000"/>
                </a:solidFill>
                <a:latin typeface="Comic Sans MS" panose="030F0702030302020204" pitchFamily="66" charset="0"/>
              </a:rPr>
              <a:t> </a:t>
            </a:r>
            <a:r>
              <a:rPr lang="en-GB" sz="3200" dirty="0">
                <a:solidFill>
                  <a:schemeClr val="tx1"/>
                </a:solidFill>
                <a:latin typeface="Comic Sans MS" panose="030F0702030302020204" pitchFamily="66" charset="0"/>
              </a:rPr>
              <a:t>If Tone’s aims were clear, why is he such a contested figure?</a:t>
            </a:r>
          </a:p>
        </p:txBody>
      </p:sp>
    </p:spTree>
    <p:extLst>
      <p:ext uri="{BB962C8B-B14F-4D97-AF65-F5344CB8AC3E}">
        <p14:creationId xmlns:p14="http://schemas.microsoft.com/office/powerpoint/2010/main" val="96509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8275" y="599091"/>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How far do the two views that we have looked at represent the events of 1798?</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Arial" panose="020B0604020202020204" pitchFamily="34" charset="0"/>
              <a:buChar char="•"/>
            </a:pPr>
            <a:r>
              <a:rPr lang="en-GB" sz="3200" dirty="0">
                <a:solidFill>
                  <a:srgbClr val="00B050"/>
                </a:solidFill>
                <a:latin typeface="Comic Sans MS" panose="030F0702030302020204" pitchFamily="66" charset="0"/>
              </a:rPr>
              <a:t>Identify</a:t>
            </a:r>
            <a:r>
              <a:rPr lang="en-GB" sz="3200" dirty="0">
                <a:latin typeface="Comic Sans MS" panose="030F0702030302020204" pitchFamily="66" charset="0"/>
              </a:rPr>
              <a:t> two different views of 1798.</a:t>
            </a:r>
          </a:p>
          <a:p>
            <a:pPr marL="457200" indent="-457200" algn="just">
              <a:buFont typeface="Arial" panose="020B0604020202020204" pitchFamily="34" charset="0"/>
              <a:buChar char="•"/>
            </a:pPr>
            <a:r>
              <a:rPr lang="en-GB" sz="3200" dirty="0">
                <a:solidFill>
                  <a:srgbClr val="FFC000"/>
                </a:solidFill>
                <a:latin typeface="Comic Sans MS" panose="030F0702030302020204" pitchFamily="66" charset="0"/>
              </a:rPr>
              <a:t>Explain</a:t>
            </a:r>
            <a:r>
              <a:rPr lang="en-GB" sz="3200" dirty="0">
                <a:latin typeface="Comic Sans MS" panose="030F0702030302020204" pitchFamily="66" charset="0"/>
              </a:rPr>
              <a:t> the events leading </a:t>
            </a:r>
            <a:r>
              <a:rPr lang="en-GB" sz="3200" dirty="0" smtClean="0">
                <a:latin typeface="Comic Sans MS" panose="030F0702030302020204" pitchFamily="66" charset="0"/>
              </a:rPr>
              <a:t>to </a:t>
            </a:r>
            <a:r>
              <a:rPr lang="en-GB" sz="3200" dirty="0">
                <a:latin typeface="Comic Sans MS" panose="030F0702030302020204" pitchFamily="66" charset="0"/>
              </a:rPr>
              <a:t>and during the 1798 Rebellion.</a:t>
            </a:r>
          </a:p>
          <a:p>
            <a:pPr marL="457200" indent="-457200" algn="just">
              <a:buFont typeface="Arial" panose="020B0604020202020204" pitchFamily="34" charset="0"/>
              <a:buChar char="•"/>
            </a:pPr>
            <a:r>
              <a:rPr lang="en-GB" sz="3200" dirty="0">
                <a:solidFill>
                  <a:srgbClr val="FF0000"/>
                </a:solidFill>
                <a:latin typeface="Comic Sans MS" panose="030F0702030302020204" pitchFamily="66" charset="0"/>
              </a:rPr>
              <a:t>Judge</a:t>
            </a:r>
            <a:r>
              <a:rPr lang="en-GB" sz="3200" dirty="0">
                <a:latin typeface="Comic Sans MS" panose="030F0702030302020204" pitchFamily="66" charset="0"/>
              </a:rPr>
              <a:t> how far the two views represent the events they describe.</a:t>
            </a:r>
          </a:p>
        </p:txBody>
      </p:sp>
    </p:spTree>
    <p:extLst>
      <p:ext uri="{BB962C8B-B14F-4D97-AF65-F5344CB8AC3E}">
        <p14:creationId xmlns:p14="http://schemas.microsoft.com/office/powerpoint/2010/main" val="31582713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864297"/>
            <a:ext cx="10689021" cy="5098092"/>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Review:</a:t>
            </a:r>
            <a:r>
              <a:rPr lang="en-GB" sz="3200" dirty="0">
                <a:latin typeface="Comic Sans MS" panose="030F0702030302020204" pitchFamily="66" charset="0"/>
              </a:rPr>
              <a:t> Hang each interpretation about Tone on the washing </a:t>
            </a:r>
            <a:r>
              <a:rPr lang="en-GB" sz="3200" dirty="0" smtClean="0">
                <a:latin typeface="Comic Sans MS" panose="030F0702030302020204" pitchFamily="66" charset="0"/>
              </a:rPr>
              <a:t>line </a:t>
            </a:r>
            <a:r>
              <a:rPr lang="en-GB" sz="3200" dirty="0">
                <a:latin typeface="Comic Sans MS" panose="030F0702030302020204" pitchFamily="66" charset="0"/>
              </a:rPr>
              <a:t>according to how accurate you think they </a:t>
            </a:r>
            <a:r>
              <a:rPr lang="en-GB" sz="3200" dirty="0" smtClean="0">
                <a:latin typeface="Comic Sans MS" panose="030F0702030302020204" pitchFamily="66" charset="0"/>
              </a:rPr>
              <a:t>are, </a:t>
            </a:r>
            <a:r>
              <a:rPr lang="en-GB" sz="3200" dirty="0">
                <a:latin typeface="Comic Sans MS" panose="030F0702030302020204" pitchFamily="66" charset="0"/>
              </a:rPr>
              <a:t>and be prepared to explain your judgement.</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solidFill>
                  <a:schemeClr val="tx1"/>
                </a:solidFill>
                <a:latin typeface="Comic Sans MS" panose="030F0702030302020204" pitchFamily="66" charset="0"/>
              </a:rPr>
              <a:t>Use some of the evidence you have just looked at to help support your judgement.</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dirty="0">
                <a:solidFill>
                  <a:srgbClr val="FF0000"/>
                </a:solidFill>
                <a:latin typeface="Comic Sans MS" panose="030F0702030302020204" pitchFamily="66" charset="0"/>
              </a:rPr>
              <a:t> </a:t>
            </a:r>
            <a:r>
              <a:rPr lang="en-GB" sz="3200" dirty="0">
                <a:solidFill>
                  <a:schemeClr val="tx1"/>
                </a:solidFill>
                <a:latin typeface="Comic Sans MS" panose="030F0702030302020204" pitchFamily="66" charset="0"/>
              </a:rPr>
              <a:t>How else could the interpretations be sorted? Is this a useful way of doing it?</a:t>
            </a:r>
          </a:p>
        </p:txBody>
      </p:sp>
    </p:spTree>
    <p:extLst>
      <p:ext uri="{BB962C8B-B14F-4D97-AF65-F5344CB8AC3E}">
        <p14:creationId xmlns:p14="http://schemas.microsoft.com/office/powerpoint/2010/main" val="40146162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88388" y="534799"/>
            <a:ext cx="11215224" cy="5788401"/>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solidFill>
                  <a:srgbClr val="FF0000"/>
                </a:solidFill>
                <a:latin typeface="Comic Sans MS" panose="030F0702030302020204" pitchFamily="66" charset="0"/>
              </a:rPr>
              <a:t>Big </a:t>
            </a:r>
            <a:r>
              <a:rPr lang="en-GB" sz="3200" b="1" u="sng" dirty="0" smtClean="0">
                <a:solidFill>
                  <a:srgbClr val="FF0000"/>
                </a:solidFill>
                <a:latin typeface="Comic Sans MS" panose="030F0702030302020204" pitchFamily="66" charset="0"/>
              </a:rPr>
              <a:t>question</a:t>
            </a:r>
            <a:r>
              <a:rPr lang="en-GB" sz="3200" b="1" u="sng" dirty="0">
                <a:solidFill>
                  <a:srgbClr val="FF0000"/>
                </a:solidFill>
                <a:latin typeface="Comic Sans MS" panose="030F0702030302020204" pitchFamily="66" charset="0"/>
              </a:rPr>
              <a:t>:</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What can the attitudes towards Wolfe Tone tell us about the </a:t>
            </a:r>
            <a:r>
              <a:rPr lang="en-GB" sz="3200" dirty="0" smtClean="0">
                <a:latin typeface="Comic Sans MS" panose="030F0702030302020204" pitchFamily="66" charset="0"/>
              </a:rPr>
              <a:t>history </a:t>
            </a:r>
            <a:r>
              <a:rPr lang="en-GB" sz="3200" dirty="0">
                <a:latin typeface="Comic Sans MS" panose="030F0702030302020204" pitchFamily="66" charset="0"/>
              </a:rPr>
              <a:t>of 1798? </a:t>
            </a:r>
          </a:p>
          <a:p>
            <a:pPr algn="just"/>
            <a:endParaRPr lang="en-GB" sz="3200" dirty="0">
              <a:latin typeface="Comic Sans MS" panose="030F0702030302020204" pitchFamily="66" charset="0"/>
            </a:endParaRPr>
          </a:p>
          <a:p>
            <a:pPr algn="ctr"/>
            <a:r>
              <a:rPr lang="en-GB" sz="3200" b="1" dirty="0">
                <a:latin typeface="Comic Sans MS" panose="030F0702030302020204" pitchFamily="66" charset="0"/>
              </a:rPr>
              <a:t>Think! Pair! Share!</a:t>
            </a:r>
          </a:p>
          <a:p>
            <a:pPr algn="ctr"/>
            <a:endParaRPr lang="en-GB" sz="3200" b="1"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dirty="0">
                <a:solidFill>
                  <a:schemeClr val="tx1"/>
                </a:solidFill>
                <a:latin typeface="Comic Sans MS" panose="030F0702030302020204" pitchFamily="66" charset="0"/>
              </a:rPr>
              <a:t> Think </a:t>
            </a:r>
            <a:r>
              <a:rPr lang="en-GB" sz="3200" dirty="0">
                <a:latin typeface="Comic Sans MS" panose="030F0702030302020204" pitchFamily="66" charset="0"/>
              </a:rPr>
              <a:t>about how </a:t>
            </a:r>
            <a:r>
              <a:rPr lang="en-GB" sz="3200" dirty="0" smtClean="0">
                <a:latin typeface="Comic Sans MS" panose="030F0702030302020204" pitchFamily="66" charset="0"/>
              </a:rPr>
              <a:t>history </a:t>
            </a:r>
            <a:r>
              <a:rPr lang="en-GB" sz="3200" dirty="0">
                <a:latin typeface="Comic Sans MS" panose="030F0702030302020204" pitchFamily="66" charset="0"/>
              </a:rPr>
              <a:t>is made and the work we have done on interpretations. Is it a simple case of finding the evidence and writing it up?</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Which of our views from the first lesson would this evidence </a:t>
            </a:r>
            <a:r>
              <a:rPr lang="en-GB" sz="3200" dirty="0" smtClean="0">
                <a:latin typeface="Comic Sans MS" panose="030F0702030302020204" pitchFamily="66" charset="0"/>
              </a:rPr>
              <a:t>support </a:t>
            </a:r>
            <a:r>
              <a:rPr lang="en-GB" sz="3200" dirty="0">
                <a:latin typeface="Comic Sans MS" panose="030F0702030302020204" pitchFamily="66" charset="0"/>
              </a:rPr>
              <a:t>and why?</a:t>
            </a:r>
          </a:p>
        </p:txBody>
      </p:sp>
    </p:spTree>
    <p:extLst>
      <p:ext uri="{BB962C8B-B14F-4D97-AF65-F5344CB8AC3E}">
        <p14:creationId xmlns:p14="http://schemas.microsoft.com/office/powerpoint/2010/main" val="1825100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78109" y="1359405"/>
            <a:ext cx="10035781" cy="4139190"/>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What can attitudes towards Wolfe Tone tell us about the </a:t>
            </a:r>
            <a:r>
              <a:rPr lang="en-GB" sz="3200" b="1" dirty="0" smtClean="0">
                <a:latin typeface="Comic Sans MS" panose="030F0702030302020204" pitchFamily="66" charset="0"/>
              </a:rPr>
              <a:t>history </a:t>
            </a:r>
            <a:r>
              <a:rPr lang="en-GB" sz="3200" b="1" dirty="0">
                <a:latin typeface="Comic Sans MS" panose="030F0702030302020204" pitchFamily="66" charset="0"/>
              </a:rPr>
              <a:t>of 1798?</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Wingdings" panose="05000000000000000000" pitchFamily="2" charset="2"/>
              <a:buChar char="ü"/>
            </a:pPr>
            <a:r>
              <a:rPr lang="en-GB" sz="3200" dirty="0">
                <a:solidFill>
                  <a:srgbClr val="00B050"/>
                </a:solidFill>
                <a:latin typeface="Comic Sans MS" panose="030F0702030302020204" pitchFamily="66" charset="0"/>
              </a:rPr>
              <a:t>Analyse</a:t>
            </a:r>
            <a:r>
              <a:rPr lang="en-GB" sz="3200" dirty="0">
                <a:latin typeface="Comic Sans MS" panose="030F0702030302020204" pitchFamily="66" charset="0"/>
              </a:rPr>
              <a:t> the aims of Wolfe Tone.</a:t>
            </a:r>
          </a:p>
          <a:p>
            <a:pPr marL="457200" indent="-457200" algn="just">
              <a:buFont typeface="Wingdings" panose="05000000000000000000" pitchFamily="2" charset="2"/>
              <a:buChar char="ü"/>
            </a:pPr>
            <a:r>
              <a:rPr lang="en-GB" sz="3200" dirty="0">
                <a:solidFill>
                  <a:srgbClr val="FFC000"/>
                </a:solidFill>
                <a:latin typeface="Comic Sans MS" panose="030F0702030302020204" pitchFamily="66" charset="0"/>
              </a:rPr>
              <a:t>Evaluate </a:t>
            </a:r>
            <a:r>
              <a:rPr lang="en-GB" sz="3200" dirty="0">
                <a:solidFill>
                  <a:schemeClr val="tx1"/>
                </a:solidFill>
                <a:latin typeface="Comic Sans MS" panose="030F0702030302020204" pitchFamily="66" charset="0"/>
              </a:rPr>
              <a:t>his life and attitudes towards him</a:t>
            </a:r>
            <a:r>
              <a:rPr lang="en-GB" sz="3200" dirty="0">
                <a:latin typeface="Comic Sans MS" panose="030F0702030302020204" pitchFamily="66" charset="0"/>
              </a:rPr>
              <a:t>.</a:t>
            </a:r>
          </a:p>
          <a:p>
            <a:pPr marL="457200" indent="-457200" algn="just">
              <a:buFont typeface="Wingdings" panose="05000000000000000000" pitchFamily="2" charset="2"/>
              <a:buChar char="ü"/>
            </a:pPr>
            <a:r>
              <a:rPr lang="en-GB" sz="3200" dirty="0">
                <a:solidFill>
                  <a:srgbClr val="FF0000"/>
                </a:solidFill>
                <a:latin typeface="Comic Sans MS" panose="030F0702030302020204" pitchFamily="66" charset="0"/>
              </a:rPr>
              <a:t>Judge</a:t>
            </a:r>
            <a:r>
              <a:rPr lang="en-GB" sz="3200" dirty="0">
                <a:latin typeface="Comic Sans MS" panose="030F0702030302020204" pitchFamily="66" charset="0"/>
              </a:rPr>
              <a:t> what attitudes towards Tone can tell us about the </a:t>
            </a:r>
            <a:r>
              <a:rPr lang="en-GB" sz="3200" dirty="0" smtClean="0">
                <a:latin typeface="Comic Sans MS" panose="030F0702030302020204" pitchFamily="66" charset="0"/>
              </a:rPr>
              <a:t>history </a:t>
            </a:r>
            <a:r>
              <a:rPr lang="en-GB" sz="3200" dirty="0">
                <a:latin typeface="Comic Sans MS" panose="030F0702030302020204" pitchFamily="66" charset="0"/>
              </a:rPr>
              <a:t>of 1798.</a:t>
            </a:r>
          </a:p>
        </p:txBody>
      </p:sp>
    </p:spTree>
    <p:extLst>
      <p:ext uri="{BB962C8B-B14F-4D97-AF65-F5344CB8AC3E}">
        <p14:creationId xmlns:p14="http://schemas.microsoft.com/office/powerpoint/2010/main" val="21070124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B79E65-C91F-40D1-B927-89CD9FEAC051}"/>
              </a:ext>
            </a:extLst>
          </p:cNvPr>
          <p:cNvSpPr>
            <a:spLocks noGrp="1"/>
          </p:cNvSpPr>
          <p:nvPr>
            <p:ph type="title"/>
          </p:nvPr>
        </p:nvSpPr>
        <p:spPr>
          <a:xfrm>
            <a:off x="-1" y="0"/>
            <a:ext cx="5514535" cy="1325563"/>
          </a:xfrm>
        </p:spPr>
        <p:txBody>
          <a:bodyPr>
            <a:normAutofit/>
          </a:bodyPr>
          <a:lstStyle/>
          <a:p>
            <a:r>
              <a:rPr lang="en-GB" sz="7200" dirty="0">
                <a:latin typeface="Comic Sans MS" panose="030F0702030302020204" pitchFamily="66" charset="0"/>
              </a:rPr>
              <a:t>Lesson </a:t>
            </a:r>
            <a:r>
              <a:rPr lang="en-GB" sz="7200" dirty="0" smtClean="0">
                <a:latin typeface="Comic Sans MS" panose="030F0702030302020204" pitchFamily="66" charset="0"/>
              </a:rPr>
              <a:t>6</a:t>
            </a:r>
            <a:endParaRPr lang="en-GB" sz="7200" dirty="0">
              <a:latin typeface="Comic Sans MS" panose="030F0702030302020204" pitchFamily="66" charset="0"/>
            </a:endParaRPr>
          </a:p>
        </p:txBody>
      </p:sp>
    </p:spTree>
    <p:extLst>
      <p:ext uri="{BB962C8B-B14F-4D97-AF65-F5344CB8AC3E}">
        <p14:creationId xmlns:p14="http://schemas.microsoft.com/office/powerpoint/2010/main" val="214491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4220" y="1202499"/>
            <a:ext cx="10623560" cy="4142639"/>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How convincing are the two interpretations in relation to the events of 1798? </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Arial" panose="020B0604020202020204" pitchFamily="34" charset="0"/>
              <a:buChar char="•"/>
            </a:pPr>
            <a:r>
              <a:rPr lang="en-GB" sz="3200" dirty="0">
                <a:solidFill>
                  <a:srgbClr val="00B050"/>
                </a:solidFill>
                <a:latin typeface="Comic Sans MS" panose="030F0702030302020204" pitchFamily="66" charset="0"/>
              </a:rPr>
              <a:t>Recap</a:t>
            </a:r>
            <a:r>
              <a:rPr lang="en-GB" sz="3200" dirty="0">
                <a:latin typeface="Comic Sans MS" panose="030F0702030302020204" pitchFamily="66" charset="0"/>
              </a:rPr>
              <a:t> the interpretations studied.</a:t>
            </a:r>
          </a:p>
          <a:p>
            <a:pPr marL="457200" indent="-457200" algn="just">
              <a:buFont typeface="Arial" panose="020B0604020202020204" pitchFamily="34" charset="0"/>
              <a:buChar char="•"/>
            </a:pPr>
            <a:r>
              <a:rPr lang="en-GB" sz="3200" dirty="0">
                <a:solidFill>
                  <a:srgbClr val="FFC000"/>
                </a:solidFill>
                <a:latin typeface="Comic Sans MS" panose="030F0702030302020204" pitchFamily="66" charset="0"/>
              </a:rPr>
              <a:t>Analyse</a:t>
            </a:r>
            <a:r>
              <a:rPr lang="en-GB" sz="3200" dirty="0">
                <a:latin typeface="Comic Sans MS" panose="030F0702030302020204" pitchFamily="66" charset="0"/>
              </a:rPr>
              <a:t> evidence to support or challenge the </a:t>
            </a:r>
            <a:r>
              <a:rPr lang="en-GB" sz="3200" dirty="0" smtClean="0">
                <a:latin typeface="Comic Sans MS" panose="030F0702030302020204" pitchFamily="66" charset="0"/>
              </a:rPr>
              <a:t>interpretations.</a:t>
            </a:r>
            <a:endParaRPr lang="en-GB" sz="3200" dirty="0">
              <a:latin typeface="Comic Sans MS" panose="030F0702030302020204" pitchFamily="66" charset="0"/>
            </a:endParaRPr>
          </a:p>
          <a:p>
            <a:pPr marL="457200" indent="-457200" algn="just">
              <a:buFont typeface="Arial" panose="020B0604020202020204" pitchFamily="34" charset="0"/>
              <a:buChar char="•"/>
            </a:pPr>
            <a:r>
              <a:rPr lang="en-GB" sz="3200" dirty="0">
                <a:solidFill>
                  <a:srgbClr val="FF0000"/>
                </a:solidFill>
                <a:latin typeface="Comic Sans MS" panose="030F0702030302020204" pitchFamily="66" charset="0"/>
              </a:rPr>
              <a:t>Judge </a:t>
            </a:r>
            <a:r>
              <a:rPr lang="en-GB" sz="3200" dirty="0">
                <a:solidFill>
                  <a:schemeClr val="tx1"/>
                </a:solidFill>
                <a:latin typeface="Comic Sans MS" panose="030F0702030302020204" pitchFamily="66" charset="0"/>
              </a:rPr>
              <a:t>how convincing the interpretations are</a:t>
            </a:r>
            <a:r>
              <a:rPr lang="en-GB" sz="3200" dirty="0">
                <a:latin typeface="Comic Sans MS" panose="030F0702030302020204" pitchFamily="66" charset="0"/>
              </a:rPr>
              <a:t>.</a:t>
            </a:r>
          </a:p>
        </p:txBody>
      </p:sp>
    </p:spTree>
    <p:extLst>
      <p:ext uri="{BB962C8B-B14F-4D97-AF65-F5344CB8AC3E}">
        <p14:creationId xmlns:p14="http://schemas.microsoft.com/office/powerpoint/2010/main" val="8185965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20910" y="1978586"/>
            <a:ext cx="10950180" cy="2900827"/>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Review:</a:t>
            </a:r>
            <a:r>
              <a:rPr lang="en-GB" sz="3200" b="1" dirty="0">
                <a:latin typeface="Comic Sans MS" panose="030F0702030302020204" pitchFamily="66" charset="0"/>
              </a:rPr>
              <a:t> </a:t>
            </a:r>
            <a:r>
              <a:rPr lang="en-GB" sz="3200" dirty="0">
                <a:latin typeface="Comic Sans MS" panose="030F0702030302020204" pitchFamily="66" charset="0"/>
              </a:rPr>
              <a:t>Look at the following interpretations </a:t>
            </a:r>
            <a:r>
              <a:rPr lang="en-GB" sz="3200" dirty="0" smtClean="0">
                <a:latin typeface="Comic Sans MS" panose="030F0702030302020204" pitchFamily="66" charset="0"/>
              </a:rPr>
              <a:t>again – </a:t>
            </a:r>
            <a:r>
              <a:rPr lang="en-GB" sz="3200" dirty="0">
                <a:latin typeface="Comic Sans MS" panose="030F0702030302020204" pitchFamily="66" charset="0"/>
              </a:rPr>
              <a:t>what are they arguing about the Rebellion?</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You have looked at the interpretations </a:t>
            </a:r>
            <a:r>
              <a:rPr lang="en-GB" sz="3200" dirty="0" smtClean="0">
                <a:latin typeface="Comic Sans MS" panose="030F0702030302020204" pitchFamily="66" charset="0"/>
              </a:rPr>
              <a:t>before, </a:t>
            </a:r>
            <a:r>
              <a:rPr lang="en-GB" sz="3200" dirty="0">
                <a:latin typeface="Comic Sans MS" panose="030F0702030302020204" pitchFamily="66" charset="0"/>
              </a:rPr>
              <a:t>so you are just looking for key points to recap.</a:t>
            </a:r>
          </a:p>
        </p:txBody>
      </p:sp>
    </p:spTree>
    <p:extLst>
      <p:ext uri="{BB962C8B-B14F-4D97-AF65-F5344CB8AC3E}">
        <p14:creationId xmlns:p14="http://schemas.microsoft.com/office/powerpoint/2010/main" val="21158908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81762" y="1086678"/>
            <a:ext cx="11228475" cy="4684643"/>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2800" b="1" u="sng" dirty="0">
                <a:latin typeface="Comic Sans MS" panose="030F0702030302020204" pitchFamily="66" charset="0"/>
              </a:rPr>
              <a:t>Interpretation One:</a:t>
            </a:r>
            <a:r>
              <a:rPr lang="en-GB" sz="2800" b="1" dirty="0">
                <a:latin typeface="Comic Sans MS" panose="030F0702030302020204" pitchFamily="66" charset="0"/>
              </a:rPr>
              <a:t> </a:t>
            </a:r>
            <a:r>
              <a:rPr lang="en-GB" sz="2800" dirty="0">
                <a:latin typeface="Comic Sans MS" panose="030F0702030302020204" pitchFamily="66" charset="0"/>
              </a:rPr>
              <a:t>Catholics in Ireland were treated </a:t>
            </a:r>
            <a:r>
              <a:rPr lang="en-GB" sz="2800" dirty="0" smtClean="0">
                <a:latin typeface="Comic Sans MS" panose="030F0702030302020204" pitchFamily="66" charset="0"/>
              </a:rPr>
              <a:t>badly; </a:t>
            </a:r>
            <a:r>
              <a:rPr lang="en-GB" sz="2800" dirty="0">
                <a:latin typeface="Comic Sans MS" panose="030F0702030302020204" pitchFamily="66" charset="0"/>
              </a:rPr>
              <a:t>they couldn’t vote or become a Member of Parliament and they had very few rights so they were not very happy. They heard about the French Revolution and thought they could do the same in Ireland to try </a:t>
            </a:r>
            <a:r>
              <a:rPr lang="en-GB" sz="2800" dirty="0" smtClean="0">
                <a:latin typeface="Comic Sans MS" panose="030F0702030302020204" pitchFamily="66" charset="0"/>
              </a:rPr>
              <a:t>to </a:t>
            </a:r>
            <a:r>
              <a:rPr lang="en-GB" sz="2800" dirty="0">
                <a:latin typeface="Comic Sans MS" panose="030F0702030302020204" pitchFamily="66" charset="0"/>
              </a:rPr>
              <a:t>get a better deal. A group known as the United Irishmen was set up to try </a:t>
            </a:r>
            <a:r>
              <a:rPr lang="en-GB" sz="2800" dirty="0" smtClean="0">
                <a:latin typeface="Comic Sans MS" panose="030F0702030302020204" pitchFamily="66" charset="0"/>
              </a:rPr>
              <a:t>to </a:t>
            </a:r>
            <a:r>
              <a:rPr lang="en-GB" sz="2800" dirty="0">
                <a:latin typeface="Comic Sans MS" panose="030F0702030302020204" pitchFamily="66" charset="0"/>
              </a:rPr>
              <a:t>include everyone in the </a:t>
            </a:r>
            <a:r>
              <a:rPr lang="en-GB" sz="2800" dirty="0" smtClean="0">
                <a:latin typeface="Comic Sans MS" panose="030F0702030302020204" pitchFamily="66" charset="0"/>
              </a:rPr>
              <a:t>protest, </a:t>
            </a:r>
            <a:r>
              <a:rPr lang="en-GB" sz="2800" dirty="0">
                <a:latin typeface="Comic Sans MS" panose="030F0702030302020204" pitchFamily="66" charset="0"/>
              </a:rPr>
              <a:t>and they decided to rebel in 1798. Thanks to heroic leaders like Father Murphy of </a:t>
            </a:r>
            <a:r>
              <a:rPr lang="en-GB" sz="2800" dirty="0" err="1" smtClean="0">
                <a:latin typeface="Comic Sans MS" panose="030F0702030302020204" pitchFamily="66" charset="0"/>
              </a:rPr>
              <a:t>Boolavogue</a:t>
            </a:r>
            <a:r>
              <a:rPr lang="en-GB" sz="2800" dirty="0" smtClean="0">
                <a:latin typeface="Comic Sans MS" panose="030F0702030302020204" pitchFamily="66" charset="0"/>
              </a:rPr>
              <a:t>, </a:t>
            </a:r>
            <a:r>
              <a:rPr lang="en-GB" sz="2800" dirty="0">
                <a:latin typeface="Comic Sans MS" panose="030F0702030302020204" pitchFamily="66" charset="0"/>
              </a:rPr>
              <a:t>the rebels had some </a:t>
            </a:r>
            <a:r>
              <a:rPr lang="en-GB" sz="2800" dirty="0" smtClean="0">
                <a:latin typeface="Comic Sans MS" panose="030F0702030302020204" pitchFamily="66" charset="0"/>
              </a:rPr>
              <a:t>successes; </a:t>
            </a:r>
            <a:r>
              <a:rPr lang="en-GB" sz="2800" dirty="0">
                <a:latin typeface="Comic Sans MS" panose="030F0702030302020204" pitchFamily="66" charset="0"/>
              </a:rPr>
              <a:t>however, they were surrounded at Vinegar Hill and slaughtered. </a:t>
            </a:r>
            <a:r>
              <a:rPr lang="en-GB" sz="2800" dirty="0" smtClean="0">
                <a:latin typeface="Comic Sans MS" panose="030F0702030302020204" pitchFamily="66" charset="0"/>
              </a:rPr>
              <a:t>Ultimately, </a:t>
            </a:r>
            <a:r>
              <a:rPr lang="en-GB" sz="2800" dirty="0">
                <a:latin typeface="Comic Sans MS" panose="030F0702030302020204" pitchFamily="66" charset="0"/>
              </a:rPr>
              <a:t>the rebellion failed.</a:t>
            </a:r>
          </a:p>
        </p:txBody>
      </p:sp>
    </p:spTree>
    <p:extLst>
      <p:ext uri="{BB962C8B-B14F-4D97-AF65-F5344CB8AC3E}">
        <p14:creationId xmlns:p14="http://schemas.microsoft.com/office/powerpoint/2010/main" val="18968418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81762" y="609600"/>
            <a:ext cx="11228475" cy="5638799"/>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2800" b="1" u="sng" dirty="0">
                <a:latin typeface="Comic Sans MS" panose="030F0702030302020204" pitchFamily="66" charset="0"/>
              </a:rPr>
              <a:t>Interpretation Two:</a:t>
            </a:r>
            <a:r>
              <a:rPr lang="en-GB" sz="2800" b="1" dirty="0">
                <a:latin typeface="Comic Sans MS" panose="030F0702030302020204" pitchFamily="66" charset="0"/>
              </a:rPr>
              <a:t> </a:t>
            </a:r>
            <a:r>
              <a:rPr lang="en-GB" sz="2800" dirty="0">
                <a:latin typeface="Comic Sans MS" panose="030F0702030302020204" pitchFamily="66" charset="0"/>
              </a:rPr>
              <a:t>Protestants in Ireland were the most powerful group and they, along with the British </a:t>
            </a:r>
            <a:r>
              <a:rPr lang="en-GB" sz="2800" dirty="0" smtClean="0">
                <a:latin typeface="Comic Sans MS" panose="030F0702030302020204" pitchFamily="66" charset="0"/>
              </a:rPr>
              <a:t>government, </a:t>
            </a:r>
            <a:r>
              <a:rPr lang="en-GB" sz="2800" dirty="0">
                <a:latin typeface="Comic Sans MS" panose="030F0702030302020204" pitchFamily="66" charset="0"/>
              </a:rPr>
              <a:t>were in control of Ireland to make sure </a:t>
            </a:r>
            <a:r>
              <a:rPr lang="en-GB" sz="2800" dirty="0" smtClean="0">
                <a:latin typeface="Comic Sans MS" panose="030F0702030302020204" pitchFamily="66" charset="0"/>
              </a:rPr>
              <a:t>that it </a:t>
            </a:r>
            <a:r>
              <a:rPr lang="en-GB" sz="2800" dirty="0">
                <a:latin typeface="Comic Sans MS" panose="030F0702030302020204" pitchFamily="66" charset="0"/>
              </a:rPr>
              <a:t>was run properly. They were happy with how things were and didn’t want change. France had a </a:t>
            </a:r>
            <a:r>
              <a:rPr lang="en-GB" sz="2800" dirty="0" smtClean="0">
                <a:latin typeface="Comic Sans MS" panose="030F0702030302020204" pitchFamily="66" charset="0"/>
              </a:rPr>
              <a:t>revolution </a:t>
            </a:r>
            <a:r>
              <a:rPr lang="en-GB" sz="2800" dirty="0">
                <a:latin typeface="Comic Sans MS" panose="030F0702030302020204" pitchFamily="66" charset="0"/>
              </a:rPr>
              <a:t>and influenced some Catholic rebels in Ireland to rise up against the government. They resented not being as powerful as the Protestants and were trying to cause trouble. Ireland wasn’t united in the </a:t>
            </a:r>
            <a:r>
              <a:rPr lang="en-GB" sz="2800" dirty="0" smtClean="0">
                <a:latin typeface="Comic Sans MS" panose="030F0702030302020204" pitchFamily="66" charset="0"/>
              </a:rPr>
              <a:t>Rebellion; </a:t>
            </a:r>
            <a:r>
              <a:rPr lang="en-GB" sz="2800" dirty="0">
                <a:latin typeface="Comic Sans MS" panose="030F0702030302020204" pitchFamily="66" charset="0"/>
              </a:rPr>
              <a:t>it was just a Catholic plot against Protestants. This </a:t>
            </a:r>
            <a:r>
              <a:rPr lang="en-GB" sz="2800" dirty="0" smtClean="0">
                <a:latin typeface="Comic Sans MS" panose="030F0702030302020204" pitchFamily="66" charset="0"/>
              </a:rPr>
              <a:t>was </a:t>
            </a:r>
            <a:r>
              <a:rPr lang="en-GB" sz="2800" dirty="0">
                <a:latin typeface="Comic Sans MS" panose="030F0702030302020204" pitchFamily="66" charset="0"/>
              </a:rPr>
              <a:t>shown when they massacred Protestants by stabbing them to death with their pikes on Wexford Bridge. They were Catholic savages without any real </a:t>
            </a:r>
            <a:r>
              <a:rPr lang="en-GB" sz="2800" dirty="0" smtClean="0">
                <a:latin typeface="Comic Sans MS" panose="030F0702030302020204" pitchFamily="66" charset="0"/>
              </a:rPr>
              <a:t>aims, </a:t>
            </a:r>
            <a:r>
              <a:rPr lang="en-GB" sz="2800" dirty="0">
                <a:latin typeface="Comic Sans MS" panose="030F0702030302020204" pitchFamily="66" charset="0"/>
              </a:rPr>
              <a:t>and they failed.</a:t>
            </a:r>
          </a:p>
        </p:txBody>
      </p:sp>
    </p:spTree>
    <p:extLst>
      <p:ext uri="{BB962C8B-B14F-4D97-AF65-F5344CB8AC3E}">
        <p14:creationId xmlns:p14="http://schemas.microsoft.com/office/powerpoint/2010/main" val="2313398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02196" y="450937"/>
            <a:ext cx="10187608" cy="5653745"/>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To Do:</a:t>
            </a:r>
            <a:r>
              <a:rPr lang="en-GB" sz="3200" b="1" dirty="0">
                <a:latin typeface="Comic Sans MS" panose="030F0702030302020204" pitchFamily="66" charset="0"/>
              </a:rPr>
              <a:t> </a:t>
            </a:r>
            <a:r>
              <a:rPr lang="en-GB" sz="3200" dirty="0">
                <a:latin typeface="Comic Sans MS" panose="030F0702030302020204" pitchFamily="66" charset="0"/>
              </a:rPr>
              <a:t>In pairs, </a:t>
            </a:r>
            <a:r>
              <a:rPr lang="en-GB" sz="3200" dirty="0">
                <a:solidFill>
                  <a:schemeClr val="tx1"/>
                </a:solidFill>
                <a:latin typeface="Comic Sans MS" panose="030F0702030302020204" pitchFamily="66" charset="0"/>
              </a:rPr>
              <a:t>use your table to recap some of the evidence you have looked at in your lessons on the Irish Rebellion.</a:t>
            </a:r>
          </a:p>
          <a:p>
            <a:pPr algn="just"/>
            <a:endParaRPr lang="en-GB" sz="3200" dirty="0">
              <a:solidFill>
                <a:schemeClr val="tx1"/>
              </a:solidFill>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dirty="0">
                <a:solidFill>
                  <a:schemeClr val="tx1"/>
                </a:solidFill>
                <a:latin typeface="Comic Sans MS" panose="030F0702030302020204" pitchFamily="66" charset="0"/>
              </a:rPr>
              <a:t> You need key points, </a:t>
            </a:r>
            <a:r>
              <a:rPr lang="en-GB" sz="3200" dirty="0" smtClean="0">
                <a:solidFill>
                  <a:schemeClr val="tx1"/>
                </a:solidFill>
                <a:latin typeface="Comic Sans MS" panose="030F0702030302020204" pitchFamily="66" charset="0"/>
              </a:rPr>
              <a:t>and not </a:t>
            </a:r>
            <a:r>
              <a:rPr lang="en-GB" sz="3200" dirty="0">
                <a:solidFill>
                  <a:schemeClr val="tx1"/>
                </a:solidFill>
                <a:latin typeface="Comic Sans MS" panose="030F0702030302020204" pitchFamily="66" charset="0"/>
              </a:rPr>
              <a:t>everything you know about each piece of evidence. Do they support or challenge each </a:t>
            </a:r>
            <a:r>
              <a:rPr lang="en-GB" sz="3200" dirty="0" smtClean="0">
                <a:solidFill>
                  <a:schemeClr val="tx1"/>
                </a:solidFill>
                <a:latin typeface="Comic Sans MS" panose="030F0702030302020204" pitchFamily="66" charset="0"/>
              </a:rPr>
              <a:t>interpretation?</a:t>
            </a:r>
            <a:endParaRPr lang="en-GB" sz="3200" dirty="0">
              <a:solidFill>
                <a:schemeClr val="tx1"/>
              </a:solidFill>
              <a:latin typeface="Comic Sans MS" panose="030F0702030302020204" pitchFamily="66" charset="0"/>
            </a:endParaRPr>
          </a:p>
          <a:p>
            <a:pPr algn="just"/>
            <a:endParaRPr lang="en-GB" sz="3200" dirty="0">
              <a:solidFill>
                <a:schemeClr val="tx1"/>
              </a:solidFill>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dirty="0">
                <a:solidFill>
                  <a:schemeClr val="tx1"/>
                </a:solidFill>
                <a:latin typeface="Comic Sans MS" panose="030F0702030302020204" pitchFamily="66" charset="0"/>
              </a:rPr>
              <a:t> What other sources may have been useful for studying the Irish Rebellion?</a:t>
            </a:r>
          </a:p>
        </p:txBody>
      </p:sp>
    </p:spTree>
    <p:extLst>
      <p:ext uri="{BB962C8B-B14F-4D97-AF65-F5344CB8AC3E}">
        <p14:creationId xmlns:p14="http://schemas.microsoft.com/office/powerpoint/2010/main" val="19291655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01666" y="100208"/>
            <a:ext cx="10237395" cy="6613742"/>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2400" b="1" u="sng" dirty="0">
                <a:latin typeface="Comic Sans MS" panose="030F0702030302020204" pitchFamily="66" charset="0"/>
              </a:rPr>
              <a:t>Review:</a:t>
            </a:r>
            <a:r>
              <a:rPr lang="en-GB" sz="2400" b="1" dirty="0">
                <a:latin typeface="Comic Sans MS" panose="030F0702030302020204" pitchFamily="66" charset="0"/>
              </a:rPr>
              <a:t> </a:t>
            </a:r>
            <a:r>
              <a:rPr lang="en-GB" sz="2400" dirty="0">
                <a:latin typeface="Comic Sans MS" panose="030F0702030302020204" pitchFamily="66" charset="0"/>
              </a:rPr>
              <a:t> Class discussion! </a:t>
            </a:r>
          </a:p>
          <a:p>
            <a:pPr algn="just"/>
            <a:endParaRPr lang="en-GB" sz="2400" dirty="0">
              <a:latin typeface="Comic Sans MS" panose="030F0702030302020204" pitchFamily="66" charset="0"/>
            </a:endParaRPr>
          </a:p>
          <a:p>
            <a:pPr algn="just"/>
            <a:r>
              <a:rPr lang="en-GB" sz="2400" b="1" u="sng" dirty="0">
                <a:solidFill>
                  <a:srgbClr val="0070C0"/>
                </a:solidFill>
                <a:latin typeface="Comic Sans MS" panose="030F0702030302020204" pitchFamily="66" charset="0"/>
              </a:rPr>
              <a:t>Interpretation </a:t>
            </a:r>
            <a:r>
              <a:rPr lang="en-GB" sz="2400" b="1" u="sng" dirty="0" smtClean="0">
                <a:solidFill>
                  <a:srgbClr val="0070C0"/>
                </a:solidFill>
                <a:latin typeface="Comic Sans MS" panose="030F0702030302020204" pitchFamily="66" charset="0"/>
              </a:rPr>
              <a:t>One:</a:t>
            </a:r>
            <a:r>
              <a:rPr lang="en-GB" sz="2400" b="1" dirty="0" smtClean="0">
                <a:solidFill>
                  <a:srgbClr val="0070C0"/>
                </a:solidFill>
                <a:latin typeface="Comic Sans MS" panose="030F0702030302020204" pitchFamily="66" charset="0"/>
              </a:rPr>
              <a:t> </a:t>
            </a:r>
            <a:r>
              <a:rPr lang="en-GB" sz="2400" b="1" dirty="0">
                <a:latin typeface="Comic Sans MS" panose="030F0702030302020204" pitchFamily="66" charset="0"/>
              </a:rPr>
              <a:t>‘</a:t>
            </a:r>
            <a:r>
              <a:rPr lang="en-GB" sz="2400" dirty="0">
                <a:latin typeface="Comic Sans MS" panose="030F0702030302020204" pitchFamily="66" charset="0"/>
              </a:rPr>
              <a:t>Poorly treated Catholics in Ireland </a:t>
            </a:r>
            <a:r>
              <a:rPr lang="en-GB" sz="2400" dirty="0" smtClean="0">
                <a:latin typeface="Comic Sans MS" panose="030F0702030302020204" pitchFamily="66" charset="0"/>
              </a:rPr>
              <a:t>rebelled; </a:t>
            </a:r>
            <a:r>
              <a:rPr lang="en-GB" sz="2400" dirty="0">
                <a:latin typeface="Comic Sans MS" panose="030F0702030302020204" pitchFamily="66" charset="0"/>
              </a:rPr>
              <a:t>their heroic leaders, inspired by the French </a:t>
            </a:r>
            <a:r>
              <a:rPr lang="en-GB" sz="2400" dirty="0" smtClean="0">
                <a:latin typeface="Comic Sans MS" panose="030F0702030302020204" pitchFamily="66" charset="0"/>
              </a:rPr>
              <a:t>Revolution; </a:t>
            </a:r>
            <a:r>
              <a:rPr lang="en-GB" sz="2400" dirty="0">
                <a:latin typeface="Comic Sans MS" panose="030F0702030302020204" pitchFamily="66" charset="0"/>
              </a:rPr>
              <a:t>had some successes but ultimately failed to win freedom.’</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You must decide whether </a:t>
            </a:r>
            <a:r>
              <a:rPr lang="en-GB" sz="2400" dirty="0" smtClean="0">
                <a:latin typeface="Comic Sans MS" panose="030F0702030302020204" pitchFamily="66" charset="0"/>
              </a:rPr>
              <a:t>to…</a:t>
            </a:r>
            <a:endParaRPr lang="en-GB" sz="2400" dirty="0">
              <a:latin typeface="Comic Sans MS" panose="030F0702030302020204" pitchFamily="66" charset="0"/>
            </a:endParaRPr>
          </a:p>
          <a:p>
            <a:pPr algn="just"/>
            <a:endParaRPr lang="en-GB" sz="2400" dirty="0">
              <a:solidFill>
                <a:srgbClr val="0070C0"/>
              </a:solidFill>
              <a:latin typeface="Comic Sans MS" panose="030F0702030302020204" pitchFamily="66" charset="0"/>
            </a:endParaRPr>
          </a:p>
          <a:p>
            <a:pPr algn="just"/>
            <a:r>
              <a:rPr lang="en-GB" sz="2400" b="1" dirty="0">
                <a:solidFill>
                  <a:srgbClr val="0070C0"/>
                </a:solidFill>
                <a:latin typeface="Comic Sans MS" panose="030F0702030302020204" pitchFamily="66" charset="0"/>
              </a:rPr>
              <a:t>A – </a:t>
            </a:r>
            <a:r>
              <a:rPr lang="en-GB" sz="2400" dirty="0">
                <a:latin typeface="Comic Sans MS" panose="030F0702030302020204" pitchFamily="66" charset="0"/>
              </a:rPr>
              <a:t>Agree with the </a:t>
            </a:r>
            <a:r>
              <a:rPr lang="en-GB" sz="2400" dirty="0" smtClean="0">
                <a:latin typeface="Comic Sans MS" panose="030F0702030302020204" pitchFamily="66" charset="0"/>
              </a:rPr>
              <a:t>interpretation </a:t>
            </a:r>
            <a:r>
              <a:rPr lang="en-GB" sz="2400" dirty="0">
                <a:latin typeface="Comic Sans MS" panose="030F0702030302020204" pitchFamily="66" charset="0"/>
              </a:rPr>
              <a:t>and give evidence to support.</a:t>
            </a:r>
          </a:p>
          <a:p>
            <a:pPr algn="just"/>
            <a:r>
              <a:rPr lang="en-GB" sz="2400" b="1" dirty="0">
                <a:solidFill>
                  <a:srgbClr val="0070C0"/>
                </a:solidFill>
                <a:latin typeface="Comic Sans MS" panose="030F0702030302020204" pitchFamily="66" charset="0"/>
              </a:rPr>
              <a:t>B – </a:t>
            </a:r>
            <a:r>
              <a:rPr lang="en-GB" sz="2400" dirty="0">
                <a:latin typeface="Comic Sans MS" panose="030F0702030302020204" pitchFamily="66" charset="0"/>
              </a:rPr>
              <a:t>Build on the </a:t>
            </a:r>
            <a:r>
              <a:rPr lang="en-GB" sz="2400" dirty="0" smtClean="0">
                <a:latin typeface="Comic Sans MS" panose="030F0702030302020204" pitchFamily="66" charset="0"/>
              </a:rPr>
              <a:t>interpretation </a:t>
            </a:r>
            <a:r>
              <a:rPr lang="en-GB" sz="2400" dirty="0">
                <a:latin typeface="Comic Sans MS" panose="030F0702030302020204" pitchFamily="66" charset="0"/>
              </a:rPr>
              <a:t>by giving extra detail.</a:t>
            </a:r>
          </a:p>
          <a:p>
            <a:pPr algn="just"/>
            <a:r>
              <a:rPr lang="en-GB" sz="2400" b="1" dirty="0">
                <a:solidFill>
                  <a:srgbClr val="0070C0"/>
                </a:solidFill>
                <a:latin typeface="Comic Sans MS" panose="030F0702030302020204" pitchFamily="66" charset="0"/>
              </a:rPr>
              <a:t>C – </a:t>
            </a:r>
            <a:r>
              <a:rPr lang="en-GB" sz="2400" dirty="0">
                <a:solidFill>
                  <a:schemeClr val="tx1"/>
                </a:solidFill>
                <a:latin typeface="Comic Sans MS" panose="030F0702030302020204" pitchFamily="66" charset="0"/>
              </a:rPr>
              <a:t>C</a:t>
            </a:r>
            <a:r>
              <a:rPr lang="en-GB" sz="2400" dirty="0">
                <a:latin typeface="Comic Sans MS" panose="030F0702030302020204" pitchFamily="66" charset="0"/>
              </a:rPr>
              <a:t>hallenge the </a:t>
            </a:r>
            <a:r>
              <a:rPr lang="en-GB" sz="2400" dirty="0" err="1" smtClean="0">
                <a:latin typeface="Comic Sans MS" panose="030F0702030302020204" pitchFamily="66" charset="0"/>
              </a:rPr>
              <a:t>interpreatation</a:t>
            </a:r>
            <a:r>
              <a:rPr lang="en-GB" sz="2400" dirty="0" smtClean="0">
                <a:latin typeface="Comic Sans MS" panose="030F0702030302020204" pitchFamily="66" charset="0"/>
              </a:rPr>
              <a:t> </a:t>
            </a:r>
            <a:r>
              <a:rPr lang="en-GB" sz="2400" dirty="0">
                <a:latin typeface="Comic Sans MS" panose="030F0702030302020204" pitchFamily="66" charset="0"/>
              </a:rPr>
              <a:t>and give evidence to contradict it.</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You then need to pick someone else to continue the debate.</a:t>
            </a:r>
          </a:p>
          <a:p>
            <a:pPr algn="just"/>
            <a:endParaRPr lang="en-GB" sz="2400" dirty="0">
              <a:latin typeface="Comic Sans MS" panose="030F0702030302020204" pitchFamily="66" charset="0"/>
            </a:endParaRPr>
          </a:p>
          <a:p>
            <a:pPr algn="just"/>
            <a:r>
              <a:rPr lang="en-GB" sz="2400" b="1" u="sng" dirty="0">
                <a:solidFill>
                  <a:srgbClr val="00B050"/>
                </a:solidFill>
                <a:latin typeface="Comic Sans MS" panose="030F0702030302020204" pitchFamily="66" charset="0"/>
              </a:rPr>
              <a:t>History </a:t>
            </a:r>
            <a:r>
              <a:rPr lang="en-GB" sz="2400" b="1" u="sng" dirty="0" smtClean="0">
                <a:solidFill>
                  <a:srgbClr val="00B050"/>
                </a:solidFill>
                <a:latin typeface="Comic Sans MS" panose="030F0702030302020204" pitchFamily="66" charset="0"/>
              </a:rPr>
              <a:t>hint</a:t>
            </a:r>
            <a:r>
              <a:rPr lang="en-GB" sz="2400" b="1" u="sng" dirty="0">
                <a:solidFill>
                  <a:srgbClr val="00B050"/>
                </a:solidFill>
                <a:latin typeface="Comic Sans MS" panose="030F0702030302020204" pitchFamily="66" charset="0"/>
              </a:rPr>
              <a:t>!</a:t>
            </a:r>
            <a:r>
              <a:rPr lang="en-GB" sz="2400" b="1" dirty="0">
                <a:solidFill>
                  <a:srgbClr val="00B050"/>
                </a:solidFill>
                <a:latin typeface="Comic Sans MS" panose="030F0702030302020204" pitchFamily="66" charset="0"/>
              </a:rPr>
              <a:t> </a:t>
            </a:r>
            <a:r>
              <a:rPr lang="en-GB" sz="2400" dirty="0">
                <a:latin typeface="Comic Sans MS" panose="030F0702030302020204" pitchFamily="66" charset="0"/>
              </a:rPr>
              <a:t>Use your tables from the previous task to </a:t>
            </a:r>
            <a:r>
              <a:rPr lang="en-GB" sz="2400" dirty="0" smtClean="0">
                <a:latin typeface="Comic Sans MS" panose="030F0702030302020204" pitchFamily="66" charset="0"/>
              </a:rPr>
              <a:t>help.</a:t>
            </a:r>
            <a:endParaRPr lang="en-GB" sz="2400" dirty="0">
              <a:latin typeface="Comic Sans MS" panose="030F0702030302020204" pitchFamily="66" charset="0"/>
            </a:endParaRPr>
          </a:p>
        </p:txBody>
      </p:sp>
    </p:spTree>
    <p:extLst>
      <p:ext uri="{BB962C8B-B14F-4D97-AF65-F5344CB8AC3E}">
        <p14:creationId xmlns:p14="http://schemas.microsoft.com/office/powerpoint/2010/main" val="514918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8275" y="599091"/>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To do:</a:t>
            </a:r>
            <a:r>
              <a:rPr lang="en-GB" sz="3200" b="1" dirty="0">
                <a:latin typeface="Comic Sans MS" panose="030F0702030302020204" pitchFamily="66" charset="0"/>
              </a:rPr>
              <a:t> </a:t>
            </a:r>
            <a:r>
              <a:rPr lang="en-GB" sz="3200" dirty="0">
                <a:latin typeface="Comic Sans MS" panose="030F0702030302020204" pitchFamily="66" charset="0"/>
              </a:rPr>
              <a:t>You are going to read a story as a class. </a:t>
            </a:r>
          </a:p>
          <a:p>
            <a:pPr algn="just"/>
            <a:endParaRPr lang="en-GB" sz="3200" dirty="0">
              <a:latin typeface="Comic Sans MS" panose="030F0702030302020204" pitchFamily="66" charset="0"/>
            </a:endParaRPr>
          </a:p>
          <a:p>
            <a:pPr algn="just"/>
            <a:r>
              <a:rPr lang="en-GB" sz="3200" dirty="0">
                <a:latin typeface="Comic Sans MS" panose="030F0702030302020204" pitchFamily="66" charset="0"/>
              </a:rPr>
              <a:t>The person who has the card with ‘</a:t>
            </a:r>
            <a:r>
              <a:rPr lang="en-GB" sz="3200" dirty="0">
                <a:solidFill>
                  <a:srgbClr val="FF0000"/>
                </a:solidFill>
                <a:latin typeface="Comic Sans MS" panose="030F0702030302020204" pitchFamily="66" charset="0"/>
              </a:rPr>
              <a:t>start </a:t>
            </a:r>
            <a:r>
              <a:rPr lang="en-GB" sz="3200" dirty="0">
                <a:solidFill>
                  <a:srgbClr val="FF0000"/>
                </a:solidFill>
                <a:latin typeface="Comic Sans MS" panose="030F0702030302020204" pitchFamily="66" charset="0"/>
                <a:sym typeface="Wingdings" panose="05000000000000000000" pitchFamily="2" charset="2"/>
              </a:rPr>
              <a:t></a:t>
            </a:r>
            <a:r>
              <a:rPr lang="en-GB" sz="3200" dirty="0">
                <a:latin typeface="Comic Sans MS" panose="030F0702030302020204" pitchFamily="66" charset="0"/>
                <a:sym typeface="Wingdings" panose="05000000000000000000" pitchFamily="2" charset="2"/>
              </a:rPr>
              <a:t>’</a:t>
            </a:r>
            <a:r>
              <a:rPr lang="en-GB" sz="3200" dirty="0">
                <a:latin typeface="Comic Sans MS" panose="030F0702030302020204" pitchFamily="66" charset="0"/>
              </a:rPr>
              <a:t> on it will go first. </a:t>
            </a:r>
          </a:p>
          <a:p>
            <a:pPr algn="just"/>
            <a:endParaRPr lang="en-GB" sz="3200" dirty="0">
              <a:latin typeface="Comic Sans MS" panose="030F0702030302020204" pitchFamily="66" charset="0"/>
            </a:endParaRPr>
          </a:p>
          <a:p>
            <a:pPr algn="just"/>
            <a:r>
              <a:rPr lang="en-GB" sz="3200" dirty="0">
                <a:latin typeface="Comic Sans MS" panose="030F0702030302020204" pitchFamily="66" charset="0"/>
              </a:rPr>
              <a:t>You know it is your </a:t>
            </a:r>
            <a:r>
              <a:rPr lang="en-GB" sz="3200" dirty="0" smtClean="0">
                <a:latin typeface="Comic Sans MS" panose="030F0702030302020204" pitchFamily="66" charset="0"/>
              </a:rPr>
              <a:t>turn </a:t>
            </a:r>
            <a:r>
              <a:rPr lang="en-GB" sz="3200" dirty="0">
                <a:latin typeface="Comic Sans MS" panose="030F0702030302020204" pitchFamily="66" charset="0"/>
              </a:rPr>
              <a:t>when someone reads the bit in red on the </a:t>
            </a:r>
            <a:r>
              <a:rPr lang="en-GB" sz="3200" dirty="0" smtClean="0">
                <a:latin typeface="Comic Sans MS" panose="030F0702030302020204" pitchFamily="66" charset="0"/>
              </a:rPr>
              <a:t>left-hand </a:t>
            </a:r>
            <a:r>
              <a:rPr lang="en-GB" sz="3200" dirty="0">
                <a:latin typeface="Comic Sans MS" panose="030F0702030302020204" pitchFamily="66" charset="0"/>
              </a:rPr>
              <a:t>side of your domino!</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Some members of the class have been given the full </a:t>
            </a:r>
            <a:r>
              <a:rPr lang="en-GB" sz="3200" dirty="0" smtClean="0">
                <a:latin typeface="Comic Sans MS" panose="030F0702030302020204" pitchFamily="66" charset="0"/>
              </a:rPr>
              <a:t>story; </a:t>
            </a:r>
            <a:r>
              <a:rPr lang="en-GB" sz="3200" dirty="0">
                <a:latin typeface="Comic Sans MS" panose="030F0702030302020204" pitchFamily="66" charset="0"/>
              </a:rPr>
              <a:t>it is their job to put you back on track if someone gets lost.</a:t>
            </a:r>
          </a:p>
        </p:txBody>
      </p:sp>
    </p:spTree>
    <p:extLst>
      <p:ext uri="{BB962C8B-B14F-4D97-AF65-F5344CB8AC3E}">
        <p14:creationId xmlns:p14="http://schemas.microsoft.com/office/powerpoint/2010/main" val="24445410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64505" y="87683"/>
            <a:ext cx="10074556" cy="6576164"/>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2400" b="1" u="sng" dirty="0">
                <a:latin typeface="Comic Sans MS" panose="030F0702030302020204" pitchFamily="66" charset="0"/>
              </a:rPr>
              <a:t>Review:</a:t>
            </a:r>
            <a:r>
              <a:rPr lang="en-GB" sz="2400" b="1" dirty="0">
                <a:latin typeface="Comic Sans MS" panose="030F0702030302020204" pitchFamily="66" charset="0"/>
              </a:rPr>
              <a:t> </a:t>
            </a:r>
            <a:r>
              <a:rPr lang="en-GB" sz="2400" dirty="0">
                <a:latin typeface="Comic Sans MS" panose="030F0702030302020204" pitchFamily="66" charset="0"/>
              </a:rPr>
              <a:t> Class discussion! </a:t>
            </a:r>
          </a:p>
          <a:p>
            <a:pPr algn="just"/>
            <a:endParaRPr lang="en-GB" sz="2400" dirty="0">
              <a:latin typeface="Comic Sans MS" panose="030F0702030302020204" pitchFamily="66" charset="0"/>
            </a:endParaRPr>
          </a:p>
          <a:p>
            <a:pPr algn="just"/>
            <a:r>
              <a:rPr lang="en-GB" sz="2400" b="1" u="sng" dirty="0">
                <a:solidFill>
                  <a:srgbClr val="0070C0"/>
                </a:solidFill>
                <a:latin typeface="Comic Sans MS" panose="030F0702030302020204" pitchFamily="66" charset="0"/>
              </a:rPr>
              <a:t>Interpretation </a:t>
            </a:r>
            <a:r>
              <a:rPr lang="en-GB" sz="2400" b="1" u="sng" dirty="0" smtClean="0">
                <a:solidFill>
                  <a:srgbClr val="0070C0"/>
                </a:solidFill>
                <a:latin typeface="Comic Sans MS" panose="030F0702030302020204" pitchFamily="66" charset="0"/>
              </a:rPr>
              <a:t>Two:</a:t>
            </a:r>
            <a:r>
              <a:rPr lang="en-GB" sz="2400" b="1" dirty="0" smtClean="0">
                <a:solidFill>
                  <a:srgbClr val="0070C0"/>
                </a:solidFill>
                <a:latin typeface="Comic Sans MS" panose="030F0702030302020204" pitchFamily="66" charset="0"/>
              </a:rPr>
              <a:t> </a:t>
            </a:r>
            <a:r>
              <a:rPr lang="en-GB" sz="2400" b="1" dirty="0">
                <a:latin typeface="Comic Sans MS" panose="030F0702030302020204" pitchFamily="66" charset="0"/>
              </a:rPr>
              <a:t>‘</a:t>
            </a:r>
            <a:r>
              <a:rPr lang="en-GB" sz="2400" dirty="0">
                <a:latin typeface="Comic Sans MS" panose="030F0702030302020204" pitchFamily="66" charset="0"/>
              </a:rPr>
              <a:t>Catholics </a:t>
            </a:r>
            <a:r>
              <a:rPr lang="en-GB" sz="2400" dirty="0" smtClean="0">
                <a:latin typeface="Comic Sans MS" panose="030F0702030302020204" pitchFamily="66" charset="0"/>
              </a:rPr>
              <a:t>rebelled, </a:t>
            </a:r>
            <a:r>
              <a:rPr lang="en-GB" sz="2400" dirty="0">
                <a:latin typeface="Comic Sans MS" panose="030F0702030302020204" pitchFamily="66" charset="0"/>
              </a:rPr>
              <a:t>as they resented British rule and the power of the </a:t>
            </a:r>
            <a:r>
              <a:rPr lang="en-GB" sz="2400" dirty="0" smtClean="0">
                <a:latin typeface="Comic Sans MS" panose="030F0702030302020204" pitchFamily="66" charset="0"/>
              </a:rPr>
              <a:t>Protestants. It </a:t>
            </a:r>
            <a:r>
              <a:rPr lang="en-GB" sz="2400" dirty="0">
                <a:latin typeface="Comic Sans MS" panose="030F0702030302020204" pitchFamily="66" charset="0"/>
              </a:rPr>
              <a:t>wasn’t a united </a:t>
            </a:r>
            <a:r>
              <a:rPr lang="en-GB" sz="2400" dirty="0" smtClean="0">
                <a:latin typeface="Comic Sans MS" panose="030F0702030302020204" pitchFamily="66" charset="0"/>
              </a:rPr>
              <a:t>rebellion; </a:t>
            </a:r>
            <a:r>
              <a:rPr lang="en-GB" sz="2400" dirty="0">
                <a:latin typeface="Comic Sans MS" panose="030F0702030302020204" pitchFamily="66" charset="0"/>
              </a:rPr>
              <a:t>the Catholics were savages without any real aims.’</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You must decide whether </a:t>
            </a:r>
            <a:r>
              <a:rPr lang="en-GB" sz="2400" dirty="0" smtClean="0">
                <a:latin typeface="Comic Sans MS" panose="030F0702030302020204" pitchFamily="66" charset="0"/>
              </a:rPr>
              <a:t>to…</a:t>
            </a:r>
            <a:endParaRPr lang="en-GB" sz="2400" dirty="0">
              <a:latin typeface="Comic Sans MS" panose="030F0702030302020204" pitchFamily="66" charset="0"/>
            </a:endParaRPr>
          </a:p>
          <a:p>
            <a:pPr algn="just"/>
            <a:endParaRPr lang="en-GB" sz="2400" dirty="0">
              <a:solidFill>
                <a:srgbClr val="0070C0"/>
              </a:solidFill>
              <a:latin typeface="Comic Sans MS" panose="030F0702030302020204" pitchFamily="66" charset="0"/>
            </a:endParaRPr>
          </a:p>
          <a:p>
            <a:pPr algn="just"/>
            <a:r>
              <a:rPr lang="en-GB" sz="2400" b="1" dirty="0">
                <a:solidFill>
                  <a:srgbClr val="0070C0"/>
                </a:solidFill>
                <a:latin typeface="Comic Sans MS" panose="030F0702030302020204" pitchFamily="66" charset="0"/>
              </a:rPr>
              <a:t>A – </a:t>
            </a:r>
            <a:r>
              <a:rPr lang="en-GB" sz="2400" dirty="0">
                <a:latin typeface="Comic Sans MS" panose="030F0702030302020204" pitchFamily="66" charset="0"/>
              </a:rPr>
              <a:t>Agree with the </a:t>
            </a:r>
            <a:r>
              <a:rPr lang="en-GB" sz="2400" dirty="0" smtClean="0">
                <a:latin typeface="Comic Sans MS" panose="030F0702030302020204" pitchFamily="66" charset="0"/>
              </a:rPr>
              <a:t>interpretation </a:t>
            </a:r>
            <a:r>
              <a:rPr lang="en-GB" sz="2400" dirty="0">
                <a:latin typeface="Comic Sans MS" panose="030F0702030302020204" pitchFamily="66" charset="0"/>
              </a:rPr>
              <a:t>and give evidence to support.</a:t>
            </a:r>
          </a:p>
          <a:p>
            <a:pPr algn="just"/>
            <a:r>
              <a:rPr lang="en-GB" sz="2400" b="1" dirty="0">
                <a:solidFill>
                  <a:srgbClr val="0070C0"/>
                </a:solidFill>
                <a:latin typeface="Comic Sans MS" panose="030F0702030302020204" pitchFamily="66" charset="0"/>
              </a:rPr>
              <a:t>B – </a:t>
            </a:r>
            <a:r>
              <a:rPr lang="en-GB" sz="2400" dirty="0">
                <a:latin typeface="Comic Sans MS" panose="030F0702030302020204" pitchFamily="66" charset="0"/>
              </a:rPr>
              <a:t>Build on the </a:t>
            </a:r>
            <a:r>
              <a:rPr lang="en-GB" sz="2400" dirty="0" smtClean="0">
                <a:latin typeface="Comic Sans MS" panose="030F0702030302020204" pitchFamily="66" charset="0"/>
              </a:rPr>
              <a:t>interpretation </a:t>
            </a:r>
            <a:r>
              <a:rPr lang="en-GB" sz="2400" dirty="0">
                <a:latin typeface="Comic Sans MS" panose="030F0702030302020204" pitchFamily="66" charset="0"/>
              </a:rPr>
              <a:t>by giving extra detail.</a:t>
            </a:r>
          </a:p>
          <a:p>
            <a:pPr algn="just"/>
            <a:r>
              <a:rPr lang="en-GB" sz="2400" b="1" dirty="0">
                <a:solidFill>
                  <a:srgbClr val="0070C0"/>
                </a:solidFill>
                <a:latin typeface="Comic Sans MS" panose="030F0702030302020204" pitchFamily="66" charset="0"/>
              </a:rPr>
              <a:t>C – </a:t>
            </a:r>
            <a:r>
              <a:rPr lang="en-GB" sz="2400" dirty="0">
                <a:solidFill>
                  <a:schemeClr val="tx1"/>
                </a:solidFill>
                <a:latin typeface="Comic Sans MS" panose="030F0702030302020204" pitchFamily="66" charset="0"/>
              </a:rPr>
              <a:t>C</a:t>
            </a:r>
            <a:r>
              <a:rPr lang="en-GB" sz="2400" dirty="0">
                <a:latin typeface="Comic Sans MS" panose="030F0702030302020204" pitchFamily="66" charset="0"/>
              </a:rPr>
              <a:t>hallenge the </a:t>
            </a:r>
            <a:r>
              <a:rPr lang="en-GB" sz="2400" dirty="0" smtClean="0">
                <a:latin typeface="Comic Sans MS" panose="030F0702030302020204" pitchFamily="66" charset="0"/>
              </a:rPr>
              <a:t>interpretation </a:t>
            </a:r>
            <a:r>
              <a:rPr lang="en-GB" sz="2400" dirty="0">
                <a:latin typeface="Comic Sans MS" panose="030F0702030302020204" pitchFamily="66" charset="0"/>
              </a:rPr>
              <a:t>and give evidence to contradict it.</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You then need to pick someone else to continue the debate.</a:t>
            </a:r>
          </a:p>
          <a:p>
            <a:pPr algn="just"/>
            <a:endParaRPr lang="en-GB" sz="2400" dirty="0">
              <a:latin typeface="Comic Sans MS" panose="030F0702030302020204" pitchFamily="66" charset="0"/>
            </a:endParaRPr>
          </a:p>
          <a:p>
            <a:pPr algn="just"/>
            <a:r>
              <a:rPr lang="en-GB" sz="2400" b="1" u="sng" dirty="0">
                <a:solidFill>
                  <a:srgbClr val="00B050"/>
                </a:solidFill>
                <a:latin typeface="Comic Sans MS" panose="030F0702030302020204" pitchFamily="66" charset="0"/>
              </a:rPr>
              <a:t>History </a:t>
            </a:r>
            <a:r>
              <a:rPr lang="en-GB" sz="2400" b="1" u="sng" dirty="0" smtClean="0">
                <a:solidFill>
                  <a:srgbClr val="00B050"/>
                </a:solidFill>
                <a:latin typeface="Comic Sans MS" panose="030F0702030302020204" pitchFamily="66" charset="0"/>
              </a:rPr>
              <a:t>hint</a:t>
            </a:r>
            <a:r>
              <a:rPr lang="en-GB" sz="2400" b="1" u="sng" dirty="0">
                <a:solidFill>
                  <a:srgbClr val="00B050"/>
                </a:solidFill>
                <a:latin typeface="Comic Sans MS" panose="030F0702030302020204" pitchFamily="66" charset="0"/>
              </a:rPr>
              <a:t>!</a:t>
            </a:r>
            <a:r>
              <a:rPr lang="en-GB" sz="2400" b="1" dirty="0">
                <a:solidFill>
                  <a:srgbClr val="00B050"/>
                </a:solidFill>
                <a:latin typeface="Comic Sans MS" panose="030F0702030302020204" pitchFamily="66" charset="0"/>
              </a:rPr>
              <a:t> </a:t>
            </a:r>
            <a:r>
              <a:rPr lang="en-GB" sz="2400" dirty="0">
                <a:latin typeface="Comic Sans MS" panose="030F0702030302020204" pitchFamily="66" charset="0"/>
              </a:rPr>
              <a:t>Use your tables from the previous task to </a:t>
            </a:r>
            <a:r>
              <a:rPr lang="en-GB" sz="2400" dirty="0" smtClean="0">
                <a:latin typeface="Comic Sans MS" panose="030F0702030302020204" pitchFamily="66" charset="0"/>
              </a:rPr>
              <a:t>help.</a:t>
            </a:r>
            <a:endParaRPr lang="en-GB" sz="2400" dirty="0">
              <a:latin typeface="Comic Sans MS" panose="030F0702030302020204" pitchFamily="66" charset="0"/>
            </a:endParaRPr>
          </a:p>
        </p:txBody>
      </p:sp>
    </p:spTree>
    <p:extLst>
      <p:ext uri="{BB962C8B-B14F-4D97-AF65-F5344CB8AC3E}">
        <p14:creationId xmlns:p14="http://schemas.microsoft.com/office/powerpoint/2010/main" val="33985223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95915" y="1614852"/>
            <a:ext cx="9000169" cy="362829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solidFill>
                  <a:srgbClr val="FF0000"/>
                </a:solidFill>
                <a:latin typeface="Comic Sans MS" panose="030F0702030302020204" pitchFamily="66" charset="0"/>
              </a:rPr>
              <a:t>Assessment </a:t>
            </a:r>
            <a:r>
              <a:rPr lang="en-GB" sz="3200" b="1" u="sng" dirty="0" smtClean="0">
                <a:solidFill>
                  <a:srgbClr val="FF0000"/>
                </a:solidFill>
                <a:latin typeface="Comic Sans MS" panose="030F0702030302020204" pitchFamily="66" charset="0"/>
              </a:rPr>
              <a:t>question</a:t>
            </a:r>
            <a:r>
              <a:rPr lang="en-GB" sz="3200" b="1" u="sng" dirty="0">
                <a:solidFill>
                  <a:srgbClr val="FF0000"/>
                </a:solidFill>
                <a:latin typeface="Comic Sans MS" panose="030F0702030302020204" pitchFamily="66" charset="0"/>
              </a:rPr>
              <a:t>:</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How convincing are the two interpretations in relation to the events of 1798? </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You are supporting or challenging the interpretations based on the knowledge you gained from the sources.</a:t>
            </a:r>
          </a:p>
        </p:txBody>
      </p:sp>
    </p:spTree>
    <p:extLst>
      <p:ext uri="{BB962C8B-B14F-4D97-AF65-F5344CB8AC3E}">
        <p14:creationId xmlns:p14="http://schemas.microsoft.com/office/powerpoint/2010/main" val="703800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4220" y="1265129"/>
            <a:ext cx="10623560" cy="4080009"/>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dirty="0">
                <a:latin typeface="Comic Sans MS" panose="030F0702030302020204" pitchFamily="66" charset="0"/>
              </a:rPr>
              <a:t>How convincing are the two interpretations in relation to the events of 1798? </a:t>
            </a:r>
          </a:p>
          <a:p>
            <a:pPr algn="just"/>
            <a:endParaRPr lang="en-GB" sz="3200" dirty="0">
              <a:latin typeface="Comic Sans MS" panose="030F0702030302020204" pitchFamily="66" charset="0"/>
            </a:endParaRPr>
          </a:p>
          <a:p>
            <a:pPr algn="just"/>
            <a:r>
              <a:rPr lang="en-GB" sz="3200" b="1" dirty="0">
                <a:latin typeface="Comic Sans MS" panose="030F0702030302020204" pitchFamily="66" charset="0"/>
              </a:rPr>
              <a:t>Objectives:</a:t>
            </a:r>
          </a:p>
          <a:p>
            <a:pPr marL="457200" indent="-457200" algn="just">
              <a:buFont typeface="Wingdings" panose="05000000000000000000" pitchFamily="2" charset="2"/>
              <a:buChar char="ü"/>
            </a:pPr>
            <a:r>
              <a:rPr lang="en-GB" sz="3200" dirty="0">
                <a:solidFill>
                  <a:srgbClr val="00B050"/>
                </a:solidFill>
                <a:latin typeface="Comic Sans MS" panose="030F0702030302020204" pitchFamily="66" charset="0"/>
              </a:rPr>
              <a:t>Recap</a:t>
            </a:r>
            <a:r>
              <a:rPr lang="en-GB" sz="3200" dirty="0">
                <a:latin typeface="Comic Sans MS" panose="030F0702030302020204" pitchFamily="66" charset="0"/>
              </a:rPr>
              <a:t> the interpretations studied.</a:t>
            </a:r>
          </a:p>
          <a:p>
            <a:pPr marL="457200" indent="-457200" algn="just">
              <a:buFont typeface="Wingdings" panose="05000000000000000000" pitchFamily="2" charset="2"/>
              <a:buChar char="ü"/>
            </a:pPr>
            <a:r>
              <a:rPr lang="en-GB" sz="3200" dirty="0">
                <a:solidFill>
                  <a:srgbClr val="FFC000"/>
                </a:solidFill>
                <a:latin typeface="Comic Sans MS" panose="030F0702030302020204" pitchFamily="66" charset="0"/>
              </a:rPr>
              <a:t>Analyse</a:t>
            </a:r>
            <a:r>
              <a:rPr lang="en-GB" sz="3200" dirty="0">
                <a:latin typeface="Comic Sans MS" panose="030F0702030302020204" pitchFamily="66" charset="0"/>
              </a:rPr>
              <a:t> evidence to support or challenge the </a:t>
            </a:r>
            <a:r>
              <a:rPr lang="en-GB" sz="3200" dirty="0" smtClean="0">
                <a:latin typeface="Comic Sans MS" panose="030F0702030302020204" pitchFamily="66" charset="0"/>
              </a:rPr>
              <a:t>interpretations.</a:t>
            </a:r>
            <a:endParaRPr lang="en-GB" sz="3200" dirty="0">
              <a:latin typeface="Comic Sans MS" panose="030F0702030302020204" pitchFamily="66" charset="0"/>
            </a:endParaRPr>
          </a:p>
          <a:p>
            <a:pPr marL="457200" indent="-457200" algn="just">
              <a:buFont typeface="Wingdings" panose="05000000000000000000" pitchFamily="2" charset="2"/>
              <a:buChar char="ü"/>
            </a:pPr>
            <a:r>
              <a:rPr lang="en-GB" sz="3200" dirty="0">
                <a:solidFill>
                  <a:srgbClr val="FF0000"/>
                </a:solidFill>
                <a:latin typeface="Comic Sans MS" panose="030F0702030302020204" pitchFamily="66" charset="0"/>
              </a:rPr>
              <a:t>Judge </a:t>
            </a:r>
            <a:r>
              <a:rPr lang="en-GB" sz="3200" dirty="0">
                <a:solidFill>
                  <a:schemeClr val="tx1"/>
                </a:solidFill>
                <a:latin typeface="Comic Sans MS" panose="030F0702030302020204" pitchFamily="66" charset="0"/>
              </a:rPr>
              <a:t>how convincing the interpretations are</a:t>
            </a:r>
            <a:r>
              <a:rPr lang="en-GB" sz="3200" dirty="0">
                <a:latin typeface="Comic Sans MS" panose="030F0702030302020204" pitchFamily="66" charset="0"/>
              </a:rPr>
              <a:t>.</a:t>
            </a:r>
          </a:p>
        </p:txBody>
      </p:sp>
    </p:spTree>
    <p:extLst>
      <p:ext uri="{BB962C8B-B14F-4D97-AF65-F5344CB8AC3E}">
        <p14:creationId xmlns:p14="http://schemas.microsoft.com/office/powerpoint/2010/main" val="94520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489" y="1157166"/>
            <a:ext cx="10689021" cy="4543668"/>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To do:</a:t>
            </a:r>
            <a:r>
              <a:rPr lang="en-GB" sz="3200" b="1" dirty="0">
                <a:latin typeface="Comic Sans MS" panose="030F0702030302020204" pitchFamily="66" charset="0"/>
              </a:rPr>
              <a:t> </a:t>
            </a:r>
            <a:r>
              <a:rPr lang="en-GB" sz="3200" dirty="0">
                <a:latin typeface="Comic Sans MS" panose="030F0702030302020204" pitchFamily="66" charset="0"/>
              </a:rPr>
              <a:t>You now need to use your domino card to answer as many questions on your sheet as you can. Once you have written the answer down, sign your name in the box.</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Some dominoes will answer one question, others may answer </a:t>
            </a:r>
            <a:r>
              <a:rPr lang="en-GB" sz="3200" dirty="0" smtClean="0">
                <a:latin typeface="Comic Sans MS" panose="030F0702030302020204" pitchFamily="66" charset="0"/>
              </a:rPr>
              <a:t>two </a:t>
            </a:r>
            <a:r>
              <a:rPr lang="en-GB" sz="3200" dirty="0">
                <a:latin typeface="Comic Sans MS" panose="030F0702030302020204" pitchFamily="66" charset="0"/>
              </a:rPr>
              <a:t>and some may answer </a:t>
            </a:r>
            <a:r>
              <a:rPr lang="en-GB" sz="3200" dirty="0" smtClean="0">
                <a:latin typeface="Comic Sans MS" panose="030F0702030302020204" pitchFamily="66" charset="0"/>
              </a:rPr>
              <a:t>none, </a:t>
            </a:r>
            <a:r>
              <a:rPr lang="en-GB" sz="3200" dirty="0">
                <a:latin typeface="Comic Sans MS" panose="030F0702030302020204" pitchFamily="66" charset="0"/>
              </a:rPr>
              <a:t>so look carefully! </a:t>
            </a:r>
          </a:p>
        </p:txBody>
      </p:sp>
    </p:spTree>
    <p:extLst>
      <p:ext uri="{BB962C8B-B14F-4D97-AF65-F5344CB8AC3E}">
        <p14:creationId xmlns:p14="http://schemas.microsoft.com/office/powerpoint/2010/main" val="3635196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8275" y="599091"/>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sz="3200" b="1" u="sng" dirty="0">
                <a:latin typeface="Comic Sans MS" panose="030F0702030302020204" pitchFamily="66" charset="0"/>
              </a:rPr>
              <a:t>To do:</a:t>
            </a:r>
            <a:r>
              <a:rPr lang="en-GB" sz="3200" b="1" dirty="0">
                <a:latin typeface="Comic Sans MS" panose="030F0702030302020204" pitchFamily="66" charset="0"/>
              </a:rPr>
              <a:t> </a:t>
            </a:r>
            <a:r>
              <a:rPr lang="en-GB" sz="3200" dirty="0">
                <a:latin typeface="Comic Sans MS" panose="030F0702030302020204" pitchFamily="66" charset="0"/>
              </a:rPr>
              <a:t>Now you must go </a:t>
            </a:r>
            <a:r>
              <a:rPr lang="en-GB" sz="3200" dirty="0" smtClean="0">
                <a:latin typeface="Comic Sans MS" panose="030F0702030302020204" pitchFamily="66" charset="0"/>
              </a:rPr>
              <a:t>around </a:t>
            </a:r>
            <a:r>
              <a:rPr lang="en-GB" sz="3200" dirty="0">
                <a:latin typeface="Comic Sans MS" panose="030F0702030302020204" pitchFamily="66" charset="0"/>
              </a:rPr>
              <a:t>the room and ask your fellow classmates to help you answer the rest of the questions. Every time they give you an answer, get them to sign their name.</a:t>
            </a:r>
          </a:p>
          <a:p>
            <a:pPr algn="just"/>
            <a:endParaRPr lang="en-GB" sz="3200" dirty="0">
              <a:latin typeface="Comic Sans MS" panose="030F0702030302020204" pitchFamily="66" charset="0"/>
            </a:endParaRPr>
          </a:p>
          <a:p>
            <a:pPr algn="just"/>
            <a:r>
              <a:rPr lang="en-GB" sz="3200" b="1" u="sng" dirty="0">
                <a:solidFill>
                  <a:srgbClr val="00B050"/>
                </a:solidFill>
                <a:latin typeface="Comic Sans MS" panose="030F0702030302020204" pitchFamily="66" charset="0"/>
              </a:rPr>
              <a:t>History </a:t>
            </a:r>
            <a:r>
              <a:rPr lang="en-GB" sz="3200" b="1" u="sng" dirty="0" smtClean="0">
                <a:solidFill>
                  <a:srgbClr val="00B050"/>
                </a:solidFill>
                <a:latin typeface="Comic Sans MS" panose="030F0702030302020204" pitchFamily="66" charset="0"/>
              </a:rPr>
              <a:t>hint</a:t>
            </a:r>
            <a:r>
              <a:rPr lang="en-GB" sz="3200" b="1" u="sng" dirty="0">
                <a:solidFill>
                  <a:srgbClr val="00B050"/>
                </a:solidFill>
                <a:latin typeface="Comic Sans MS" panose="030F0702030302020204" pitchFamily="66" charset="0"/>
              </a:rPr>
              <a:t>!</a:t>
            </a:r>
            <a:r>
              <a:rPr lang="en-GB" sz="3200" b="1" dirty="0">
                <a:solidFill>
                  <a:srgbClr val="00B050"/>
                </a:solidFill>
                <a:latin typeface="Comic Sans MS" panose="030F0702030302020204" pitchFamily="66" charset="0"/>
              </a:rPr>
              <a:t> </a:t>
            </a:r>
            <a:r>
              <a:rPr lang="en-GB" sz="3200" dirty="0">
                <a:latin typeface="Comic Sans MS" panose="030F0702030302020204" pitchFamily="66" charset="0"/>
              </a:rPr>
              <a:t>First to have all the correct </a:t>
            </a:r>
            <a:r>
              <a:rPr lang="en-GB" sz="3200" dirty="0" smtClean="0">
                <a:latin typeface="Comic Sans MS" panose="030F0702030302020204" pitchFamily="66" charset="0"/>
              </a:rPr>
              <a:t>answers </a:t>
            </a:r>
            <a:r>
              <a:rPr lang="en-GB" sz="3200" dirty="0">
                <a:latin typeface="Comic Sans MS" panose="030F0702030302020204" pitchFamily="66" charset="0"/>
              </a:rPr>
              <a:t>wins!</a:t>
            </a:r>
          </a:p>
          <a:p>
            <a:pPr algn="just"/>
            <a:endParaRPr lang="en-GB" sz="3200" dirty="0">
              <a:latin typeface="Comic Sans MS" panose="030F0702030302020204" pitchFamily="66" charset="0"/>
            </a:endParaRPr>
          </a:p>
          <a:p>
            <a:pPr algn="just"/>
            <a:r>
              <a:rPr lang="en-GB" sz="3200" b="1" u="sng" dirty="0">
                <a:solidFill>
                  <a:srgbClr val="FF0000"/>
                </a:solidFill>
                <a:latin typeface="Comic Sans MS" panose="030F0702030302020204" pitchFamily="66" charset="0"/>
              </a:rPr>
              <a:t>Challenge:</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Write a </a:t>
            </a:r>
            <a:r>
              <a:rPr lang="en-GB" sz="3200" dirty="0" smtClean="0">
                <a:latin typeface="Comic Sans MS" panose="030F0702030302020204" pitchFamily="66" charset="0"/>
              </a:rPr>
              <a:t>50-word </a:t>
            </a:r>
            <a:r>
              <a:rPr lang="en-GB" sz="3200" dirty="0">
                <a:latin typeface="Comic Sans MS" panose="030F0702030302020204" pitchFamily="66" charset="0"/>
              </a:rPr>
              <a:t>summary of the Irish Rebellion using the facts </a:t>
            </a:r>
            <a:r>
              <a:rPr lang="en-GB" sz="3200" dirty="0" smtClean="0">
                <a:latin typeface="Comic Sans MS" panose="030F0702030302020204" pitchFamily="66" charset="0"/>
              </a:rPr>
              <a:t>that you </a:t>
            </a:r>
            <a:r>
              <a:rPr lang="en-GB" sz="3200" dirty="0">
                <a:latin typeface="Comic Sans MS" panose="030F0702030302020204" pitchFamily="66" charset="0"/>
              </a:rPr>
              <a:t>have found out.</a:t>
            </a:r>
          </a:p>
        </p:txBody>
      </p:sp>
    </p:spTree>
    <p:extLst>
      <p:ext uri="{BB962C8B-B14F-4D97-AF65-F5344CB8AC3E}">
        <p14:creationId xmlns:p14="http://schemas.microsoft.com/office/powerpoint/2010/main" val="158687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8275" y="599091"/>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u="sng" dirty="0">
                <a:latin typeface="Comic Sans MS" panose="030F0702030302020204" pitchFamily="66" charset="0"/>
              </a:rPr>
              <a:t>How did you do?</a:t>
            </a:r>
          </a:p>
          <a:p>
            <a:pPr marL="514350" indent="-514350" algn="just">
              <a:buFont typeface="+mj-lt"/>
              <a:buAutoNum type="arabicPeriod"/>
            </a:pPr>
            <a:r>
              <a:rPr lang="en-GB" sz="2400" dirty="0">
                <a:latin typeface="Comic Sans MS" panose="030F0702030302020204" pitchFamily="66" charset="0"/>
              </a:rPr>
              <a:t>Certain religious groups and the poor were not treated </a:t>
            </a:r>
            <a:r>
              <a:rPr lang="en-GB" sz="2400" dirty="0" smtClean="0">
                <a:latin typeface="Comic Sans MS" panose="030F0702030302020204" pitchFamily="66" charset="0"/>
              </a:rPr>
              <a:t>fairly</a:t>
            </a:r>
            <a:endParaRPr lang="en-GB" sz="2400" dirty="0">
              <a:latin typeface="Comic Sans MS" panose="030F0702030302020204" pitchFamily="66" charset="0"/>
            </a:endParaRPr>
          </a:p>
          <a:p>
            <a:pPr marL="514350" indent="-514350" algn="just">
              <a:buFont typeface="+mj-lt"/>
              <a:buAutoNum type="arabicPeriod"/>
            </a:pPr>
            <a:r>
              <a:rPr lang="en-GB" sz="2400" dirty="0">
                <a:latin typeface="Comic Sans MS" panose="030F0702030302020204" pitchFamily="66" charset="0"/>
              </a:rPr>
              <a:t>Protestants</a:t>
            </a:r>
          </a:p>
          <a:p>
            <a:pPr marL="514350" indent="-514350" algn="just">
              <a:buFont typeface="+mj-lt"/>
              <a:buAutoNum type="arabicPeriod"/>
            </a:pPr>
            <a:r>
              <a:rPr lang="en-GB" sz="2400" dirty="0">
                <a:latin typeface="Comic Sans MS" panose="030F0702030302020204" pitchFamily="66" charset="0"/>
              </a:rPr>
              <a:t>Poor </a:t>
            </a:r>
            <a:r>
              <a:rPr lang="en-GB" sz="2400" dirty="0" smtClean="0">
                <a:latin typeface="Comic Sans MS" panose="030F0702030302020204" pitchFamily="66" charset="0"/>
              </a:rPr>
              <a:t>people</a:t>
            </a:r>
            <a:endParaRPr lang="en-GB" sz="2400" dirty="0">
              <a:latin typeface="Comic Sans MS" panose="030F0702030302020204" pitchFamily="66" charset="0"/>
            </a:endParaRPr>
          </a:p>
          <a:p>
            <a:pPr marL="514350" indent="-514350" algn="just">
              <a:buFont typeface="+mj-lt"/>
              <a:buAutoNum type="arabicPeriod"/>
            </a:pPr>
            <a:r>
              <a:rPr lang="en-GB" sz="2400" dirty="0">
                <a:latin typeface="Comic Sans MS" panose="030F0702030302020204" pitchFamily="66" charset="0"/>
              </a:rPr>
              <a:t>Vote or become an MP</a:t>
            </a:r>
          </a:p>
          <a:p>
            <a:pPr marL="514350" indent="-514350" algn="just">
              <a:buFont typeface="+mj-lt"/>
              <a:buAutoNum type="arabicPeriod"/>
            </a:pPr>
            <a:r>
              <a:rPr lang="en-GB" sz="2400" dirty="0">
                <a:latin typeface="Comic Sans MS" panose="030F0702030302020204" pitchFamily="66" charset="0"/>
              </a:rPr>
              <a:t>London (Britain)</a:t>
            </a:r>
          </a:p>
          <a:p>
            <a:pPr marL="514350" indent="-514350" algn="just">
              <a:buFont typeface="+mj-lt"/>
              <a:buAutoNum type="arabicPeriod"/>
            </a:pPr>
            <a:r>
              <a:rPr lang="en-GB" sz="2400" dirty="0">
                <a:latin typeface="Comic Sans MS" panose="030F0702030302020204" pitchFamily="66" charset="0"/>
              </a:rPr>
              <a:t>French Revolution</a:t>
            </a:r>
          </a:p>
          <a:p>
            <a:pPr marL="514350" indent="-514350" algn="just">
              <a:buFont typeface="+mj-lt"/>
              <a:buAutoNum type="arabicPeriod"/>
            </a:pPr>
            <a:r>
              <a:rPr lang="en-GB" sz="2400" dirty="0">
                <a:latin typeface="Comic Sans MS" panose="030F0702030302020204" pitchFamily="66" charset="0"/>
              </a:rPr>
              <a:t>Liberty, </a:t>
            </a:r>
            <a:r>
              <a:rPr lang="en-GB" sz="2400" dirty="0" smtClean="0">
                <a:latin typeface="Comic Sans MS" panose="030F0702030302020204" pitchFamily="66" charset="0"/>
              </a:rPr>
              <a:t>equality </a:t>
            </a:r>
            <a:r>
              <a:rPr lang="en-GB" sz="2400" dirty="0">
                <a:latin typeface="Comic Sans MS" panose="030F0702030302020204" pitchFamily="66" charset="0"/>
              </a:rPr>
              <a:t>and </a:t>
            </a:r>
            <a:r>
              <a:rPr lang="en-GB" sz="2400" dirty="0" smtClean="0">
                <a:latin typeface="Comic Sans MS" panose="030F0702030302020204" pitchFamily="66" charset="0"/>
              </a:rPr>
              <a:t>brotherhood</a:t>
            </a:r>
            <a:endParaRPr lang="en-GB" sz="2400" dirty="0">
              <a:latin typeface="Comic Sans MS" panose="030F0702030302020204" pitchFamily="66" charset="0"/>
            </a:endParaRPr>
          </a:p>
          <a:p>
            <a:pPr marL="514350" indent="-514350" algn="just">
              <a:buFont typeface="+mj-lt"/>
              <a:buAutoNum type="arabicPeriod"/>
            </a:pPr>
            <a:r>
              <a:rPr lang="en-GB" sz="2400" dirty="0">
                <a:latin typeface="Comic Sans MS" panose="030F0702030302020204" pitchFamily="66" charset="0"/>
              </a:rPr>
              <a:t>United Irishmen</a:t>
            </a:r>
          </a:p>
          <a:p>
            <a:pPr marL="514350" indent="-514350" algn="just">
              <a:buFont typeface="+mj-lt"/>
              <a:buAutoNum type="arabicPeriod"/>
            </a:pPr>
            <a:r>
              <a:rPr lang="en-GB" sz="2400" dirty="0">
                <a:latin typeface="Comic Sans MS" panose="030F0702030302020204" pitchFamily="66" charset="0"/>
              </a:rPr>
              <a:t>Theobald Wolfe Tone, Thomas Russell, Henry Joy McCracken and William Drennan</a:t>
            </a:r>
          </a:p>
          <a:p>
            <a:pPr marL="514350" indent="-514350" algn="just">
              <a:buFont typeface="+mj-lt"/>
              <a:buAutoNum type="arabicPeriod"/>
            </a:pPr>
            <a:r>
              <a:rPr lang="en-GB" sz="2400" dirty="0">
                <a:latin typeface="Comic Sans MS" panose="030F0702030302020204" pitchFamily="66" charset="0"/>
              </a:rPr>
              <a:t>Reform of the Irish </a:t>
            </a:r>
            <a:r>
              <a:rPr lang="en-GB" sz="2400" dirty="0" smtClean="0">
                <a:latin typeface="Comic Sans MS" panose="030F0702030302020204" pitchFamily="66" charset="0"/>
              </a:rPr>
              <a:t>parliament </a:t>
            </a:r>
            <a:r>
              <a:rPr lang="en-GB" sz="2400" dirty="0">
                <a:latin typeface="Comic Sans MS" panose="030F0702030302020204" pitchFamily="66" charset="0"/>
              </a:rPr>
              <a:t>and link Catholics and Protestants</a:t>
            </a:r>
          </a:p>
          <a:p>
            <a:pPr marL="514350" indent="-514350" algn="just">
              <a:buFont typeface="+mj-lt"/>
              <a:buAutoNum type="arabicPeriod"/>
            </a:pPr>
            <a:r>
              <a:rPr lang="en-GB" sz="2400" dirty="0">
                <a:latin typeface="Comic Sans MS" panose="030F0702030302020204" pitchFamily="66" charset="0"/>
              </a:rPr>
              <a:t>Wolfe Tone</a:t>
            </a:r>
          </a:p>
          <a:p>
            <a:pPr marL="514350" indent="-514350" algn="just">
              <a:buFont typeface="+mj-lt"/>
              <a:buAutoNum type="arabicPeriod"/>
            </a:pPr>
            <a:r>
              <a:rPr lang="en-GB" sz="2400" dirty="0">
                <a:latin typeface="Comic Sans MS" panose="030F0702030302020204" pitchFamily="66" charset="0"/>
              </a:rPr>
              <a:t>Bad </a:t>
            </a:r>
            <a:r>
              <a:rPr lang="en-GB" sz="2400" dirty="0" smtClean="0">
                <a:latin typeface="Comic Sans MS" panose="030F0702030302020204" pitchFamily="66" charset="0"/>
              </a:rPr>
              <a:t>weather</a:t>
            </a:r>
            <a:endParaRPr lang="en-GB" sz="2400" dirty="0">
              <a:latin typeface="Comic Sans MS" panose="030F0702030302020204" pitchFamily="66" charset="0"/>
            </a:endParaRPr>
          </a:p>
          <a:p>
            <a:pPr marL="514350" indent="-514350" algn="just">
              <a:buFont typeface="+mj-lt"/>
              <a:buAutoNum type="arabicPeriod"/>
            </a:pPr>
            <a:r>
              <a:rPr lang="en-GB" sz="2400" dirty="0">
                <a:latin typeface="Comic Sans MS" panose="030F0702030302020204" pitchFamily="66" charset="0"/>
              </a:rPr>
              <a:t>Used spies and informers</a:t>
            </a:r>
          </a:p>
        </p:txBody>
      </p:sp>
    </p:spTree>
    <p:extLst>
      <p:ext uri="{BB962C8B-B14F-4D97-AF65-F5344CB8AC3E}">
        <p14:creationId xmlns:p14="http://schemas.microsoft.com/office/powerpoint/2010/main" val="42900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500"/>
                                        <p:tgtEl>
                                          <p:spTgt spid="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fade">
                                      <p:cBhvr>
                                        <p:cTn id="57" dur="500"/>
                                        <p:tgtEl>
                                          <p:spTgt spid="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2" end="12"/>
                                            </p:txEl>
                                          </p:spTgt>
                                        </p:tgtEl>
                                        <p:attrNameLst>
                                          <p:attrName>style.visibility</p:attrName>
                                        </p:attrNameLst>
                                      </p:cBhvr>
                                      <p:to>
                                        <p:strVal val="visible"/>
                                      </p:to>
                                    </p:set>
                                    <p:animEffect transition="in" filter="fade">
                                      <p:cBhvr>
                                        <p:cTn id="62" dur="500"/>
                                        <p:tgtEl>
                                          <p:spTgt spid="4">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3" end="13"/>
                                            </p:txEl>
                                          </p:spTgt>
                                        </p:tgtEl>
                                        <p:attrNameLst>
                                          <p:attrName>style.visibility</p:attrName>
                                        </p:attrNameLst>
                                      </p:cBhvr>
                                      <p:to>
                                        <p:strVal val="visible"/>
                                      </p:to>
                                    </p:set>
                                    <p:animEffect transition="in" filter="fade">
                                      <p:cBhvr>
                                        <p:cTn id="67"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8275" y="599091"/>
            <a:ext cx="10689021" cy="5707116"/>
          </a:xfrm>
          <a:prstGeom prst="round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u="sng" dirty="0">
                <a:latin typeface="Comic Sans MS" panose="030F0702030302020204" pitchFamily="66" charset="0"/>
              </a:rPr>
              <a:t>How did you do?</a:t>
            </a:r>
          </a:p>
          <a:p>
            <a:pPr algn="ctr"/>
            <a:endParaRPr lang="en-GB" sz="2400" b="1" u="sng" dirty="0">
              <a:latin typeface="Comic Sans MS" panose="030F0702030302020204" pitchFamily="66" charset="0"/>
            </a:endParaRPr>
          </a:p>
          <a:p>
            <a:pPr algn="just"/>
            <a:r>
              <a:rPr lang="en-GB" sz="2400" dirty="0">
                <a:latin typeface="Comic Sans MS" panose="030F0702030302020204" pitchFamily="66" charset="0"/>
              </a:rPr>
              <a:t>14. Leaders of the United Irishmen in prison</a:t>
            </a:r>
          </a:p>
          <a:p>
            <a:pPr algn="just"/>
            <a:r>
              <a:rPr lang="en-GB" sz="2400" dirty="0">
                <a:latin typeface="Comic Sans MS" panose="030F0702030302020204" pitchFamily="66" charset="0"/>
              </a:rPr>
              <a:t>15. Mail coaches leaving Dublin were seized</a:t>
            </a:r>
          </a:p>
          <a:p>
            <a:pPr algn="just"/>
            <a:r>
              <a:rPr lang="en-GB" sz="2400" dirty="0">
                <a:latin typeface="Comic Sans MS" panose="030F0702030302020204" pitchFamily="66" charset="0"/>
              </a:rPr>
              <a:t>16. The </a:t>
            </a:r>
            <a:r>
              <a:rPr lang="en-GB" sz="2400" dirty="0" smtClean="0">
                <a:latin typeface="Comic Sans MS" panose="030F0702030302020204" pitchFamily="66" charset="0"/>
              </a:rPr>
              <a:t>government</a:t>
            </a:r>
            <a:endParaRPr lang="en-GB" sz="2400" dirty="0">
              <a:latin typeface="Comic Sans MS" panose="030F0702030302020204" pitchFamily="66" charset="0"/>
            </a:endParaRPr>
          </a:p>
          <a:p>
            <a:pPr algn="just"/>
            <a:r>
              <a:rPr lang="en-GB" sz="2400" dirty="0">
                <a:latin typeface="Comic Sans MS" panose="030F0702030302020204" pitchFamily="66" charset="0"/>
              </a:rPr>
              <a:t>17. Wexford</a:t>
            </a:r>
          </a:p>
          <a:p>
            <a:pPr algn="just"/>
            <a:r>
              <a:rPr lang="en-GB" sz="2400" dirty="0">
                <a:latin typeface="Comic Sans MS" panose="030F0702030302020204" pitchFamily="66" charset="0"/>
              </a:rPr>
              <a:t>18. The </a:t>
            </a:r>
            <a:r>
              <a:rPr lang="en-GB" sz="2400" dirty="0" smtClean="0">
                <a:latin typeface="Comic Sans MS" panose="030F0702030302020204" pitchFamily="66" charset="0"/>
              </a:rPr>
              <a:t>government’s </a:t>
            </a:r>
            <a:r>
              <a:rPr lang="en-GB" sz="2400" dirty="0">
                <a:latin typeface="Comic Sans MS" panose="030F0702030302020204" pitchFamily="66" charset="0"/>
              </a:rPr>
              <a:t>campaign of terror</a:t>
            </a:r>
          </a:p>
          <a:p>
            <a:pPr algn="just"/>
            <a:r>
              <a:rPr lang="en-GB" sz="2400" dirty="0">
                <a:latin typeface="Comic Sans MS" panose="030F0702030302020204" pitchFamily="66" charset="0"/>
              </a:rPr>
              <a:t>19. Father Murphy of Boolavogue</a:t>
            </a:r>
          </a:p>
          <a:p>
            <a:pPr algn="just"/>
            <a:r>
              <a:rPr lang="en-GB" sz="2400" dirty="0">
                <a:latin typeface="Comic Sans MS" panose="030F0702030302020204" pitchFamily="66" charset="0"/>
              </a:rPr>
              <a:t>20. The fall of Wexford and Vinegar Hill</a:t>
            </a:r>
          </a:p>
          <a:p>
            <a:pPr algn="just"/>
            <a:r>
              <a:rPr lang="en-GB" sz="2400" dirty="0">
                <a:latin typeface="Comic Sans MS" panose="030F0702030302020204" pitchFamily="66" charset="0"/>
              </a:rPr>
              <a:t>21. Rebels defeated by General Lake and 20,000 men</a:t>
            </a:r>
          </a:p>
          <a:p>
            <a:pPr algn="just"/>
            <a:r>
              <a:rPr lang="en-GB" sz="2400" dirty="0">
                <a:latin typeface="Comic Sans MS" panose="030F0702030302020204" pitchFamily="66" charset="0"/>
              </a:rPr>
              <a:t>22. Loyalists</a:t>
            </a:r>
          </a:p>
          <a:p>
            <a:pPr algn="just"/>
            <a:r>
              <a:rPr lang="en-GB" sz="2400" dirty="0">
                <a:latin typeface="Comic Sans MS" panose="030F0702030302020204" pitchFamily="66" charset="0"/>
              </a:rPr>
              <a:t>23. Rebels were captured and murdered (Father Murphy)</a:t>
            </a:r>
          </a:p>
          <a:p>
            <a:pPr algn="just"/>
            <a:r>
              <a:rPr lang="en-GB" sz="2400" dirty="0">
                <a:latin typeface="Comic Sans MS" panose="030F0702030302020204" pitchFamily="66" charset="0"/>
              </a:rPr>
              <a:t>24. </a:t>
            </a:r>
            <a:r>
              <a:rPr lang="en-GB" sz="2400" dirty="0" smtClean="0">
                <a:latin typeface="Comic Sans MS" panose="030F0702030302020204" pitchFamily="66" charset="0"/>
              </a:rPr>
              <a:t>8 </a:t>
            </a:r>
            <a:r>
              <a:rPr lang="en-GB" sz="2400" dirty="0">
                <a:latin typeface="Comic Sans MS" panose="030F0702030302020204" pitchFamily="66" charset="0"/>
              </a:rPr>
              <a:t>September, 600 </a:t>
            </a:r>
            <a:r>
              <a:rPr lang="en-GB" sz="2400" dirty="0" smtClean="0">
                <a:latin typeface="Comic Sans MS" panose="030F0702030302020204" pitchFamily="66" charset="0"/>
              </a:rPr>
              <a:t>soldiers </a:t>
            </a:r>
            <a:r>
              <a:rPr lang="en-GB" sz="2400" dirty="0">
                <a:latin typeface="Comic Sans MS" panose="030F0702030302020204" pitchFamily="66" charset="0"/>
              </a:rPr>
              <a:t>and 25,000 rebels killed</a:t>
            </a:r>
          </a:p>
        </p:txBody>
      </p:sp>
    </p:spTree>
    <p:extLst>
      <p:ext uri="{BB962C8B-B14F-4D97-AF65-F5344CB8AC3E}">
        <p14:creationId xmlns:p14="http://schemas.microsoft.com/office/powerpoint/2010/main" val="121020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fade">
                                      <p:cBhvr>
                                        <p:cTn id="47" dur="500"/>
                                        <p:tgtEl>
                                          <p:spTgt spid="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fade">
                                      <p:cBhvr>
                                        <p:cTn id="52" dur="500"/>
                                        <p:tgtEl>
                                          <p:spTgt spid="4">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animEffect transition="in" filter="fade">
                                      <p:cBhvr>
                                        <p:cTn id="5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2900</Words>
  <Application>Microsoft Office PowerPoint</Application>
  <PresentationFormat>Custom</PresentationFormat>
  <Paragraphs>306</Paragraphs>
  <Slides>52</Slides>
  <Notes>4</Notes>
  <HiddenSlides>6</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Lesson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2</vt:lpstr>
      <vt:lpstr>PowerPoint Presentation</vt:lpstr>
      <vt:lpstr>PowerPoint Presentation</vt:lpstr>
      <vt:lpstr>PowerPoint Presentation</vt:lpstr>
      <vt:lpstr>PowerPoint Presentation</vt:lpstr>
      <vt:lpstr>PowerPoint Presentation</vt:lpstr>
      <vt:lpstr>PowerPoint Presentation</vt:lpstr>
      <vt:lpstr>Lesson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5</vt:lpstr>
      <vt:lpstr>PowerPoint Presentation</vt:lpstr>
      <vt:lpstr>PowerPoint Presentation</vt:lpstr>
      <vt:lpstr>PowerPoint Presentation</vt:lpstr>
      <vt:lpstr>PowerPoint Presentation</vt:lpstr>
      <vt:lpstr>PowerPoint Presentation</vt:lpstr>
      <vt:lpstr>PowerPoint Presentation</vt:lpstr>
      <vt:lpstr>Lesson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Historical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1798 Rebellion for Key Stage 3 - Lessons 1-6</dc:title>
  <dc:creator>Lauren Gray</dc:creator>
  <cp:keywords>HATF</cp:keywords>
  <cp:lastPrinted>2018-07-13T09:58:40Z</cp:lastPrinted>
  <dcterms:created xsi:type="dcterms:W3CDTF">2018-07-11T13:51:11Z</dcterms:created>
  <dcterms:modified xsi:type="dcterms:W3CDTF">2019-07-01T12:07:06Z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