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62" r:id="rId3"/>
    <p:sldId id="257" r:id="rId4"/>
    <p:sldId id="259" r:id="rId5"/>
    <p:sldId id="260" r:id="rId6"/>
    <p:sldId id="261"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78508" autoAdjust="0"/>
  </p:normalViewPr>
  <p:slideViewPr>
    <p:cSldViewPr>
      <p:cViewPr>
        <p:scale>
          <a:sx n="77" d="100"/>
          <a:sy n="77" d="100"/>
        </p:scale>
        <p:origin x="-1128" y="-72"/>
      </p:cViewPr>
      <p:guideLst>
        <p:guide orient="horz" pos="25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F7962-EAAD-4555-97C5-06F3F157D910}" type="datetimeFigureOut">
              <a:rPr lang="en-GB" smtClean="0"/>
              <a:t>16/04/2015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80B37-C0FD-4DE0-96F3-11C27E1D3A92}" type="slidenum">
              <a:rPr lang="en-GB" smtClean="0"/>
              <a:t>‹#›</a:t>
            </a:fld>
            <a:endParaRPr lang="en-GB"/>
          </a:p>
        </p:txBody>
      </p:sp>
    </p:spTree>
    <p:extLst>
      <p:ext uri="{BB962C8B-B14F-4D97-AF65-F5344CB8AC3E}">
        <p14:creationId xmlns:p14="http://schemas.microsoft.com/office/powerpoint/2010/main" val="66276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a:t>
            </a:r>
            <a:endParaRPr lang="en-GB" b="0" dirty="0" smtClean="0"/>
          </a:p>
          <a:p>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A blood thirsty depiction of a Sikh soldier from a German children's picture book of 1914 entitled “Our Enemies”.</a:t>
            </a:r>
            <a:r>
              <a:rPr lang="en-GB" dirty="0" smtClean="0"/>
              <a:t> </a:t>
            </a:r>
          </a:p>
          <a:p>
            <a:endParaRPr lang="en-GB" b="1" dirty="0" smtClean="0"/>
          </a:p>
          <a:p>
            <a:r>
              <a:rPr lang="en-GB" sz="1200" b="0" i="0" u="none" strike="noStrike" kern="1200" dirty="0" smtClean="0">
                <a:solidFill>
                  <a:schemeClr val="tx1"/>
                </a:solidFill>
                <a:effectLst/>
                <a:latin typeface="+mn-lt"/>
                <a:ea typeface="+mn-ea"/>
                <a:cs typeface="+mn-cs"/>
              </a:rPr>
              <a:t>Courtesy of Robin </a:t>
            </a:r>
            <a:r>
              <a:rPr lang="en-GB" sz="1200" b="0" i="0" u="none" strike="noStrike" kern="1200" dirty="0" err="1" smtClean="0">
                <a:solidFill>
                  <a:schemeClr val="tx1"/>
                </a:solidFill>
                <a:effectLst/>
                <a:latin typeface="+mn-lt"/>
                <a:ea typeface="+mn-ea"/>
                <a:cs typeface="+mn-cs"/>
              </a:rPr>
              <a:t>Schäfer</a:t>
            </a:r>
            <a:r>
              <a:rPr lang="en-GB" sz="1200" b="0" i="0" u="none" strike="noStrike" kern="1200" dirty="0" smtClean="0">
                <a:solidFill>
                  <a:schemeClr val="tx1"/>
                </a:solidFill>
                <a:effectLst/>
                <a:latin typeface="+mn-lt"/>
                <a:ea typeface="+mn-ea"/>
                <a:cs typeface="+mn-cs"/>
              </a:rPr>
              <a:t>, Military Historian, Dinslaken, Germany</a:t>
            </a:r>
            <a:endParaRPr lang="en-GB" b="1" dirty="0"/>
          </a:p>
        </p:txBody>
      </p:sp>
      <p:sp>
        <p:nvSpPr>
          <p:cNvPr id="4" name="Slide Number Placeholder 3"/>
          <p:cNvSpPr>
            <a:spLocks noGrp="1"/>
          </p:cNvSpPr>
          <p:nvPr>
            <p:ph type="sldNum" sz="quarter" idx="10"/>
          </p:nvPr>
        </p:nvSpPr>
        <p:spPr/>
        <p:txBody>
          <a:bodyPr/>
          <a:lstStyle/>
          <a:p>
            <a:fld id="{0D780B37-C0FD-4DE0-96F3-11C27E1D3A92}" type="slidenum">
              <a:rPr lang="en-GB" smtClean="0"/>
              <a:t>1</a:t>
            </a:fld>
            <a:endParaRPr lang="en-GB"/>
          </a:p>
        </p:txBody>
      </p:sp>
    </p:spTree>
    <p:extLst>
      <p:ext uri="{BB962C8B-B14F-4D97-AF65-F5344CB8AC3E}">
        <p14:creationId xmlns:p14="http://schemas.microsoft.com/office/powerpoint/2010/main" val="373382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80B37-C0FD-4DE0-96F3-11C27E1D3A92}" type="slidenum">
              <a:rPr lang="en-GB" smtClean="0"/>
              <a:t>2</a:t>
            </a:fld>
            <a:endParaRPr lang="en-GB"/>
          </a:p>
        </p:txBody>
      </p:sp>
    </p:spTree>
    <p:extLst>
      <p:ext uri="{BB962C8B-B14F-4D97-AF65-F5344CB8AC3E}">
        <p14:creationId xmlns:p14="http://schemas.microsoft.com/office/powerpoint/2010/main" val="243940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3</a:t>
            </a:r>
            <a:endParaRPr lang="en-GB" b="0" dirty="0" smtClean="0"/>
          </a:p>
          <a:p>
            <a:endParaRPr lang="en-GB" b="0" dirty="0" smtClean="0"/>
          </a:p>
          <a:p>
            <a:r>
              <a:rPr lang="en-GB" sz="1200" kern="1200" dirty="0" smtClean="0">
                <a:solidFill>
                  <a:schemeClr val="tx1"/>
                </a:solidFill>
                <a:effectLst/>
                <a:latin typeface="+mn-lt"/>
                <a:ea typeface="+mn-ea"/>
                <a:cs typeface="+mn-cs"/>
              </a:rPr>
              <a:t>A German propaganda image printed in 1915 entitled “Destruction of an Indian Brigade west of </a:t>
            </a:r>
            <a:r>
              <a:rPr lang="en-GB" sz="1200" kern="1200" dirty="0" err="1" smtClean="0">
                <a:solidFill>
                  <a:schemeClr val="tx1"/>
                </a:solidFill>
                <a:effectLst/>
                <a:latin typeface="+mn-lt"/>
                <a:ea typeface="+mn-ea"/>
                <a:cs typeface="+mn-cs"/>
              </a:rPr>
              <a:t>Aubers</a:t>
            </a:r>
            <a:r>
              <a:rPr lang="en-GB" sz="1200" kern="1200" dirty="0" smtClean="0">
                <a:solidFill>
                  <a:schemeClr val="tx1"/>
                </a:solidFill>
                <a:effectLst/>
                <a:latin typeface="+mn-lt"/>
                <a:ea typeface="+mn-ea"/>
                <a:cs typeface="+mn-cs"/>
              </a:rPr>
              <a:t>”.</a:t>
            </a:r>
          </a:p>
          <a:p>
            <a:endParaRPr lang="en-GB" dirty="0" smtClean="0"/>
          </a:p>
          <a:p>
            <a:r>
              <a:rPr lang="en-GB" sz="1200" b="0" i="0" u="none" strike="noStrike" kern="1200" dirty="0" smtClean="0">
                <a:solidFill>
                  <a:schemeClr val="tx1"/>
                </a:solidFill>
                <a:effectLst/>
                <a:latin typeface="+mn-lt"/>
                <a:ea typeface="+mn-ea"/>
                <a:cs typeface="+mn-cs"/>
              </a:rPr>
              <a:t>Courtesy of Peter </a:t>
            </a:r>
            <a:r>
              <a:rPr lang="en-GB" sz="1200" b="0" i="0" u="none" strike="noStrike" kern="1200" dirty="0" err="1" smtClean="0">
                <a:solidFill>
                  <a:schemeClr val="tx1"/>
                </a:solidFill>
                <a:effectLst/>
                <a:latin typeface="+mn-lt"/>
                <a:ea typeface="+mn-ea"/>
                <a:cs typeface="+mn-cs"/>
              </a:rPr>
              <a:t>Bance</a:t>
            </a:r>
            <a:r>
              <a:rPr lang="en-GB" sz="1200" b="0" i="0" u="none" strike="noStrike" kern="1200" dirty="0" smtClean="0">
                <a:solidFill>
                  <a:schemeClr val="tx1"/>
                </a:solidFill>
                <a:effectLst/>
                <a:latin typeface="+mn-lt"/>
                <a:ea typeface="+mn-ea"/>
                <a:cs typeface="+mn-cs"/>
              </a:rPr>
              <a:t> Collection</a:t>
            </a:r>
            <a:endParaRPr lang="en-GB" dirty="0"/>
          </a:p>
        </p:txBody>
      </p:sp>
      <p:sp>
        <p:nvSpPr>
          <p:cNvPr id="4" name="Slide Number Placeholder 3"/>
          <p:cNvSpPr>
            <a:spLocks noGrp="1"/>
          </p:cNvSpPr>
          <p:nvPr>
            <p:ph type="sldNum" sz="quarter" idx="10"/>
          </p:nvPr>
        </p:nvSpPr>
        <p:spPr/>
        <p:txBody>
          <a:bodyPr/>
          <a:lstStyle/>
          <a:p>
            <a:fld id="{0D780B37-C0FD-4DE0-96F3-11C27E1D3A92}" type="slidenum">
              <a:rPr lang="en-GB" smtClean="0"/>
              <a:t>3</a:t>
            </a:fld>
            <a:endParaRPr lang="en-GB"/>
          </a:p>
        </p:txBody>
      </p:sp>
    </p:spTree>
    <p:extLst>
      <p:ext uri="{BB962C8B-B14F-4D97-AF65-F5344CB8AC3E}">
        <p14:creationId xmlns:p14="http://schemas.microsoft.com/office/powerpoint/2010/main" val="80772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4</a:t>
            </a:r>
            <a:endParaRPr lang="en-GB" b="0" dirty="0" smtClean="0"/>
          </a:p>
          <a:p>
            <a:endParaRPr lang="en-GB" b="0" dirty="0" smtClean="0"/>
          </a:p>
          <a:p>
            <a:r>
              <a:rPr lang="en-GB" sz="1200" kern="1200" dirty="0" smtClean="0">
                <a:solidFill>
                  <a:schemeClr val="tx1"/>
                </a:solidFill>
                <a:effectLst/>
                <a:latin typeface="+mn-lt"/>
                <a:ea typeface="+mn-ea"/>
                <a:cs typeface="+mn-cs"/>
              </a:rPr>
              <a:t>A German postcard from early on in the war with an image of a German soldier holding a captured Indian soldier. The phrase “Der </a:t>
            </a:r>
            <a:r>
              <a:rPr lang="en-GB" sz="1200" kern="1200" dirty="0" err="1" smtClean="0">
                <a:solidFill>
                  <a:schemeClr val="tx1"/>
                </a:solidFill>
                <a:effectLst/>
                <a:latin typeface="+mn-lt"/>
                <a:ea typeface="+mn-ea"/>
                <a:cs typeface="+mn-cs"/>
              </a:rPr>
              <a:t>Gefangene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Inder</a:t>
            </a:r>
            <a:r>
              <a:rPr lang="en-GB" sz="1200" kern="1200" dirty="0" smtClean="0">
                <a:solidFill>
                  <a:schemeClr val="tx1"/>
                </a:solidFill>
                <a:effectLst/>
                <a:latin typeface="+mn-lt"/>
                <a:ea typeface="+mn-ea"/>
                <a:cs typeface="+mn-cs"/>
              </a:rPr>
              <a:t>” translates as “The Captured Indian”.</a:t>
            </a:r>
          </a:p>
          <a:p>
            <a:endParaRPr lang="en-GB" sz="1200" b="1"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By kind permission of Timothy Moore</a:t>
            </a:r>
            <a:endParaRPr lang="en-GB" b="1" dirty="0" smtClean="0"/>
          </a:p>
        </p:txBody>
      </p:sp>
      <p:sp>
        <p:nvSpPr>
          <p:cNvPr id="4" name="Slide Number Placeholder 3"/>
          <p:cNvSpPr>
            <a:spLocks noGrp="1"/>
          </p:cNvSpPr>
          <p:nvPr>
            <p:ph type="sldNum" sz="quarter" idx="10"/>
          </p:nvPr>
        </p:nvSpPr>
        <p:spPr/>
        <p:txBody>
          <a:bodyPr/>
          <a:lstStyle/>
          <a:p>
            <a:fld id="{0D780B37-C0FD-4DE0-96F3-11C27E1D3A92}" type="slidenum">
              <a:rPr lang="en-GB" smtClean="0"/>
              <a:t>4</a:t>
            </a:fld>
            <a:endParaRPr lang="en-GB"/>
          </a:p>
        </p:txBody>
      </p:sp>
    </p:spTree>
    <p:extLst>
      <p:ext uri="{BB962C8B-B14F-4D97-AF65-F5344CB8AC3E}">
        <p14:creationId xmlns:p14="http://schemas.microsoft.com/office/powerpoint/2010/main" val="314058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6</a:t>
            </a:r>
            <a:endParaRPr lang="en-GB" b="0" dirty="0" smtClean="0"/>
          </a:p>
          <a:p>
            <a:endParaRPr lang="en-GB" b="0" dirty="0" smtClean="0"/>
          </a:p>
          <a:p>
            <a:r>
              <a:rPr lang="en-GB" sz="1200" b="0" i="0" u="none" strike="noStrike" kern="1200" dirty="0" smtClean="0">
                <a:solidFill>
                  <a:schemeClr val="tx1"/>
                </a:solidFill>
                <a:effectLst/>
                <a:latin typeface="+mn-lt"/>
                <a:ea typeface="+mn-ea"/>
                <a:cs typeface="+mn-cs"/>
              </a:rPr>
              <a:t>The commandant of the prison camp at </a:t>
            </a:r>
            <a:r>
              <a:rPr lang="en-GB" sz="1200" b="0" i="0" u="none" strike="noStrike" kern="1200" dirty="0" err="1" smtClean="0">
                <a:solidFill>
                  <a:schemeClr val="tx1"/>
                </a:solidFill>
                <a:effectLst/>
                <a:latin typeface="+mn-lt"/>
                <a:ea typeface="+mn-ea"/>
                <a:cs typeface="+mn-cs"/>
              </a:rPr>
              <a:t>Wunsdorf</a:t>
            </a:r>
            <a:r>
              <a:rPr lang="en-GB" sz="1200" b="0" i="0" u="none" strike="noStrike" kern="1200" dirty="0" smtClean="0">
                <a:solidFill>
                  <a:schemeClr val="tx1"/>
                </a:solidFill>
                <a:effectLst/>
                <a:latin typeface="+mn-lt"/>
                <a:ea typeface="+mn-ea"/>
                <a:cs typeface="+mn-cs"/>
              </a:rPr>
              <a:t> speaks with a group of British Indian prisoners </a:t>
            </a:r>
            <a:r>
              <a:rPr lang="en-GB" sz="1200" dirty="0" smtClean="0"/>
              <a:t>(including Sikhs) </a:t>
            </a:r>
            <a:r>
              <a:rPr lang="en-GB" sz="1200" b="0" i="0" u="none" strike="noStrike" kern="1200" dirty="0" smtClean="0">
                <a:solidFill>
                  <a:schemeClr val="tx1"/>
                </a:solidFill>
                <a:effectLst/>
                <a:latin typeface="+mn-lt"/>
                <a:ea typeface="+mn-ea"/>
                <a:cs typeface="+mn-cs"/>
              </a:rPr>
              <a:t>in the prison compound.</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UKPHA</a:t>
            </a:r>
            <a:r>
              <a:rPr lang="en-GB" sz="1200" b="0" i="0" u="none" strike="noStrike" kern="1200" baseline="0" dirty="0" smtClean="0">
                <a:solidFill>
                  <a:schemeClr val="tx1"/>
                </a:solidFill>
                <a:effectLst/>
                <a:latin typeface="+mn-lt"/>
                <a:ea typeface="+mn-ea"/>
                <a:cs typeface="+mn-cs"/>
              </a:rPr>
              <a:t> Archive</a:t>
            </a:r>
            <a:endParaRPr lang="en-GB" b="1" dirty="0" smtClean="0"/>
          </a:p>
        </p:txBody>
      </p:sp>
      <p:sp>
        <p:nvSpPr>
          <p:cNvPr id="4" name="Slide Number Placeholder 3"/>
          <p:cNvSpPr>
            <a:spLocks noGrp="1"/>
          </p:cNvSpPr>
          <p:nvPr>
            <p:ph type="sldNum" sz="quarter" idx="10"/>
          </p:nvPr>
        </p:nvSpPr>
        <p:spPr/>
        <p:txBody>
          <a:bodyPr/>
          <a:lstStyle/>
          <a:p>
            <a:fld id="{0D780B37-C0FD-4DE0-96F3-11C27E1D3A92}" type="slidenum">
              <a:rPr lang="en-GB" smtClean="0"/>
              <a:t>6</a:t>
            </a:fld>
            <a:endParaRPr lang="en-GB"/>
          </a:p>
        </p:txBody>
      </p:sp>
    </p:spTree>
    <p:extLst>
      <p:ext uri="{BB962C8B-B14F-4D97-AF65-F5344CB8AC3E}">
        <p14:creationId xmlns:p14="http://schemas.microsoft.com/office/powerpoint/2010/main" val="302127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80B37-C0FD-4DE0-96F3-11C27E1D3A92}" type="slidenum">
              <a:rPr lang="en-GB" smtClean="0"/>
              <a:t>7</a:t>
            </a:fld>
            <a:endParaRPr lang="en-GB"/>
          </a:p>
        </p:txBody>
      </p:sp>
    </p:spTree>
    <p:extLst>
      <p:ext uri="{BB962C8B-B14F-4D97-AF65-F5344CB8AC3E}">
        <p14:creationId xmlns:p14="http://schemas.microsoft.com/office/powerpoint/2010/main" val="257854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AD7B8F-1026-4E78-9C03-C92F047365FA}"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256735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AD7B8F-1026-4E78-9C03-C92F047365FA}"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114914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AD7B8F-1026-4E78-9C03-C92F047365FA}"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1307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AD7B8F-1026-4E78-9C03-C92F047365FA}"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283210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D7B8F-1026-4E78-9C03-C92F047365FA}"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255125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AD7B8F-1026-4E78-9C03-C92F047365FA}"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384038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AD7B8F-1026-4E78-9C03-C92F047365FA}" type="datetimeFigureOut">
              <a:rPr lang="en-GB" smtClean="0"/>
              <a:t>16/04/2015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289188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AD7B8F-1026-4E78-9C03-C92F047365FA}" type="datetimeFigureOut">
              <a:rPr lang="en-GB" smtClean="0"/>
              <a:t>16/04/2015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4437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7B8F-1026-4E78-9C03-C92F047365FA}" type="datetimeFigureOut">
              <a:rPr lang="en-GB" smtClean="0"/>
              <a:t>16/04/2015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368418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D7B8F-1026-4E78-9C03-C92F047365FA}"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6903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D7B8F-1026-4E78-9C03-C92F047365FA}"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A0269F-4D17-48E4-B005-63EF8F0D3C48}" type="slidenum">
              <a:rPr lang="en-GB" smtClean="0"/>
              <a:t>‹#›</a:t>
            </a:fld>
            <a:endParaRPr lang="en-GB"/>
          </a:p>
        </p:txBody>
      </p:sp>
    </p:spTree>
    <p:extLst>
      <p:ext uri="{BB962C8B-B14F-4D97-AF65-F5344CB8AC3E}">
        <p14:creationId xmlns:p14="http://schemas.microsoft.com/office/powerpoint/2010/main" val="52945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D7B8F-1026-4E78-9C03-C92F047365FA}" type="datetimeFigureOut">
              <a:rPr lang="en-GB" smtClean="0"/>
              <a:t>16/04/2015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0269F-4D17-48E4-B005-63EF8F0D3C48}" type="slidenum">
              <a:rPr lang="en-GB" smtClean="0"/>
              <a:t>‹#›</a:t>
            </a:fld>
            <a:endParaRPr lang="en-GB"/>
          </a:p>
        </p:txBody>
      </p:sp>
    </p:spTree>
    <p:extLst>
      <p:ext uri="{BB962C8B-B14F-4D97-AF65-F5344CB8AC3E}">
        <p14:creationId xmlns:p14="http://schemas.microsoft.com/office/powerpoint/2010/main" val="1044650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2050" name="Picture 2" descr="C:\Users\Owner\AppData\Local\Microsoft\Windows Live Mail\WLMDSS.tmp\WLME25.tmp\1555411_10152144583879084_116221854_n.jpg"/>
          <p:cNvPicPr>
            <a:picLocks noChangeAspect="1" noChangeArrowheads="1"/>
          </p:cNvPicPr>
          <p:nvPr/>
        </p:nvPicPr>
        <p:blipFill rotWithShape="1">
          <a:blip r:embed="rId3">
            <a:extLst>
              <a:ext uri="{28A0092B-C50C-407E-A947-70E740481C1C}">
                <a14:useLocalDpi xmlns:a14="http://schemas.microsoft.com/office/drawing/2010/main" val="0"/>
              </a:ext>
            </a:extLst>
          </a:blip>
          <a:srcRect r="561"/>
          <a:stretch/>
        </p:blipFill>
        <p:spPr bwMode="auto">
          <a:xfrm>
            <a:off x="2583397" y="-3810"/>
            <a:ext cx="3977206" cy="645318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4: RESOURCE M</a:t>
            </a:r>
            <a:endParaRPr lang="en-GB" dirty="0">
              <a:solidFill>
                <a:schemeClr val="tx1"/>
              </a:solidFill>
            </a:endParaRPr>
          </a:p>
        </p:txBody>
      </p:sp>
    </p:spTree>
    <p:extLst>
      <p:ext uri="{BB962C8B-B14F-4D97-AF65-F5344CB8AC3E}">
        <p14:creationId xmlns:p14="http://schemas.microsoft.com/office/powerpoint/2010/main" val="544441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03" y="274638"/>
            <a:ext cx="8480120" cy="1143000"/>
          </a:xfrm>
        </p:spPr>
        <p:txBody>
          <a:bodyPr>
            <a:normAutofit fontScale="90000"/>
          </a:bodyPr>
          <a:lstStyle/>
          <a:p>
            <a:r>
              <a:rPr lang="en-GB" dirty="0" smtClean="0"/>
              <a:t>How </a:t>
            </a:r>
            <a:r>
              <a:rPr lang="en-GB" dirty="0"/>
              <a:t>did German propaganda want Sikh </a:t>
            </a:r>
            <a:r>
              <a:rPr lang="en-GB" dirty="0" smtClean="0"/>
              <a:t>(and </a:t>
            </a:r>
            <a:r>
              <a:rPr lang="en-GB" dirty="0"/>
              <a:t>other </a:t>
            </a:r>
            <a:r>
              <a:rPr lang="en-GB" dirty="0" smtClean="0"/>
              <a:t>Indian) </a:t>
            </a:r>
            <a:r>
              <a:rPr lang="en-GB" dirty="0"/>
              <a:t>soldiers to be </a:t>
            </a:r>
            <a:r>
              <a:rPr lang="en-GB" dirty="0" smtClean="0"/>
              <a:t>seen?</a:t>
            </a:r>
            <a:endParaRPr lang="en-GB" dirty="0"/>
          </a:p>
        </p:txBody>
      </p:sp>
      <p:sp>
        <p:nvSpPr>
          <p:cNvPr id="3" name="Content Placeholder 2"/>
          <p:cNvSpPr>
            <a:spLocks noGrp="1"/>
          </p:cNvSpPr>
          <p:nvPr>
            <p:ph sz="half" idx="1"/>
          </p:nvPr>
        </p:nvSpPr>
        <p:spPr>
          <a:xfrm>
            <a:off x="389384" y="1600200"/>
            <a:ext cx="4038600" cy="4525963"/>
          </a:xfrm>
        </p:spPr>
        <p:txBody>
          <a:bodyPr>
            <a:normAutofit fontScale="92500" lnSpcReduction="10000"/>
          </a:bodyPr>
          <a:lstStyle/>
          <a:p>
            <a:r>
              <a:rPr lang="en-GB" dirty="0" smtClean="0"/>
              <a:t>Magnificent</a:t>
            </a:r>
          </a:p>
          <a:p>
            <a:r>
              <a:rPr lang="en-GB" dirty="0" smtClean="0"/>
              <a:t>Mysterious </a:t>
            </a:r>
            <a:endParaRPr lang="en-GB" dirty="0"/>
          </a:p>
          <a:p>
            <a:r>
              <a:rPr lang="en-GB" dirty="0"/>
              <a:t>Cruel</a:t>
            </a:r>
          </a:p>
          <a:p>
            <a:r>
              <a:rPr lang="en-GB" dirty="0"/>
              <a:t>Savage</a:t>
            </a:r>
          </a:p>
          <a:p>
            <a:r>
              <a:rPr lang="en-GB" dirty="0" smtClean="0"/>
              <a:t>Weak</a:t>
            </a:r>
          </a:p>
          <a:p>
            <a:r>
              <a:rPr lang="en-GB" dirty="0" smtClean="0"/>
              <a:t>Powerful</a:t>
            </a:r>
            <a:endParaRPr lang="en-GB" dirty="0"/>
          </a:p>
          <a:p>
            <a:r>
              <a:rPr lang="en-GB" dirty="0"/>
              <a:t>Equal to white Europeans</a:t>
            </a:r>
          </a:p>
          <a:p>
            <a:r>
              <a:rPr lang="en-GB" dirty="0"/>
              <a:t>Handsome</a:t>
            </a:r>
          </a:p>
          <a:p>
            <a:r>
              <a:rPr lang="en-GB" dirty="0" smtClean="0"/>
              <a:t>Loyal</a:t>
            </a:r>
          </a:p>
          <a:p>
            <a:r>
              <a:rPr lang="en-GB" dirty="0"/>
              <a:t>Bloodthirsty</a:t>
            </a:r>
          </a:p>
          <a:p>
            <a:endParaRPr lang="en-GB" dirty="0"/>
          </a:p>
        </p:txBody>
      </p:sp>
      <p:sp>
        <p:nvSpPr>
          <p:cNvPr id="4" name="Content Placeholder 3"/>
          <p:cNvSpPr>
            <a:spLocks noGrp="1"/>
          </p:cNvSpPr>
          <p:nvPr>
            <p:ph sz="half" idx="2"/>
          </p:nvPr>
        </p:nvSpPr>
        <p:spPr>
          <a:xfrm>
            <a:off x="4499992" y="1600200"/>
            <a:ext cx="4364182" cy="4525963"/>
          </a:xfrm>
        </p:spPr>
        <p:txBody>
          <a:bodyPr>
            <a:normAutofit fontScale="92500" lnSpcReduction="10000"/>
          </a:bodyPr>
          <a:lstStyle/>
          <a:p>
            <a:r>
              <a:rPr lang="en-GB" dirty="0"/>
              <a:t>Superior to white Europeans </a:t>
            </a:r>
            <a:endParaRPr lang="en-GB" dirty="0" smtClean="0"/>
          </a:p>
          <a:p>
            <a:r>
              <a:rPr lang="en-GB" dirty="0" smtClean="0"/>
              <a:t>Disciplined</a:t>
            </a:r>
            <a:endParaRPr lang="en-GB" dirty="0"/>
          </a:p>
          <a:p>
            <a:r>
              <a:rPr lang="en-GB" dirty="0"/>
              <a:t>Frightening</a:t>
            </a:r>
          </a:p>
          <a:p>
            <a:r>
              <a:rPr lang="en-GB" dirty="0"/>
              <a:t>Strong </a:t>
            </a:r>
          </a:p>
          <a:p>
            <a:r>
              <a:rPr lang="en-GB" dirty="0"/>
              <a:t>Fierce</a:t>
            </a:r>
          </a:p>
          <a:p>
            <a:r>
              <a:rPr lang="en-GB" dirty="0"/>
              <a:t>Inferior to white Europeans </a:t>
            </a:r>
          </a:p>
          <a:p>
            <a:r>
              <a:rPr lang="en-GB" dirty="0"/>
              <a:t>Aggressive </a:t>
            </a:r>
          </a:p>
          <a:p>
            <a:r>
              <a:rPr lang="en-GB" dirty="0"/>
              <a:t>Brave </a:t>
            </a:r>
          </a:p>
          <a:p>
            <a:r>
              <a:rPr lang="en-GB" dirty="0" smtClean="0"/>
              <a:t>Healthy</a:t>
            </a:r>
          </a:p>
          <a:p>
            <a:r>
              <a:rPr lang="en-GB" dirty="0"/>
              <a:t>Barbaric</a:t>
            </a:r>
          </a:p>
          <a:p>
            <a:endParaRPr lang="en-GB" dirty="0"/>
          </a:p>
        </p:txBody>
      </p:sp>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2</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4: RESOURCE M</a:t>
            </a:r>
            <a:endParaRPr lang="en-GB" dirty="0">
              <a:solidFill>
                <a:schemeClr val="tx1"/>
              </a:solidFill>
            </a:endParaRPr>
          </a:p>
        </p:txBody>
      </p:sp>
    </p:spTree>
    <p:extLst>
      <p:ext uri="{BB962C8B-B14F-4D97-AF65-F5344CB8AC3E}">
        <p14:creationId xmlns:p14="http://schemas.microsoft.com/office/powerpoint/2010/main" val="283714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5"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3</a:t>
            </a:fld>
            <a:endParaRPr lang="en-GB" dirty="0"/>
          </a:p>
        </p:txBody>
      </p:sp>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4: RESOURCE M</a:t>
            </a:r>
            <a:endParaRPr lang="en-GB" dirty="0">
              <a:solidFill>
                <a:schemeClr val="tx1"/>
              </a:solidFill>
            </a:endParaRPr>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79"/>
          <a:stretch/>
        </p:blipFill>
        <p:spPr>
          <a:xfrm>
            <a:off x="0" y="404813"/>
            <a:ext cx="9144000" cy="6044299"/>
          </a:xfrm>
        </p:spPr>
      </p:pic>
    </p:spTree>
    <p:extLst>
      <p:ext uri="{BB962C8B-B14F-4D97-AF65-F5344CB8AC3E}">
        <p14:creationId xmlns:p14="http://schemas.microsoft.com/office/powerpoint/2010/main" val="79377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451" y="-10177"/>
            <a:ext cx="4069051" cy="6461147"/>
          </a:xfrm>
        </p:spPr>
      </p:pic>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4</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4: </a:t>
            </a:r>
            <a:r>
              <a:rPr lang="en-GB" dirty="0" smtClean="0">
                <a:solidFill>
                  <a:schemeClr val="tx1"/>
                </a:solidFill>
              </a:rPr>
              <a:t>RESOURCE M</a:t>
            </a:r>
            <a:endParaRPr lang="en-GB" dirty="0">
              <a:solidFill>
                <a:schemeClr val="tx1"/>
              </a:solidFill>
            </a:endParaRPr>
          </a:p>
        </p:txBody>
      </p:sp>
    </p:spTree>
    <p:extLst>
      <p:ext uri="{BB962C8B-B14F-4D97-AF65-F5344CB8AC3E}">
        <p14:creationId xmlns:p14="http://schemas.microsoft.com/office/powerpoint/2010/main" val="1838578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did Germans fear about Sikhs?</a:t>
            </a:r>
            <a:endParaRPr lang="en-GB" b="1" dirty="0"/>
          </a:p>
        </p:txBody>
      </p:sp>
      <p:sp>
        <p:nvSpPr>
          <p:cNvPr id="3" name="Content Placeholder 2"/>
          <p:cNvSpPr>
            <a:spLocks noGrp="1"/>
          </p:cNvSpPr>
          <p:nvPr>
            <p:ph idx="1"/>
          </p:nvPr>
        </p:nvSpPr>
        <p:spPr/>
        <p:txBody>
          <a:bodyPr/>
          <a:lstStyle/>
          <a:p>
            <a:pPr marL="0" indent="0">
              <a:buNone/>
            </a:pPr>
            <a:r>
              <a:rPr lang="en-GB" dirty="0" smtClean="0"/>
              <a:t>“</a:t>
            </a:r>
            <a:r>
              <a:rPr lang="en-GB" i="1" dirty="0" smtClean="0"/>
              <a:t>Brown fellows wearing tall turbans. We were all sure that things would become even more dangerous from now on as they would probably sneak over to us at night time to murder our pickets </a:t>
            </a:r>
            <a:r>
              <a:rPr lang="en-GB" dirty="0" smtClean="0"/>
              <a:t>(sentries) </a:t>
            </a:r>
            <a:r>
              <a:rPr lang="en-GB" i="1" dirty="0" smtClean="0"/>
              <a:t>using their long knives.” </a:t>
            </a:r>
          </a:p>
          <a:p>
            <a:pPr marL="0" indent="0">
              <a:buNone/>
            </a:pPr>
            <a:r>
              <a:rPr lang="en-GB" b="1" dirty="0" smtClean="0"/>
              <a:t>German infantry officer </a:t>
            </a:r>
            <a:endParaRPr lang="en-GB" b="1" dirty="0"/>
          </a:p>
        </p:txBody>
      </p:sp>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5"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5</a:t>
            </a:fld>
            <a:endParaRPr lang="en-GB" dirty="0"/>
          </a:p>
        </p:txBody>
      </p:sp>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4: RESOURCE M</a:t>
            </a:r>
            <a:endParaRPr lang="en-GB" dirty="0">
              <a:solidFill>
                <a:schemeClr val="tx1"/>
              </a:solidFill>
            </a:endParaRPr>
          </a:p>
        </p:txBody>
      </p:sp>
    </p:spTree>
    <p:extLst>
      <p:ext uri="{BB962C8B-B14F-4D97-AF65-F5344CB8AC3E}">
        <p14:creationId xmlns:p14="http://schemas.microsoft.com/office/powerpoint/2010/main" val="403503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195" r="9465"/>
          <a:stretch/>
        </p:blipFill>
        <p:spPr>
          <a:xfrm>
            <a:off x="308046" y="404813"/>
            <a:ext cx="8527908" cy="6044565"/>
          </a:xfr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6</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4: RESOURCE M</a:t>
            </a:r>
            <a:endParaRPr lang="en-GB" dirty="0">
              <a:solidFill>
                <a:schemeClr val="tx1"/>
              </a:solidFill>
            </a:endParaRPr>
          </a:p>
        </p:txBody>
      </p:sp>
    </p:spTree>
    <p:extLst>
      <p:ext uri="{BB962C8B-B14F-4D97-AF65-F5344CB8AC3E}">
        <p14:creationId xmlns:p14="http://schemas.microsoft.com/office/powerpoint/2010/main" val="1323754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CREDITS</a:t>
            </a:r>
            <a:endParaRPr lang="en-GB" dirty="0"/>
          </a:p>
        </p:txBody>
      </p:sp>
      <p:sp>
        <p:nvSpPr>
          <p:cNvPr id="3" name="Content Placeholder 2"/>
          <p:cNvSpPr>
            <a:spLocks noGrp="1"/>
          </p:cNvSpPr>
          <p:nvPr>
            <p:ph idx="1"/>
          </p:nvPr>
        </p:nvSpPr>
        <p:spPr>
          <a:xfrm>
            <a:off x="457200" y="1231900"/>
            <a:ext cx="8382000" cy="5149428"/>
          </a:xfrm>
        </p:spPr>
        <p:txBody>
          <a:bodyPr>
            <a:normAutofit/>
          </a:bodyPr>
          <a:lstStyle/>
          <a:p>
            <a:pPr marL="0" indent="0">
              <a:spcBef>
                <a:spcPts val="0"/>
              </a:spcBef>
              <a:buNone/>
              <a:defRPr/>
            </a:pPr>
            <a:r>
              <a:rPr lang="en-GB" sz="2200" b="1" dirty="0" smtClean="0"/>
              <a:t>Slide 1 </a:t>
            </a:r>
            <a:r>
              <a:rPr lang="en-GB" sz="2200" dirty="0"/>
              <a:t>A blood thirsty depiction of a Sikh soldier from a German children's picture book of 1914 entitled “Our Enemies”. </a:t>
            </a:r>
            <a:r>
              <a:rPr lang="en-GB" sz="2200" dirty="0" smtClean="0"/>
              <a:t>Courtesy </a:t>
            </a:r>
            <a:r>
              <a:rPr lang="en-GB" sz="2200" dirty="0"/>
              <a:t>of Robin </a:t>
            </a:r>
            <a:r>
              <a:rPr lang="en-GB" sz="2200" dirty="0" err="1"/>
              <a:t>Schäfer</a:t>
            </a:r>
            <a:r>
              <a:rPr lang="en-GB" sz="2200" dirty="0"/>
              <a:t>, Military Historian, Dinslaken, </a:t>
            </a:r>
            <a:r>
              <a:rPr lang="en-GB" sz="2200" dirty="0" smtClean="0"/>
              <a:t>Germany.</a:t>
            </a:r>
            <a:endParaRPr lang="en-GB" sz="2200" b="1" dirty="0"/>
          </a:p>
          <a:p>
            <a:pPr marL="0" indent="0">
              <a:buNone/>
            </a:pPr>
            <a:r>
              <a:rPr lang="en-GB" sz="2200" b="1" dirty="0" smtClean="0"/>
              <a:t>Slide 3 </a:t>
            </a:r>
            <a:r>
              <a:rPr lang="en-GB" sz="2200" dirty="0"/>
              <a:t>A German propaganda image printed in 1915 entitled “Destruction of an Indian Brigade west of </a:t>
            </a:r>
            <a:r>
              <a:rPr lang="en-GB" sz="2200" dirty="0" err="1"/>
              <a:t>Aubers</a:t>
            </a:r>
            <a:r>
              <a:rPr lang="en-GB" sz="2200" dirty="0" smtClean="0"/>
              <a:t>”. Courtesy </a:t>
            </a:r>
            <a:r>
              <a:rPr lang="en-GB" sz="2200" dirty="0"/>
              <a:t>of Peter </a:t>
            </a:r>
            <a:r>
              <a:rPr lang="en-GB" sz="2200" dirty="0" err="1"/>
              <a:t>Bance</a:t>
            </a:r>
            <a:r>
              <a:rPr lang="en-GB" sz="2200" dirty="0"/>
              <a:t> </a:t>
            </a:r>
            <a:r>
              <a:rPr lang="en-GB" sz="2200" dirty="0" smtClean="0"/>
              <a:t>Collection.</a:t>
            </a:r>
            <a:endParaRPr lang="en-GB" sz="2200" dirty="0"/>
          </a:p>
          <a:p>
            <a:pPr marL="0" indent="0">
              <a:buNone/>
            </a:pPr>
            <a:r>
              <a:rPr lang="en-GB" sz="2200" b="1" dirty="0" smtClean="0"/>
              <a:t>Slide 4 </a:t>
            </a:r>
            <a:r>
              <a:rPr lang="en-GB" sz="2200" dirty="0"/>
              <a:t>A German postcard from early on in the war with an image of a German soldier holding a captured Indian soldier. </a:t>
            </a:r>
            <a:r>
              <a:rPr lang="en-GB" sz="2200" dirty="0" smtClean="0"/>
              <a:t>By </a:t>
            </a:r>
            <a:r>
              <a:rPr lang="en-GB" sz="2200" dirty="0"/>
              <a:t>kind permission of Timothy </a:t>
            </a:r>
            <a:r>
              <a:rPr lang="en-GB" sz="2200" dirty="0" smtClean="0"/>
              <a:t>Moore.</a:t>
            </a:r>
            <a:endParaRPr lang="en-GB" sz="2200" b="1" dirty="0"/>
          </a:p>
          <a:p>
            <a:pPr marL="0" indent="0">
              <a:buNone/>
            </a:pPr>
            <a:r>
              <a:rPr lang="en-GB" sz="2200" b="1" dirty="0" smtClean="0"/>
              <a:t>Slide 6 </a:t>
            </a:r>
            <a:r>
              <a:rPr lang="en-GB" sz="2200" dirty="0"/>
              <a:t>The commandant of the prison camp at </a:t>
            </a:r>
            <a:r>
              <a:rPr lang="en-GB" sz="2200" dirty="0" err="1"/>
              <a:t>Wunsdorf</a:t>
            </a:r>
            <a:r>
              <a:rPr lang="en-GB" sz="2200" dirty="0"/>
              <a:t> speaks with a group of British Indian prisoners </a:t>
            </a:r>
            <a:r>
              <a:rPr lang="en-GB" sz="2200" dirty="0" smtClean="0"/>
              <a:t>(including Sikhs) in </a:t>
            </a:r>
            <a:r>
              <a:rPr lang="en-GB" sz="2200" dirty="0"/>
              <a:t>the prison </a:t>
            </a:r>
            <a:r>
              <a:rPr lang="en-GB" sz="2200" dirty="0" smtClean="0"/>
              <a:t>compound. UKPHA Archive.</a:t>
            </a:r>
            <a:endParaRPr lang="en-GB" sz="2200" b="1" dirty="0"/>
          </a:p>
          <a:p>
            <a:pPr marL="0" indent="0">
              <a:buNone/>
            </a:pPr>
            <a:endParaRPr lang="en-GB" sz="2200" dirty="0"/>
          </a:p>
          <a:p>
            <a:pPr marL="0" indent="0">
              <a:buNone/>
            </a:pPr>
            <a:endParaRPr lang="en-GB" sz="2200" dirty="0" smtClean="0"/>
          </a:p>
          <a:p>
            <a:pPr marL="0" indent="0">
              <a:spcBef>
                <a:spcPts val="0"/>
              </a:spcBef>
              <a:buNone/>
              <a:defRPr/>
            </a:pPr>
            <a:endParaRPr lang="en-GB" sz="2200" dirty="0"/>
          </a:p>
          <a:p>
            <a:pPr marL="0" indent="0">
              <a:spcBef>
                <a:spcPts val="0"/>
              </a:spcBef>
              <a:buNone/>
              <a:defRPr/>
            </a:pPr>
            <a:endParaRPr lang="en-GB" sz="2200" dirty="0"/>
          </a:p>
          <a:p>
            <a:pPr marL="0" indent="0">
              <a:spcBef>
                <a:spcPts val="0"/>
              </a:spcBef>
              <a:buNone/>
              <a:defRPr/>
            </a:pPr>
            <a:endParaRPr lang="en-GB" sz="2200" dirty="0"/>
          </a:p>
          <a:p>
            <a:pPr marL="0" indent="0">
              <a:spcBef>
                <a:spcPts val="0"/>
              </a:spcBef>
              <a:buNone/>
              <a:defRPr/>
            </a:pPr>
            <a:endParaRPr lang="en-GB" sz="2200" dirty="0" smtClean="0"/>
          </a:p>
          <a:p>
            <a:pPr marL="0" indent="0">
              <a:spcBef>
                <a:spcPts val="0"/>
              </a:spcBef>
              <a:buNone/>
              <a:defRPr/>
            </a:pPr>
            <a:endParaRPr lang="en-GB" sz="2200" dirty="0"/>
          </a:p>
          <a:p>
            <a:pPr marL="0" indent="0">
              <a:buNone/>
            </a:pPr>
            <a:endParaRPr lang="en-GB" sz="2200" dirty="0"/>
          </a:p>
          <a:p>
            <a:pPr marL="0" indent="0">
              <a:buNone/>
            </a:pPr>
            <a:endParaRPr lang="en-GB" sz="2200" dirty="0"/>
          </a:p>
          <a:p>
            <a:endParaRPr lang="en-GB" sz="2200" dirty="0"/>
          </a:p>
          <a:p>
            <a:pPr marL="0" indent="0">
              <a:spcBef>
                <a:spcPts val="0"/>
              </a:spcBef>
              <a:buNone/>
              <a:defRPr/>
            </a:pPr>
            <a:endParaRPr lang="en-GB" sz="2200" dirty="0"/>
          </a:p>
          <a:p>
            <a:pPr marL="0" indent="0">
              <a:buNone/>
            </a:pPr>
            <a:endParaRPr lang="en-GB" sz="2200" dirty="0"/>
          </a:p>
        </p:txBody>
      </p:sp>
      <p:sp>
        <p:nvSpPr>
          <p:cNvPr id="6"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7</a:t>
            </a:fld>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4: RESOURCE M</a:t>
            </a:r>
            <a:endParaRPr lang="en-GB" dirty="0">
              <a:solidFill>
                <a:schemeClr val="tx1"/>
              </a:solidFill>
            </a:endParaRPr>
          </a:p>
        </p:txBody>
      </p:sp>
    </p:spTree>
    <p:extLst>
      <p:ext uri="{BB962C8B-B14F-4D97-AF65-F5344CB8AC3E}">
        <p14:creationId xmlns:p14="http://schemas.microsoft.com/office/powerpoint/2010/main" val="2685976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D1282E"/>
      </a:dk2>
      <a:lt2>
        <a:srgbClr val="C8C8B1"/>
      </a:lt2>
      <a:accent1>
        <a:srgbClr val="7A7A7A"/>
      </a:accent1>
      <a:accent2>
        <a:srgbClr val="FFFF00"/>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571</Words>
  <Application>Microsoft Office PowerPoint</Application>
  <PresentationFormat>On-screen Show (4:3)</PresentationFormat>
  <Paragraphs>93</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How did German propaganda want Sikh (and other Indian) soldiers to be seen?</vt:lpstr>
      <vt:lpstr>PowerPoint Presentation</vt:lpstr>
      <vt:lpstr>PowerPoint Presentation</vt:lpstr>
      <vt:lpstr>What did Germans fear about Sikhs?</vt:lpstr>
      <vt:lpstr>PowerPoint Presentation</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Parmjit</cp:lastModifiedBy>
  <cp:revision>22</cp:revision>
  <dcterms:created xsi:type="dcterms:W3CDTF">2014-12-09T16:43:14Z</dcterms:created>
  <dcterms:modified xsi:type="dcterms:W3CDTF">2015-04-16T09:18:31Z</dcterms:modified>
</cp:coreProperties>
</file>