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7" r:id="rId5"/>
    <p:sldId id="268" r:id="rId6"/>
    <p:sldId id="269" r:id="rId7"/>
    <p:sldId id="270" r:id="rId8"/>
    <p:sldId id="271" r:id="rId9"/>
    <p:sldId id="272" r:id="rId10"/>
    <p:sldId id="258" r:id="rId11"/>
    <p:sldId id="273" r:id="rId12"/>
    <p:sldId id="274" r:id="rId13"/>
    <p:sldId id="275" r:id="rId14"/>
    <p:sldId id="276" r:id="rId15"/>
    <p:sldId id="277" r:id="rId16"/>
    <p:sldId id="265" r:id="rId17"/>
    <p:sldId id="266" r:id="rId18"/>
    <p:sldId id="262" r:id="rId19"/>
    <p:sldId id="279" r:id="rId20"/>
    <p:sldId id="280" r:id="rId21"/>
    <p:sldId id="260" r:id="rId22"/>
    <p:sldId id="261" r:id="rId23"/>
    <p:sldId id="263" r:id="rId24"/>
    <p:sldId id="278" r:id="rId25"/>
    <p:sldId id="264" r:id="rId26"/>
    <p:sldId id="281" r:id="rId27"/>
    <p:sldId id="282" r:id="rId28"/>
    <p:sldId id="283" r:id="rId29"/>
    <p:sldId id="284" r:id="rId30"/>
    <p:sldId id="285" r:id="rId31"/>
  </p:sldIdLst>
  <p:sldSz cx="9144000" cy="6858000" type="screen4x3"/>
  <p:notesSz cx="9799638" cy="1435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E1EBE1-7C9B-4235-AD4D-DDAFF270E40F}" type="datetimeFigureOut">
              <a:rPr lang="en-GB" smtClean="0"/>
              <a:t>23/06/2012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96900-E9EB-4DDD-B317-E9418BD8963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1EBE1-7C9B-4235-AD4D-DDAFF270E40F}" type="datetimeFigureOut">
              <a:rPr lang="en-GB" smtClean="0"/>
              <a:t>23/06/2012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96900-E9EB-4DDD-B317-E9418BD8963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1EBE1-7C9B-4235-AD4D-DDAFF270E40F}" type="datetimeFigureOut">
              <a:rPr lang="en-GB" smtClean="0"/>
              <a:t>23/06/2012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96900-E9EB-4DDD-B317-E9418BD8963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1EBE1-7C9B-4235-AD4D-DDAFF270E40F}" type="datetimeFigureOut">
              <a:rPr lang="en-GB" smtClean="0"/>
              <a:t>23/06/2012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96900-E9EB-4DDD-B317-E9418BD8963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1EBE1-7C9B-4235-AD4D-DDAFF270E40F}" type="datetimeFigureOut">
              <a:rPr lang="en-GB" smtClean="0"/>
              <a:t>23/06/2012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96900-E9EB-4DDD-B317-E9418BD8963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E1EBE1-7C9B-4235-AD4D-DDAFF270E40F}" type="datetimeFigureOut">
              <a:rPr lang="en-GB" smtClean="0"/>
              <a:t>23/06/2012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96900-E9EB-4DDD-B317-E9418BD8963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E1EBE1-7C9B-4235-AD4D-DDAFF270E40F}" type="datetimeFigureOut">
              <a:rPr lang="en-GB" smtClean="0"/>
              <a:t>23/06/2012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696900-E9EB-4DDD-B317-E9418BD8963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E1EBE1-7C9B-4235-AD4D-DDAFF270E40F}" type="datetimeFigureOut">
              <a:rPr lang="en-GB" smtClean="0"/>
              <a:t>23/06/2012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696900-E9EB-4DDD-B317-E9418BD8963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1EBE1-7C9B-4235-AD4D-DDAFF270E40F}" type="datetimeFigureOut">
              <a:rPr lang="en-GB" smtClean="0"/>
              <a:t>23/06/2012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696900-E9EB-4DDD-B317-E9418BD8963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1EBE1-7C9B-4235-AD4D-DDAFF270E40F}" type="datetimeFigureOut">
              <a:rPr lang="en-GB" smtClean="0"/>
              <a:t>23/06/2012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96900-E9EB-4DDD-B317-E9418BD8963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1EBE1-7C9B-4235-AD4D-DDAFF270E40F}" type="datetimeFigureOut">
              <a:rPr lang="en-GB" smtClean="0"/>
              <a:t>23/06/2012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96900-E9EB-4DDD-B317-E9418BD8963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1EBE1-7C9B-4235-AD4D-DDAFF270E40F}" type="datetimeFigureOut">
              <a:rPr lang="en-GB" smtClean="0"/>
              <a:t>23/06/2012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96900-E9EB-4DDD-B317-E9418BD8963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548680"/>
            <a:ext cx="8640960" cy="5632311"/>
          </a:xfrm>
          <a:prstGeom prst="rect">
            <a:avLst/>
          </a:prstGeom>
          <a:noFill/>
        </p:spPr>
        <p:txBody>
          <a:bodyPr wrap="square" rtlCol="0">
            <a:spAutoFit/>
          </a:bodyPr>
          <a:lstStyle/>
          <a:p>
            <a:pPr algn="ctr"/>
            <a:r>
              <a:rPr lang="en-GB" sz="12000" b="1" dirty="0" smtClean="0">
                <a:latin typeface="Papyrus" pitchFamily="66" charset="0"/>
              </a:rPr>
              <a:t>The story of the Museum Project</a:t>
            </a:r>
            <a:endParaRPr lang="en-GB" sz="12000" b="1" dirty="0">
              <a:latin typeface="Papyru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horniman.ac.uk/media/w650h650/B_HandsOnBase__001-PS.jpg"/>
          <p:cNvPicPr>
            <a:picLocks noChangeAspect="1" noChangeArrowheads="1"/>
          </p:cNvPicPr>
          <p:nvPr/>
        </p:nvPicPr>
        <p:blipFill>
          <a:blip r:embed="rId2" cstate="print"/>
          <a:srcRect/>
          <a:stretch>
            <a:fillRect/>
          </a:stretch>
        </p:blipFill>
        <p:spPr bwMode="auto">
          <a:xfrm>
            <a:off x="0" y="116632"/>
            <a:ext cx="9131068" cy="6096744"/>
          </a:xfrm>
          <a:prstGeom prst="rect">
            <a:avLst/>
          </a:prstGeom>
          <a:noFill/>
        </p:spPr>
      </p:pic>
      <p:sp>
        <p:nvSpPr>
          <p:cNvPr id="5" name="TextBox 4"/>
          <p:cNvSpPr txBox="1"/>
          <p:nvPr/>
        </p:nvSpPr>
        <p:spPr>
          <a:xfrm>
            <a:off x="0" y="6488668"/>
            <a:ext cx="2880320" cy="369332"/>
          </a:xfrm>
          <a:prstGeom prst="rect">
            <a:avLst/>
          </a:prstGeom>
          <a:noFill/>
        </p:spPr>
        <p:txBody>
          <a:bodyPr wrap="square" rtlCol="0">
            <a:spAutoFit/>
          </a:bodyPr>
          <a:lstStyle/>
          <a:p>
            <a:r>
              <a:rPr lang="en-GB" dirty="0" smtClean="0">
                <a:latin typeface="Papyrus" pitchFamily="66" charset="0"/>
              </a:rPr>
              <a:t>(C) </a:t>
            </a:r>
            <a:r>
              <a:rPr lang="en-GB" dirty="0" err="1" smtClean="0">
                <a:latin typeface="Papyrus" pitchFamily="66" charset="0"/>
              </a:rPr>
              <a:t>Horniman</a:t>
            </a:r>
            <a:r>
              <a:rPr lang="en-GB" dirty="0" smtClean="0">
                <a:latin typeface="Papyrus" pitchFamily="66" charset="0"/>
              </a:rPr>
              <a:t> Museum</a:t>
            </a:r>
            <a:endParaRPr lang="en-GB" dirty="0">
              <a:latin typeface="Papyru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640960" cy="1631216"/>
          </a:xfrm>
          <a:prstGeom prst="rect">
            <a:avLst/>
          </a:prstGeom>
          <a:noFill/>
        </p:spPr>
        <p:txBody>
          <a:bodyPr wrap="square" rtlCol="0">
            <a:spAutoFit/>
          </a:bodyPr>
          <a:lstStyle/>
          <a:p>
            <a:pPr algn="ctr"/>
            <a:r>
              <a:rPr lang="en-GB" sz="2000" b="1" dirty="0" smtClean="0">
                <a:latin typeface="Papyrus" pitchFamily="66" charset="0"/>
              </a:rPr>
              <a:t>Alongside, we met weekly to learn how to curate and plan a major historical exhibition. We researched lots of London Museums, and developed our questioning and research skills using real artefacts and brilliant web-based  resources such as the British Library’s amazing </a:t>
            </a:r>
            <a:r>
              <a:rPr lang="en-GB" sz="2000" b="1" i="1" dirty="0" smtClean="0">
                <a:latin typeface="Papyrus" pitchFamily="66" charset="0"/>
              </a:rPr>
              <a:t>History of the World in 100 Objects</a:t>
            </a:r>
            <a:r>
              <a:rPr lang="en-GB" sz="2000" b="1" dirty="0" smtClean="0">
                <a:latin typeface="Papyrus" pitchFamily="66" charset="0"/>
              </a:rPr>
              <a:t> website.</a:t>
            </a:r>
          </a:p>
        </p:txBody>
      </p:sp>
      <p:pic>
        <p:nvPicPr>
          <p:cNvPr id="30722" name="Picture 2" descr="http://cdn.openculture.com/wp-content/uploads/2012/06/a-history-of-the-world-in-100-objects1.jpg"/>
          <p:cNvPicPr>
            <a:picLocks noChangeAspect="1" noChangeArrowheads="1"/>
          </p:cNvPicPr>
          <p:nvPr/>
        </p:nvPicPr>
        <p:blipFill>
          <a:blip r:embed="rId2" cstate="print"/>
          <a:srcRect/>
          <a:stretch>
            <a:fillRect/>
          </a:stretch>
        </p:blipFill>
        <p:spPr bwMode="auto">
          <a:xfrm>
            <a:off x="2195736" y="2049912"/>
            <a:ext cx="4392488" cy="452426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640960" cy="1015663"/>
          </a:xfrm>
          <a:prstGeom prst="rect">
            <a:avLst/>
          </a:prstGeom>
          <a:noFill/>
        </p:spPr>
        <p:txBody>
          <a:bodyPr wrap="square" rtlCol="0">
            <a:spAutoFit/>
          </a:bodyPr>
          <a:lstStyle/>
          <a:p>
            <a:pPr algn="ctr"/>
            <a:r>
              <a:rPr lang="en-GB" sz="2000" b="1" dirty="0" smtClean="0">
                <a:latin typeface="Papyrus" pitchFamily="66" charset="0"/>
              </a:rPr>
              <a:t>Once parents had started offering the loan of artefacts, we were able to begin exploring connections between the items, and to plan the different themes for the exhibition.</a:t>
            </a:r>
          </a:p>
        </p:txBody>
      </p:sp>
      <p:pic>
        <p:nvPicPr>
          <p:cNvPr id="5" name="Picture 4" descr="Final William W.JPG"/>
          <p:cNvPicPr>
            <a:picLocks noChangeAspect="1"/>
          </p:cNvPicPr>
          <p:nvPr/>
        </p:nvPicPr>
        <p:blipFill>
          <a:blip r:embed="rId2" cstate="print"/>
          <a:stretch>
            <a:fillRect/>
          </a:stretch>
        </p:blipFill>
        <p:spPr>
          <a:xfrm>
            <a:off x="0" y="1196752"/>
            <a:ext cx="2592288" cy="3456384"/>
          </a:xfrm>
          <a:prstGeom prst="rect">
            <a:avLst/>
          </a:prstGeom>
        </p:spPr>
      </p:pic>
      <p:pic>
        <p:nvPicPr>
          <p:cNvPr id="6" name="Picture 5" descr="Washboard Final Final.jpg"/>
          <p:cNvPicPr>
            <a:picLocks noChangeAspect="1"/>
          </p:cNvPicPr>
          <p:nvPr/>
        </p:nvPicPr>
        <p:blipFill>
          <a:blip r:embed="rId3" cstate="print"/>
          <a:stretch>
            <a:fillRect/>
          </a:stretch>
        </p:blipFill>
        <p:spPr>
          <a:xfrm>
            <a:off x="2771800" y="2564904"/>
            <a:ext cx="3078342" cy="4104456"/>
          </a:xfrm>
          <a:prstGeom prst="rect">
            <a:avLst/>
          </a:prstGeom>
        </p:spPr>
      </p:pic>
      <p:pic>
        <p:nvPicPr>
          <p:cNvPr id="7" name="Picture 6" descr="Archibald Final.JPG"/>
          <p:cNvPicPr>
            <a:picLocks noChangeAspect="1"/>
          </p:cNvPicPr>
          <p:nvPr/>
        </p:nvPicPr>
        <p:blipFill>
          <a:blip r:embed="rId4" cstate="print"/>
          <a:stretch>
            <a:fillRect/>
          </a:stretch>
        </p:blipFill>
        <p:spPr>
          <a:xfrm>
            <a:off x="6068194" y="1052737"/>
            <a:ext cx="2862318" cy="38164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640960" cy="707886"/>
          </a:xfrm>
          <a:prstGeom prst="rect">
            <a:avLst/>
          </a:prstGeom>
          <a:noFill/>
        </p:spPr>
        <p:txBody>
          <a:bodyPr wrap="square" rtlCol="0">
            <a:spAutoFit/>
          </a:bodyPr>
          <a:lstStyle/>
          <a:p>
            <a:pPr algn="ctr"/>
            <a:r>
              <a:rPr lang="en-GB" sz="2000" b="1" dirty="0" smtClean="0">
                <a:latin typeface="Papyrus" pitchFamily="66" charset="0"/>
              </a:rPr>
              <a:t>We used the Spring Field Day, working with a group of Third Year pupils, to research the background to every artefact in detail.</a:t>
            </a:r>
          </a:p>
        </p:txBody>
      </p:sp>
      <p:pic>
        <p:nvPicPr>
          <p:cNvPr id="9" name="Picture 8" descr="DSCF0597.JPG"/>
          <p:cNvPicPr>
            <a:picLocks noChangeAspect="1"/>
          </p:cNvPicPr>
          <p:nvPr/>
        </p:nvPicPr>
        <p:blipFill>
          <a:blip r:embed="rId2" cstate="print"/>
          <a:stretch>
            <a:fillRect/>
          </a:stretch>
        </p:blipFill>
        <p:spPr>
          <a:xfrm>
            <a:off x="1043608" y="1700808"/>
            <a:ext cx="6732240" cy="44306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640960" cy="1323439"/>
          </a:xfrm>
          <a:prstGeom prst="rect">
            <a:avLst/>
          </a:prstGeom>
          <a:noFill/>
        </p:spPr>
        <p:txBody>
          <a:bodyPr wrap="square" rtlCol="0">
            <a:spAutoFit/>
          </a:bodyPr>
          <a:lstStyle/>
          <a:p>
            <a:pPr algn="ctr"/>
            <a:r>
              <a:rPr lang="en-GB" sz="2000" b="1" dirty="0" smtClean="0">
                <a:latin typeface="Papyrus" pitchFamily="66" charset="0"/>
              </a:rPr>
              <a:t>In the Summer Term we have finished writing about all the artefacts, and asked for help from some of our teachers and other pupils. We planned the layout of the exhibition, and worked hard bringing it all together. We have enjoyed giving some of our friends a sneaky peek of our work!</a:t>
            </a:r>
          </a:p>
        </p:txBody>
      </p:sp>
      <p:pic>
        <p:nvPicPr>
          <p:cNvPr id="10" name="Picture 9" descr="DSCF0626.JPG"/>
          <p:cNvPicPr>
            <a:picLocks noChangeAspect="1"/>
          </p:cNvPicPr>
          <p:nvPr/>
        </p:nvPicPr>
        <p:blipFill>
          <a:blip r:embed="rId2" cstate="print"/>
          <a:stretch>
            <a:fillRect/>
          </a:stretch>
        </p:blipFill>
        <p:spPr>
          <a:xfrm>
            <a:off x="611560" y="1700808"/>
            <a:ext cx="7706816" cy="51571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SCF0583.JPG"/>
          <p:cNvPicPr>
            <a:picLocks noChangeAspect="1"/>
          </p:cNvPicPr>
          <p:nvPr/>
        </p:nvPicPr>
        <p:blipFill>
          <a:blip r:embed="rId2" cstate="print"/>
          <a:stretch>
            <a:fillRect/>
          </a:stretch>
        </p:blipFill>
        <p:spPr>
          <a:xfrm>
            <a:off x="-46840" y="260649"/>
            <a:ext cx="9190840" cy="60486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7540526"/>
          </a:xfrm>
          <a:prstGeom prst="rect">
            <a:avLst/>
          </a:prstGeom>
          <a:noFill/>
        </p:spPr>
        <p:txBody>
          <a:bodyPr wrap="square" rtlCol="0">
            <a:spAutoFit/>
          </a:bodyPr>
          <a:lstStyle/>
          <a:p>
            <a:r>
              <a:rPr lang="en-GB" sz="4400" b="1" u="sng" dirty="0" smtClean="0">
                <a:latin typeface="Papyrus" pitchFamily="66" charset="0"/>
              </a:rPr>
              <a:t>Pupil Curators</a:t>
            </a:r>
            <a:r>
              <a:rPr lang="en-GB" sz="4400" b="1" dirty="0" smtClean="0">
                <a:latin typeface="Papyrus" pitchFamily="66" charset="0"/>
              </a:rPr>
              <a:t>:</a:t>
            </a:r>
          </a:p>
          <a:p>
            <a:r>
              <a:rPr lang="en-GB" sz="4400" b="1" dirty="0" smtClean="0">
                <a:latin typeface="Papyrus" pitchFamily="66" charset="0"/>
              </a:rPr>
              <a:t>Isobel Warner, Lower Sixth</a:t>
            </a:r>
          </a:p>
          <a:p>
            <a:r>
              <a:rPr lang="en-GB" sz="4400" b="1" dirty="0" smtClean="0">
                <a:latin typeface="Papyrus" pitchFamily="66" charset="0"/>
              </a:rPr>
              <a:t>Ronan Brennan, Lower Sixth</a:t>
            </a:r>
          </a:p>
          <a:p>
            <a:r>
              <a:rPr lang="en-GB" sz="4400" b="1" dirty="0" smtClean="0">
                <a:latin typeface="Papyrus" pitchFamily="66" charset="0"/>
              </a:rPr>
              <a:t>Alex Nichols, Upper Sixth</a:t>
            </a:r>
          </a:p>
          <a:p>
            <a:r>
              <a:rPr lang="en-GB" sz="4400" b="1" dirty="0" smtClean="0">
                <a:latin typeface="Papyrus" pitchFamily="66" charset="0"/>
              </a:rPr>
              <a:t>Phil Sheppard, Fifth Year</a:t>
            </a:r>
          </a:p>
          <a:p>
            <a:r>
              <a:rPr lang="en-GB" sz="4400" b="1" dirty="0" smtClean="0">
                <a:latin typeface="Papyrus" pitchFamily="66" charset="0"/>
              </a:rPr>
              <a:t>Jamie Cox, Fourth Year</a:t>
            </a:r>
          </a:p>
          <a:p>
            <a:r>
              <a:rPr lang="en-GB" sz="4400" b="1" dirty="0" smtClean="0">
                <a:latin typeface="Papyrus" pitchFamily="66" charset="0"/>
              </a:rPr>
              <a:t>Matthew Eagling, Fourth Year</a:t>
            </a:r>
          </a:p>
          <a:p>
            <a:r>
              <a:rPr lang="en-GB" sz="4400" b="1" dirty="0" smtClean="0">
                <a:latin typeface="Papyrus" pitchFamily="66" charset="0"/>
              </a:rPr>
              <a:t>Harry Petty, Fourth Year</a:t>
            </a:r>
            <a:endParaRPr lang="en-GB" sz="2000" b="1" dirty="0" smtClean="0">
              <a:latin typeface="Papyrus" pitchFamily="66" charset="0"/>
            </a:endParaRPr>
          </a:p>
          <a:p>
            <a:r>
              <a:rPr lang="en-GB" sz="4400" b="1" dirty="0" smtClean="0">
                <a:latin typeface="Papyrus" pitchFamily="66" charset="0"/>
              </a:rPr>
              <a:t>Matthew Nixon-Welsby, Fourth Year</a:t>
            </a:r>
          </a:p>
          <a:p>
            <a:endParaRPr lang="en-GB" sz="4400" b="1" dirty="0" smtClean="0">
              <a:latin typeface="Papyru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186309"/>
          </a:xfrm>
          <a:prstGeom prst="rect">
            <a:avLst/>
          </a:prstGeom>
          <a:noFill/>
        </p:spPr>
        <p:txBody>
          <a:bodyPr wrap="square" rtlCol="0">
            <a:spAutoFit/>
          </a:bodyPr>
          <a:lstStyle/>
          <a:p>
            <a:r>
              <a:rPr lang="en-GB" sz="4400" b="1" dirty="0" smtClean="0">
                <a:latin typeface="Papyrus" pitchFamily="66" charset="0"/>
              </a:rPr>
              <a:t>Joe Clacher, Third Year</a:t>
            </a:r>
          </a:p>
          <a:p>
            <a:r>
              <a:rPr lang="en-GB" sz="4400" b="1" dirty="0" smtClean="0">
                <a:latin typeface="Papyrus" pitchFamily="66" charset="0"/>
              </a:rPr>
              <a:t>William Brady, Third Year</a:t>
            </a:r>
          </a:p>
          <a:p>
            <a:r>
              <a:rPr lang="en-GB" sz="4400" b="1" dirty="0" smtClean="0">
                <a:latin typeface="Papyrus" pitchFamily="66" charset="0"/>
              </a:rPr>
              <a:t>Max Waller, Third Year</a:t>
            </a:r>
          </a:p>
          <a:p>
            <a:r>
              <a:rPr lang="en-GB" sz="4400" b="1" dirty="0" smtClean="0">
                <a:latin typeface="Papyrus" pitchFamily="66" charset="0"/>
              </a:rPr>
              <a:t>Dominic Linton, Second Year</a:t>
            </a:r>
          </a:p>
          <a:p>
            <a:r>
              <a:rPr lang="en-GB" sz="4400" b="1" dirty="0" smtClean="0">
                <a:latin typeface="Papyrus" pitchFamily="66" charset="0"/>
              </a:rPr>
              <a:t>Ridhwan Omar, Second Year</a:t>
            </a:r>
          </a:p>
          <a:p>
            <a:r>
              <a:rPr lang="en-GB" sz="4400" b="1" dirty="0" smtClean="0">
                <a:latin typeface="Papyrus" pitchFamily="66" charset="0"/>
              </a:rPr>
              <a:t>James Slater, Second Year</a:t>
            </a:r>
          </a:p>
          <a:p>
            <a:r>
              <a:rPr lang="en-GB" sz="4400" b="1" dirty="0" smtClean="0">
                <a:latin typeface="Papyrus" pitchFamily="66" charset="0"/>
              </a:rPr>
              <a:t>Matthew Ward-Perkins, First Year</a:t>
            </a:r>
          </a:p>
          <a:p>
            <a:r>
              <a:rPr lang="en-GB" sz="4400" b="1" dirty="0" smtClean="0">
                <a:latin typeface="Papyrus" pitchFamily="66" charset="0"/>
              </a:rPr>
              <a:t>Samuel Christie, First Year</a:t>
            </a:r>
          </a:p>
          <a:p>
            <a:r>
              <a:rPr lang="en-GB" sz="4400" b="1" dirty="0" smtClean="0">
                <a:latin typeface="Papyrus" pitchFamily="66" charset="0"/>
              </a:rPr>
              <a:t>Nathan Stephenson, First Year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247864"/>
          </a:xfrm>
          <a:prstGeom prst="rect">
            <a:avLst/>
          </a:prstGeom>
          <a:noFill/>
        </p:spPr>
        <p:txBody>
          <a:bodyPr wrap="square" rtlCol="0">
            <a:spAutoFit/>
          </a:bodyPr>
          <a:lstStyle/>
          <a:p>
            <a:pPr algn="ctr"/>
            <a:r>
              <a:rPr lang="en-GB" sz="20000" b="1" dirty="0" smtClean="0">
                <a:latin typeface="Papyrus" pitchFamily="66" charset="0"/>
              </a:rPr>
              <a:t>Thank </a:t>
            </a:r>
            <a:r>
              <a:rPr lang="en-GB" sz="20000" b="1" dirty="0" err="1" smtClean="0">
                <a:latin typeface="Papyrus" pitchFamily="66" charset="0"/>
              </a:rPr>
              <a:t>Yous</a:t>
            </a:r>
            <a:endParaRPr lang="en-GB" sz="20000" b="1" dirty="0">
              <a:latin typeface="Papyru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2246769"/>
          </a:xfrm>
          <a:prstGeom prst="rect">
            <a:avLst/>
          </a:prstGeom>
          <a:noFill/>
        </p:spPr>
        <p:txBody>
          <a:bodyPr wrap="square" rtlCol="0">
            <a:spAutoFit/>
          </a:bodyPr>
          <a:lstStyle/>
          <a:p>
            <a:r>
              <a:rPr lang="en-GB" sz="2800" b="1" dirty="0" smtClean="0">
                <a:latin typeface="Papyrus" pitchFamily="66" charset="0"/>
              </a:rPr>
              <a:t>A special thank you to Mr Xerxes Mazda, Head of Learning, Volunteers and Audiences at the British Museum, for coming to open our Museum. We were very inspired by </a:t>
            </a:r>
            <a:r>
              <a:rPr lang="en-GB" sz="2800" b="1" i="1" dirty="0" smtClean="0">
                <a:latin typeface="Papyrus" pitchFamily="66" charset="0"/>
              </a:rPr>
              <a:t>The History of the World in 100 Object</a:t>
            </a:r>
            <a:r>
              <a:rPr lang="en-GB" sz="2800" b="1" dirty="0" smtClean="0">
                <a:latin typeface="Papyrus" pitchFamily="66" charset="0"/>
              </a:rPr>
              <a:t>s </a:t>
            </a:r>
            <a:r>
              <a:rPr lang="en-GB" sz="2800" b="1" i="1" dirty="0" smtClean="0">
                <a:latin typeface="Papyrus" pitchFamily="66" charset="0"/>
              </a:rPr>
              <a:t> </a:t>
            </a:r>
            <a:r>
              <a:rPr lang="en-GB" sz="2800" b="1" dirty="0" smtClean="0">
                <a:latin typeface="Papyrus" pitchFamily="66" charset="0"/>
              </a:rPr>
              <a:t> and are very grateful for the Museum’s support.</a:t>
            </a:r>
            <a:endParaRPr lang="en-GB" sz="4000" b="1" dirty="0">
              <a:latin typeface="Papyrus" pitchFamily="66" charset="0"/>
            </a:endParaRPr>
          </a:p>
        </p:txBody>
      </p:sp>
      <p:pic>
        <p:nvPicPr>
          <p:cNvPr id="31746" name="Picture 2" descr="http://wvs.topleftpixel.com/photos/2007/01/uk_london_british-museum_pano_01.jpg"/>
          <p:cNvPicPr>
            <a:picLocks noChangeAspect="1" noChangeArrowheads="1"/>
          </p:cNvPicPr>
          <p:nvPr/>
        </p:nvPicPr>
        <p:blipFill>
          <a:blip r:embed="rId2" cstate="print"/>
          <a:srcRect/>
          <a:stretch>
            <a:fillRect/>
          </a:stretch>
        </p:blipFill>
        <p:spPr bwMode="auto">
          <a:xfrm>
            <a:off x="1115616" y="2564904"/>
            <a:ext cx="6858000" cy="40576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640960" cy="6247864"/>
          </a:xfrm>
          <a:prstGeom prst="rect">
            <a:avLst/>
          </a:prstGeom>
          <a:noFill/>
        </p:spPr>
        <p:txBody>
          <a:bodyPr wrap="square" rtlCol="0">
            <a:spAutoFit/>
          </a:bodyPr>
          <a:lstStyle/>
          <a:p>
            <a:pPr algn="ctr"/>
            <a:r>
              <a:rPr lang="en-GB" sz="4000" b="1" dirty="0" smtClean="0">
                <a:latin typeface="Papyrus" pitchFamily="66" charset="0"/>
              </a:rPr>
              <a:t>Around two years ago, a pupil and a teacher came to me in the same week to show me two items their family owned. A helmet warn by a pupils’ Hungarian Grandfather as he fought his own people as a Soviet tank driver during the uprising of 1956, and a box of letters sent during World War One. </a:t>
            </a:r>
          </a:p>
          <a:p>
            <a:pPr algn="ctr"/>
            <a:r>
              <a:rPr lang="en-GB" sz="4000" b="1" dirty="0" smtClean="0">
                <a:latin typeface="Papyrus" pitchFamily="66" charset="0"/>
              </a:rPr>
              <a:t>These humble, yet fascinating, items got me thinking....</a:t>
            </a:r>
            <a:endParaRPr lang="en-GB" sz="4000" b="1" dirty="0">
              <a:latin typeface="Papyru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124754"/>
          </a:xfrm>
          <a:prstGeom prst="rect">
            <a:avLst/>
          </a:prstGeom>
          <a:noFill/>
        </p:spPr>
        <p:txBody>
          <a:bodyPr wrap="square" rtlCol="0">
            <a:spAutoFit/>
          </a:bodyPr>
          <a:lstStyle/>
          <a:p>
            <a:r>
              <a:rPr lang="en-GB" sz="2800" b="1" dirty="0" smtClean="0">
                <a:latin typeface="Papyrus" pitchFamily="66" charset="0"/>
              </a:rPr>
              <a:t>A huge thank you goes to Professor Sir Richard Evans who travelled from the University of Cambridge, where he is </a:t>
            </a:r>
            <a:r>
              <a:rPr lang="en-GB" sz="2800" b="1" dirty="0" err="1" smtClean="0">
                <a:latin typeface="Papyrus" pitchFamily="66" charset="0"/>
              </a:rPr>
              <a:t>Regius</a:t>
            </a:r>
            <a:r>
              <a:rPr lang="en-GB" sz="2800" b="1" dirty="0" smtClean="0">
                <a:latin typeface="Papyrus" pitchFamily="66" charset="0"/>
              </a:rPr>
              <a:t> Professor of History and Master of </a:t>
            </a:r>
            <a:r>
              <a:rPr lang="en-GB" sz="2800" b="1" dirty="0" err="1" smtClean="0">
                <a:latin typeface="Papyrus" pitchFamily="66" charset="0"/>
              </a:rPr>
              <a:t>Wolfson</a:t>
            </a:r>
            <a:r>
              <a:rPr lang="en-GB" sz="2800" b="1" dirty="0" smtClean="0">
                <a:latin typeface="Papyrus" pitchFamily="66" charset="0"/>
              </a:rPr>
              <a:t> College, to deliver the keynote lecture.</a:t>
            </a:r>
          </a:p>
          <a:p>
            <a:endParaRPr lang="en-GB" sz="2800" b="1" dirty="0">
              <a:latin typeface="Papyrus" pitchFamily="66" charset="0"/>
            </a:endParaRPr>
          </a:p>
          <a:p>
            <a:r>
              <a:rPr lang="en-GB" sz="2800" b="1" dirty="0" smtClean="0">
                <a:latin typeface="Papyrus" pitchFamily="66" charset="0"/>
              </a:rPr>
              <a:t>Professor Evans is one of the foremost historical scholars working in England today. He is a renowned expert on modern German history, and has published a seminal series on the history of the Third Reich as well as books on aspects of German social and cultural history. He has also written major works on the discipline of History itself, as well as serving as expert witness in the trial of David Irving for the crime of Holocaust Denial.</a:t>
            </a:r>
            <a:endParaRPr lang="en-GB" sz="2800" b="1" dirty="0">
              <a:latin typeface="Papyru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124754"/>
          </a:xfrm>
          <a:prstGeom prst="rect">
            <a:avLst/>
          </a:prstGeom>
          <a:noFill/>
        </p:spPr>
        <p:txBody>
          <a:bodyPr wrap="square" rtlCol="0">
            <a:spAutoFit/>
          </a:bodyPr>
          <a:lstStyle/>
          <a:p>
            <a:r>
              <a:rPr lang="en-GB" sz="2800" b="1" dirty="0" smtClean="0">
                <a:latin typeface="Papyrus" pitchFamily="66" charset="0"/>
              </a:rPr>
              <a:t>This project has been funded by a generous grant from the Historical Association.</a:t>
            </a:r>
            <a:r>
              <a:rPr lang="en-GB" sz="2800" b="1" dirty="0">
                <a:latin typeface="Papyrus" pitchFamily="66" charset="0"/>
              </a:rPr>
              <a:t> The Historical Association is an independent charity incorporated by Royal Charter. </a:t>
            </a:r>
            <a:r>
              <a:rPr lang="en-GB" sz="2800" b="1" dirty="0" smtClean="0">
                <a:latin typeface="Papyrus" pitchFamily="66" charset="0"/>
              </a:rPr>
              <a:t>It has been </a:t>
            </a:r>
            <a:r>
              <a:rPr lang="en-GB" sz="2800" b="1" dirty="0">
                <a:latin typeface="Papyrus" pitchFamily="66" charset="0"/>
              </a:rPr>
              <a:t>supporting the study and enjoyment of history since 1906. With over 6000 members the HA is the major national organisation representing the case for an historical education to policy makers and ministers. </a:t>
            </a:r>
            <a:r>
              <a:rPr lang="en-GB" sz="2800" b="1" dirty="0" smtClean="0">
                <a:latin typeface="Papyrus" pitchFamily="66" charset="0"/>
              </a:rPr>
              <a:t>It advises </a:t>
            </a:r>
            <a:r>
              <a:rPr lang="en-GB" sz="2800" b="1" dirty="0">
                <a:latin typeface="Papyrus" pitchFamily="66" charset="0"/>
              </a:rPr>
              <a:t>on curriculum issues at all levels and </a:t>
            </a:r>
            <a:r>
              <a:rPr lang="en-GB" sz="2800" b="1" dirty="0" smtClean="0">
                <a:latin typeface="Papyrus" pitchFamily="66" charset="0"/>
              </a:rPr>
              <a:t>campaigns </a:t>
            </a:r>
            <a:r>
              <a:rPr lang="en-GB" sz="2800" b="1" dirty="0">
                <a:latin typeface="Papyrus" pitchFamily="66" charset="0"/>
              </a:rPr>
              <a:t>for access to specialist historical knowledge and collections</a:t>
            </a:r>
            <a:r>
              <a:rPr lang="en-GB" sz="2800" b="1" dirty="0" smtClean="0">
                <a:latin typeface="Papyrus" pitchFamily="66" charset="0"/>
              </a:rPr>
              <a:t>.</a:t>
            </a:r>
          </a:p>
          <a:p>
            <a:endParaRPr lang="en-GB" sz="2800" b="1" dirty="0">
              <a:latin typeface="Papyrus" pitchFamily="66" charset="0"/>
            </a:endParaRPr>
          </a:p>
          <a:p>
            <a:r>
              <a:rPr lang="en-GB" sz="2800" b="1" dirty="0">
                <a:latin typeface="Papyrus" pitchFamily="66" charset="0"/>
              </a:rPr>
              <a:t>The Joan </a:t>
            </a:r>
            <a:r>
              <a:rPr lang="en-GB" sz="2800" b="1" dirty="0" err="1">
                <a:latin typeface="Papyrus" pitchFamily="66" charset="0"/>
              </a:rPr>
              <a:t>Lewin</a:t>
            </a:r>
            <a:r>
              <a:rPr lang="en-GB" sz="2800" b="1" dirty="0">
                <a:latin typeface="Papyrus" pitchFamily="66" charset="0"/>
              </a:rPr>
              <a:t> Bursary scheme aims to provide bursaries of up to £1000 for projects that will add value in terms of research or teaching and learning in history</a:t>
            </a:r>
            <a:r>
              <a:rPr lang="en-GB" sz="2800" b="1" dirty="0" smtClean="0">
                <a:latin typeface="Papyrus" pitchFamily="66" charset="0"/>
              </a:rPr>
              <a:t>.</a:t>
            </a:r>
            <a:endParaRPr lang="en-GB" sz="4000" b="1" dirty="0">
              <a:latin typeface="Papyru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640960" cy="5693866"/>
          </a:xfrm>
          <a:prstGeom prst="rect">
            <a:avLst/>
          </a:prstGeom>
          <a:noFill/>
        </p:spPr>
        <p:txBody>
          <a:bodyPr wrap="square" rtlCol="0">
            <a:spAutoFit/>
          </a:bodyPr>
          <a:lstStyle/>
          <a:p>
            <a:r>
              <a:rPr lang="en-GB" sz="2800" b="1" dirty="0" smtClean="0">
                <a:latin typeface="Papyrus" pitchFamily="66" charset="0"/>
              </a:rPr>
              <a:t>We are grateful to the </a:t>
            </a:r>
            <a:r>
              <a:rPr lang="en-GB" sz="2800" b="1" dirty="0" err="1" smtClean="0">
                <a:latin typeface="Papyrus" pitchFamily="66" charset="0"/>
              </a:rPr>
              <a:t>Whitgift</a:t>
            </a:r>
            <a:r>
              <a:rPr lang="en-GB" sz="2800" b="1" dirty="0" smtClean="0">
                <a:latin typeface="Papyrus" pitchFamily="66" charset="0"/>
              </a:rPr>
              <a:t> Foundation for their support in providing access to Foundation-owned specialist display cases, and to Mr Bill Wood, </a:t>
            </a:r>
            <a:r>
              <a:rPr lang="en-GB" sz="2800" b="1" dirty="0" err="1" smtClean="0">
                <a:latin typeface="Papyrus" pitchFamily="66" charset="0"/>
              </a:rPr>
              <a:t>Whitgift</a:t>
            </a:r>
            <a:r>
              <a:rPr lang="en-GB" sz="2800" b="1" dirty="0" smtClean="0">
                <a:latin typeface="Papyrus" pitchFamily="66" charset="0"/>
              </a:rPr>
              <a:t> Foundation Archivist, in particular for his help with the provision of display cases.</a:t>
            </a:r>
          </a:p>
          <a:p>
            <a:endParaRPr lang="en-GB" sz="2800" b="1" dirty="0">
              <a:latin typeface="Papyrus" pitchFamily="66" charset="0"/>
            </a:endParaRPr>
          </a:p>
          <a:p>
            <a:r>
              <a:rPr lang="en-GB" sz="2800" b="1" dirty="0" smtClean="0">
                <a:latin typeface="Papyrus" pitchFamily="66" charset="0"/>
              </a:rPr>
              <a:t>Special thanks go to the Trinity School Grounds and Estates staff for all their help in making the exhibition a reality.</a:t>
            </a:r>
          </a:p>
          <a:p>
            <a:endParaRPr lang="en-GB" sz="2800" b="1" dirty="0">
              <a:latin typeface="Papyrus" pitchFamily="66" charset="0"/>
            </a:endParaRPr>
          </a:p>
          <a:p>
            <a:r>
              <a:rPr lang="en-GB" sz="2800" b="1" dirty="0" smtClean="0">
                <a:latin typeface="Papyrus" pitchFamily="66" charset="0"/>
              </a:rPr>
              <a:t>We thank the Trinity School Librarians for the use of the library space, and their help with setting up the exhibition.</a:t>
            </a:r>
            <a:endParaRPr lang="en-GB" sz="4000" b="1" dirty="0">
              <a:latin typeface="Papyrus"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309420"/>
          </a:xfrm>
          <a:prstGeom prst="rect">
            <a:avLst/>
          </a:prstGeom>
          <a:noFill/>
        </p:spPr>
        <p:txBody>
          <a:bodyPr wrap="square" rtlCol="0">
            <a:spAutoFit/>
          </a:bodyPr>
          <a:lstStyle/>
          <a:p>
            <a:r>
              <a:rPr lang="en-GB" sz="2800" b="1" dirty="0" smtClean="0">
                <a:latin typeface="Papyrus" pitchFamily="66" charset="0"/>
              </a:rPr>
              <a:t>The Trinity Archivists have provided many interesting documents and items relating to the school for display.</a:t>
            </a:r>
          </a:p>
          <a:p>
            <a:endParaRPr lang="en-GB" sz="2800" b="1" dirty="0">
              <a:latin typeface="Papyrus" pitchFamily="66" charset="0"/>
            </a:endParaRPr>
          </a:p>
          <a:p>
            <a:r>
              <a:rPr lang="en-GB" sz="2800" b="1" dirty="0" smtClean="0">
                <a:latin typeface="Papyrus" pitchFamily="66" charset="0"/>
              </a:rPr>
              <a:t>Many members of staff have provided input into the curatorial work, and the operational aspects of the exhibition. Thanks to Design and Technology in particular for their assistance with display materials and signs and ICT/AV for their technological help.</a:t>
            </a:r>
          </a:p>
          <a:p>
            <a:endParaRPr lang="en-GB" sz="2800" b="1" dirty="0">
              <a:latin typeface="Papyrus" pitchFamily="66" charset="0"/>
            </a:endParaRPr>
          </a:p>
          <a:p>
            <a:r>
              <a:rPr lang="en-GB" sz="2800" b="1" dirty="0" smtClean="0">
                <a:latin typeface="Papyrus" pitchFamily="66" charset="0"/>
              </a:rPr>
              <a:t>The marketing department have provided important input into the promotional materials, and have worked hard on our behalf to market the exhibition.</a:t>
            </a:r>
          </a:p>
          <a:p>
            <a:endParaRPr lang="en-GB" sz="2800" b="1" dirty="0">
              <a:latin typeface="Papyrus" pitchFamily="66" charset="0"/>
            </a:endParaRPr>
          </a:p>
          <a:p>
            <a:r>
              <a:rPr lang="en-GB" sz="2800" b="1" dirty="0" smtClean="0">
                <a:latin typeface="Papyrus" pitchFamily="66" charset="0"/>
              </a:rPr>
              <a:t>Victor </a:t>
            </a:r>
            <a:r>
              <a:rPr lang="en-GB" sz="2800" b="1" dirty="0" err="1" smtClean="0">
                <a:latin typeface="Papyrus" pitchFamily="66" charset="0"/>
              </a:rPr>
              <a:t>Tokaraski</a:t>
            </a:r>
            <a:r>
              <a:rPr lang="en-GB" sz="2800" b="1" dirty="0" smtClean="0">
                <a:latin typeface="Papyrus" pitchFamily="66" charset="0"/>
              </a:rPr>
              <a:t> took the excellent photographs.</a:t>
            </a:r>
            <a:endParaRPr lang="en-GB" sz="4000" b="1" dirty="0">
              <a:latin typeface="Papyrus" pitchFamily="6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370975"/>
          </a:xfrm>
          <a:prstGeom prst="rect">
            <a:avLst/>
          </a:prstGeom>
          <a:noFill/>
        </p:spPr>
        <p:txBody>
          <a:bodyPr wrap="square" rtlCol="0">
            <a:spAutoFit/>
          </a:bodyPr>
          <a:lstStyle/>
          <a:p>
            <a:r>
              <a:rPr lang="en-GB" sz="2400" b="1" dirty="0" smtClean="0">
                <a:latin typeface="Papyrus" pitchFamily="66" charset="0"/>
              </a:rPr>
              <a:t>The </a:t>
            </a:r>
            <a:r>
              <a:rPr lang="en-GB" sz="2400" b="1" dirty="0" err="1" smtClean="0">
                <a:latin typeface="Papyrus" pitchFamily="66" charset="0"/>
              </a:rPr>
              <a:t>Horniman</a:t>
            </a:r>
            <a:r>
              <a:rPr lang="en-GB" sz="2400" b="1" dirty="0" smtClean="0">
                <a:latin typeface="Papyrus" pitchFamily="66" charset="0"/>
              </a:rPr>
              <a:t> Museum provided a tailor-made learning session for our pupil-curators.</a:t>
            </a:r>
          </a:p>
          <a:p>
            <a:endParaRPr lang="en-GB" sz="2400" b="1" dirty="0" smtClean="0">
              <a:latin typeface="Papyrus" pitchFamily="66" charset="0"/>
            </a:endParaRPr>
          </a:p>
          <a:p>
            <a:r>
              <a:rPr lang="en-GB" sz="2400" b="1" dirty="0" smtClean="0">
                <a:latin typeface="Papyrus" pitchFamily="66" charset="0"/>
              </a:rPr>
              <a:t>The pupils </a:t>
            </a:r>
            <a:r>
              <a:rPr lang="en-GB" sz="2400" b="1" dirty="0">
                <a:latin typeface="Papyrus" pitchFamily="66" charset="0"/>
              </a:rPr>
              <a:t>were introduced to </a:t>
            </a:r>
            <a:r>
              <a:rPr lang="en-GB" sz="2400" b="1" dirty="0" smtClean="0">
                <a:latin typeface="Papyrus" pitchFamily="66" charset="0"/>
              </a:rPr>
              <a:t>traditional </a:t>
            </a:r>
            <a:r>
              <a:rPr lang="en-GB" sz="2400" b="1" dirty="0">
                <a:latin typeface="Papyrus" pitchFamily="66" charset="0"/>
              </a:rPr>
              <a:t>cultures, musical instruments and natural history collections via the handling collection and focused their discussions around the gallery in which this collection is housed – the Hands On Base.</a:t>
            </a:r>
          </a:p>
          <a:p>
            <a:endParaRPr lang="en-GB" sz="2400" b="1" dirty="0">
              <a:latin typeface="Papyrus" pitchFamily="66" charset="0"/>
            </a:endParaRPr>
          </a:p>
          <a:p>
            <a:r>
              <a:rPr lang="en-GB" sz="2400" b="1" dirty="0" smtClean="0">
                <a:latin typeface="Papyrus" pitchFamily="66" charset="0"/>
              </a:rPr>
              <a:t>The </a:t>
            </a:r>
            <a:r>
              <a:rPr lang="en-GB" sz="2400" b="1" dirty="0">
                <a:latin typeface="Papyrus" pitchFamily="66" charset="0"/>
              </a:rPr>
              <a:t>Museum </a:t>
            </a:r>
            <a:r>
              <a:rPr lang="en-GB" sz="2400" b="1" dirty="0" smtClean="0">
                <a:latin typeface="Papyrus" pitchFamily="66" charset="0"/>
              </a:rPr>
              <a:t>has </a:t>
            </a:r>
            <a:r>
              <a:rPr lang="en-GB" sz="2400" b="1" dirty="0">
                <a:latin typeface="Papyrus" pitchFamily="66" charset="0"/>
              </a:rPr>
              <a:t>4000 handling objects reflecting these main collecting areas which it uses with its visitors to further enhance the museum’s mission to understand more about the world, its cultures, its peoples and its environments.  This collection, housed in the Hands On Base gallery, was introduced to the </a:t>
            </a:r>
            <a:r>
              <a:rPr lang="en-GB" sz="2400" b="1" dirty="0" smtClean="0">
                <a:latin typeface="Papyrus" pitchFamily="66" charset="0"/>
              </a:rPr>
              <a:t>pupils </a:t>
            </a:r>
            <a:r>
              <a:rPr lang="en-GB" sz="2400" b="1" dirty="0">
                <a:latin typeface="Papyrus" pitchFamily="66" charset="0"/>
              </a:rPr>
              <a:t>and its display and interpretation explained.  The gallery contains little written text and allows visitors to make connections between objects and ideas in a discussion based way with facilitation staff</a:t>
            </a:r>
            <a:r>
              <a:rPr lang="en-GB" sz="2400" b="1" dirty="0" smtClean="0">
                <a:latin typeface="Papyrus" pitchFamily="66" charset="0"/>
              </a:rPr>
              <a:t>.</a:t>
            </a:r>
            <a:endParaRPr lang="en-GB" sz="2400" b="1" dirty="0">
              <a:latin typeface="Papyru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186309"/>
          </a:xfrm>
          <a:prstGeom prst="rect">
            <a:avLst/>
          </a:prstGeom>
          <a:noFill/>
        </p:spPr>
        <p:txBody>
          <a:bodyPr wrap="square" rtlCol="0">
            <a:spAutoFit/>
          </a:bodyPr>
          <a:lstStyle/>
          <a:p>
            <a:pPr algn="ctr"/>
            <a:r>
              <a:rPr lang="en-GB" sz="4400" b="1" dirty="0" smtClean="0">
                <a:latin typeface="Papyrus" pitchFamily="66" charset="0"/>
              </a:rPr>
              <a:t>Above all, enormous thanks goes to all the pupils, parents, old boys, staff and friends who have made the project a reality by loaning their precious artefacts to us. Some of your ancestors feel like close friends to us by now, and we hope we have done them justice in our exhibition.</a:t>
            </a:r>
            <a:endParaRPr lang="en-GB" sz="4400" b="1" dirty="0">
              <a:latin typeface="Papyru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740307"/>
          </a:xfrm>
          <a:prstGeom prst="rect">
            <a:avLst/>
          </a:prstGeom>
          <a:noFill/>
        </p:spPr>
        <p:txBody>
          <a:bodyPr wrap="square" rtlCol="0">
            <a:spAutoFit/>
          </a:bodyPr>
          <a:lstStyle/>
          <a:p>
            <a:r>
              <a:rPr lang="en-GB" sz="5400" b="1" dirty="0" smtClean="0">
                <a:solidFill>
                  <a:srgbClr val="C00000"/>
                </a:solidFill>
                <a:latin typeface="Papyrus" pitchFamily="66" charset="0"/>
              </a:rPr>
              <a:t>“The project sounds like an innovative and engaging way to increase an understanding of history for pupils and the wider community”</a:t>
            </a:r>
          </a:p>
          <a:p>
            <a:endParaRPr lang="en-GB" sz="5400" b="1" dirty="0">
              <a:latin typeface="Papyrus" pitchFamily="66" charset="0"/>
            </a:endParaRPr>
          </a:p>
          <a:p>
            <a:r>
              <a:rPr lang="en-GB" sz="5400" b="1" dirty="0" smtClean="0">
                <a:latin typeface="Papyrus" pitchFamily="66" charset="0"/>
              </a:rPr>
              <a:t>Nick Gibb MP, Minister for Schools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432530"/>
          </a:xfrm>
          <a:prstGeom prst="rect">
            <a:avLst/>
          </a:prstGeom>
          <a:noFill/>
        </p:spPr>
        <p:txBody>
          <a:bodyPr wrap="square" rtlCol="0">
            <a:spAutoFit/>
          </a:bodyPr>
          <a:lstStyle/>
          <a:p>
            <a:r>
              <a:rPr lang="en-GB" sz="5400" b="1" dirty="0" smtClean="0">
                <a:solidFill>
                  <a:srgbClr val="C00000"/>
                </a:solidFill>
                <a:latin typeface="Papyrus" pitchFamily="66" charset="0"/>
              </a:rPr>
              <a:t>“Projects like this are exactly what our education system needs to ensure that the next generation continues to engage with the past” </a:t>
            </a:r>
          </a:p>
          <a:p>
            <a:endParaRPr lang="en-GB" sz="5400" b="1" dirty="0">
              <a:solidFill>
                <a:srgbClr val="C00000"/>
              </a:solidFill>
              <a:latin typeface="Papyrus" pitchFamily="66" charset="0"/>
            </a:endParaRPr>
          </a:p>
          <a:p>
            <a:r>
              <a:rPr lang="en-GB" sz="4400" b="1" dirty="0" err="1" smtClean="0">
                <a:latin typeface="Papyrus" pitchFamily="66" charset="0"/>
              </a:rPr>
              <a:t>Tristram</a:t>
            </a:r>
            <a:r>
              <a:rPr lang="en-GB" sz="4400" b="1" dirty="0" smtClean="0">
                <a:latin typeface="Papyrus" pitchFamily="66" charset="0"/>
              </a:rPr>
              <a:t> Hunt MP, History Lecturer and Television Presenter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740307"/>
          </a:xfrm>
          <a:prstGeom prst="rect">
            <a:avLst/>
          </a:prstGeom>
          <a:noFill/>
        </p:spPr>
        <p:txBody>
          <a:bodyPr wrap="square" rtlCol="0">
            <a:spAutoFit/>
          </a:bodyPr>
          <a:lstStyle/>
          <a:p>
            <a:r>
              <a:rPr lang="en-GB" sz="5400" b="1" dirty="0" smtClean="0">
                <a:solidFill>
                  <a:srgbClr val="C00000"/>
                </a:solidFill>
                <a:latin typeface="Papyrus" pitchFamily="66" charset="0"/>
              </a:rPr>
              <a:t>“I realise now that the objects people have in their homes can be just as historically valuable as the ones in the museum, but they are just not aware of it” </a:t>
            </a:r>
          </a:p>
          <a:p>
            <a:endParaRPr lang="en-GB" sz="5400" b="1" dirty="0">
              <a:solidFill>
                <a:srgbClr val="C00000"/>
              </a:solidFill>
              <a:latin typeface="Papyrus" pitchFamily="66" charset="0"/>
            </a:endParaRPr>
          </a:p>
          <a:p>
            <a:r>
              <a:rPr lang="en-GB" sz="5400" b="1" dirty="0" smtClean="0">
                <a:latin typeface="Papyrus" pitchFamily="66" charset="0"/>
              </a:rPr>
              <a:t>Jacob, Third Year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548680"/>
            <a:ext cx="8640960" cy="5139869"/>
          </a:xfrm>
          <a:prstGeom prst="rect">
            <a:avLst/>
          </a:prstGeom>
          <a:noFill/>
        </p:spPr>
        <p:txBody>
          <a:bodyPr wrap="square" rtlCol="0">
            <a:spAutoFit/>
          </a:bodyPr>
          <a:lstStyle/>
          <a:p>
            <a:r>
              <a:rPr lang="en-GB" sz="4000" b="1" dirty="0" smtClean="0">
                <a:solidFill>
                  <a:srgbClr val="C00000"/>
                </a:solidFill>
                <a:latin typeface="Papyrus" pitchFamily="66" charset="0"/>
              </a:rPr>
              <a:t>“After doing the project I have realised that anything can be researched and found out about, if we ask the right questions. Whereas before I believed that some things just couldn’t. My researching skills have really improved.” </a:t>
            </a:r>
            <a:endParaRPr lang="en-GB" sz="4000" b="1" dirty="0">
              <a:solidFill>
                <a:srgbClr val="C00000"/>
              </a:solidFill>
              <a:latin typeface="Papyrus" pitchFamily="66" charset="0"/>
            </a:endParaRPr>
          </a:p>
          <a:p>
            <a:endParaRPr lang="en-GB" sz="4400" b="1" dirty="0" smtClean="0">
              <a:latin typeface="Papyrus" pitchFamily="66" charset="0"/>
            </a:endParaRPr>
          </a:p>
          <a:p>
            <a:r>
              <a:rPr lang="en-GB" sz="4400" b="1" dirty="0" smtClean="0">
                <a:latin typeface="Papyrus" pitchFamily="66" charset="0"/>
              </a:rPr>
              <a:t>Anthony, Third Year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20688"/>
            <a:ext cx="8640960" cy="5016758"/>
          </a:xfrm>
          <a:prstGeom prst="rect">
            <a:avLst/>
          </a:prstGeom>
          <a:noFill/>
        </p:spPr>
        <p:txBody>
          <a:bodyPr wrap="square" rtlCol="0">
            <a:spAutoFit/>
          </a:bodyPr>
          <a:lstStyle/>
          <a:p>
            <a:pPr algn="ctr"/>
            <a:r>
              <a:rPr lang="en-GB" sz="4000" b="1" dirty="0" smtClean="0">
                <a:latin typeface="Papyrus" pitchFamily="66" charset="0"/>
              </a:rPr>
              <a:t>What would happen if we brought together </a:t>
            </a:r>
            <a:r>
              <a:rPr lang="en-GB" sz="4000" b="1" i="1" dirty="0" smtClean="0">
                <a:latin typeface="Papyrus" pitchFamily="66" charset="0"/>
              </a:rPr>
              <a:t>all</a:t>
            </a:r>
            <a:r>
              <a:rPr lang="en-GB" sz="4000" b="1" dirty="0" smtClean="0">
                <a:latin typeface="Papyrus" pitchFamily="66" charset="0"/>
              </a:rPr>
              <a:t> the historical items that our pupils, their parents, our staff and friends owned? Surely this would create a very powerful connection to our shared past?</a:t>
            </a:r>
          </a:p>
          <a:p>
            <a:pPr algn="ctr"/>
            <a:endParaRPr lang="en-GB" sz="4000" b="1" dirty="0">
              <a:latin typeface="Papyrus" pitchFamily="66" charset="0"/>
            </a:endParaRPr>
          </a:p>
          <a:p>
            <a:pPr algn="ctr"/>
            <a:r>
              <a:rPr lang="en-GB" sz="4000" b="1" dirty="0" smtClean="0">
                <a:latin typeface="Papyrus" pitchFamily="66" charset="0"/>
              </a:rPr>
              <a:t>The Museum Project was born.</a:t>
            </a:r>
            <a:endParaRPr lang="en-GB" sz="4000" b="1" dirty="0">
              <a:latin typeface="Papyrus"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24744"/>
            <a:ext cx="8640960" cy="3908762"/>
          </a:xfrm>
          <a:prstGeom prst="rect">
            <a:avLst/>
          </a:prstGeom>
          <a:noFill/>
        </p:spPr>
        <p:txBody>
          <a:bodyPr wrap="square" rtlCol="0">
            <a:spAutoFit/>
          </a:bodyPr>
          <a:lstStyle/>
          <a:p>
            <a:r>
              <a:rPr lang="en-GB" sz="4000" b="1" dirty="0" smtClean="0">
                <a:solidFill>
                  <a:srgbClr val="C00000"/>
                </a:solidFill>
                <a:latin typeface="Papyrus" pitchFamily="66" charset="0"/>
              </a:rPr>
              <a:t>“I really enjoyed this project. I’m much more likely to notice the historical objects around me now, and much more interested in visiting museums.” </a:t>
            </a:r>
            <a:endParaRPr lang="en-GB" sz="4400" b="1" dirty="0" smtClean="0">
              <a:latin typeface="Papyrus" pitchFamily="66" charset="0"/>
            </a:endParaRPr>
          </a:p>
          <a:p>
            <a:endParaRPr lang="en-GB" sz="4400" b="1" dirty="0" smtClean="0">
              <a:latin typeface="Papyrus" pitchFamily="66" charset="0"/>
            </a:endParaRPr>
          </a:p>
          <a:p>
            <a:r>
              <a:rPr lang="en-GB" sz="4400" b="1" dirty="0" smtClean="0">
                <a:latin typeface="Papyrus" pitchFamily="66" charset="0"/>
              </a:rPr>
              <a:t>Archie, Third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247864"/>
          </a:xfrm>
          <a:prstGeom prst="rect">
            <a:avLst/>
          </a:prstGeom>
          <a:noFill/>
        </p:spPr>
        <p:txBody>
          <a:bodyPr wrap="square" rtlCol="0">
            <a:spAutoFit/>
          </a:bodyPr>
          <a:lstStyle/>
          <a:p>
            <a:pPr algn="ctr"/>
            <a:r>
              <a:rPr lang="en-GB" sz="20000" b="1" dirty="0" smtClean="0">
                <a:latin typeface="Papyrus" pitchFamily="66" charset="0"/>
              </a:rPr>
              <a:t>Project Aims:</a:t>
            </a:r>
            <a:endParaRPr lang="en-GB" sz="20000" b="1" dirty="0">
              <a:latin typeface="Papyru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247864"/>
          </a:xfrm>
          <a:prstGeom prst="rect">
            <a:avLst/>
          </a:prstGeom>
          <a:noFill/>
        </p:spPr>
        <p:txBody>
          <a:bodyPr wrap="square" rtlCol="0">
            <a:spAutoFit/>
          </a:bodyPr>
          <a:lstStyle/>
          <a:p>
            <a:pPr algn="ctr"/>
            <a:r>
              <a:rPr lang="en-GB" sz="4000" b="1" dirty="0" smtClean="0">
                <a:latin typeface="Papyrus" pitchFamily="66" charset="0"/>
              </a:rPr>
              <a:t>The primary aim of this project is to raise the profile of History within two school communities. It aims to celebrate the wealth of fascinating history that exists within every family, and to enable the whole school community to learn by accessing that, as well as to connect with students and families, who may not feel very engaged with History, through personal stories.</a:t>
            </a:r>
            <a:endParaRPr lang="en-GB" sz="4000" b="1" dirty="0">
              <a:latin typeface="Papyru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640960" cy="5509200"/>
          </a:xfrm>
          <a:prstGeom prst="rect">
            <a:avLst/>
          </a:prstGeom>
          <a:noFill/>
        </p:spPr>
        <p:txBody>
          <a:bodyPr wrap="square" rtlCol="0">
            <a:spAutoFit/>
          </a:bodyPr>
          <a:lstStyle/>
          <a:p>
            <a:pPr algn="ctr"/>
            <a:r>
              <a:rPr lang="en-GB" sz="3200" b="1" dirty="0" smtClean="0">
                <a:latin typeface="Papyrus" pitchFamily="66" charset="0"/>
              </a:rPr>
              <a:t>A core output is to excite students not just about the transferable skills which History offers, which so often dominates dialogue about ‘why History matters’, but rather the inherent value and fascination that comes from doing actual History, and hopefully stimulate them through this to seriously consider continuing History as an academic discipline and potentially as a career. Through delivery of this project, for a period of time, History as a subject will become central to the schools’ day to day activities.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640960" cy="5509200"/>
          </a:xfrm>
          <a:prstGeom prst="rect">
            <a:avLst/>
          </a:prstGeom>
          <a:noFill/>
        </p:spPr>
        <p:txBody>
          <a:bodyPr wrap="square" rtlCol="0">
            <a:spAutoFit/>
          </a:bodyPr>
          <a:lstStyle/>
          <a:p>
            <a:pPr algn="ctr"/>
            <a:r>
              <a:rPr lang="en-GB" sz="3200" b="1" dirty="0" smtClean="0">
                <a:latin typeface="Papyrus" pitchFamily="66" charset="0"/>
              </a:rPr>
              <a:t>A further output is to allow the pupils and teachers of a local schools to benefit from the resources and expertise of Trinity, thus providing new opportunities for gifted and talented pupils, and other keen historians, as well as forging a partnership which it is intended will develop to incorporate other initiatives and other schools. Around 300 primary and prep school pupils will visit the Museum over the next two and a half weeks, doing workshops which develop their understanding of historical evidence.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052736"/>
            <a:ext cx="8640960" cy="4708981"/>
          </a:xfrm>
          <a:prstGeom prst="rect">
            <a:avLst/>
          </a:prstGeom>
          <a:noFill/>
        </p:spPr>
        <p:txBody>
          <a:bodyPr wrap="square" rtlCol="0">
            <a:spAutoFit/>
          </a:bodyPr>
          <a:lstStyle/>
          <a:p>
            <a:pPr algn="ctr"/>
            <a:r>
              <a:rPr lang="en-GB" sz="15000" b="1" dirty="0" smtClean="0">
                <a:latin typeface="Papyrus" pitchFamily="66" charset="0"/>
              </a:rPr>
              <a:t>Doing History</a:t>
            </a:r>
            <a:endParaRPr lang="en-GB" sz="15000" b="1" dirty="0">
              <a:latin typeface="Papyru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640960" cy="1631216"/>
          </a:xfrm>
          <a:prstGeom prst="rect">
            <a:avLst/>
          </a:prstGeom>
          <a:noFill/>
        </p:spPr>
        <p:txBody>
          <a:bodyPr wrap="square" rtlCol="0">
            <a:spAutoFit/>
          </a:bodyPr>
          <a:lstStyle/>
          <a:p>
            <a:pPr algn="ctr"/>
            <a:r>
              <a:rPr lang="en-GB" sz="2000" b="1" dirty="0" smtClean="0">
                <a:latin typeface="Papyrus" pitchFamily="66" charset="0"/>
              </a:rPr>
              <a:t>In the Autumn Term we visited the </a:t>
            </a:r>
            <a:r>
              <a:rPr lang="en-GB" sz="2000" b="1" dirty="0" err="1" smtClean="0">
                <a:latin typeface="Papyrus" pitchFamily="66" charset="0"/>
              </a:rPr>
              <a:t>Horniman</a:t>
            </a:r>
            <a:r>
              <a:rPr lang="en-GB" sz="2000" b="1" dirty="0" smtClean="0">
                <a:latin typeface="Papyrus" pitchFamily="66" charset="0"/>
              </a:rPr>
              <a:t> Museum’s ‘Hands On Base’, where we learnt more about how Curators plan exhibitions and research and connect different objects.</a:t>
            </a:r>
          </a:p>
          <a:p>
            <a:pPr algn="ctr"/>
            <a:r>
              <a:rPr lang="en-GB" sz="2000" b="1" dirty="0" smtClean="0">
                <a:latin typeface="Papyrus" pitchFamily="66" charset="0"/>
              </a:rPr>
              <a:t>The </a:t>
            </a:r>
            <a:r>
              <a:rPr lang="en-GB" sz="2000" b="1" dirty="0" err="1" smtClean="0">
                <a:latin typeface="Papyrus" pitchFamily="66" charset="0"/>
              </a:rPr>
              <a:t>Horniman’s</a:t>
            </a:r>
            <a:r>
              <a:rPr lang="en-GB" sz="2000" b="1" dirty="0" smtClean="0">
                <a:latin typeface="Papyrus" pitchFamily="66" charset="0"/>
              </a:rPr>
              <a:t> extensive collection of anthropological items, displayed in multiple different ways, gave us lots of food for thought....</a:t>
            </a:r>
          </a:p>
        </p:txBody>
      </p:sp>
      <p:pic>
        <p:nvPicPr>
          <p:cNvPr id="1026" name="Picture 2" descr="http://upload.wikimedia.org/wikipedia/commons/c/c9/Horniman_Museum_interior.jpg"/>
          <p:cNvPicPr>
            <a:picLocks noChangeAspect="1" noChangeArrowheads="1"/>
          </p:cNvPicPr>
          <p:nvPr/>
        </p:nvPicPr>
        <p:blipFill>
          <a:blip r:embed="rId2" cstate="print"/>
          <a:srcRect/>
          <a:stretch>
            <a:fillRect/>
          </a:stretch>
        </p:blipFill>
        <p:spPr bwMode="auto">
          <a:xfrm>
            <a:off x="1475656" y="2276872"/>
            <a:ext cx="6486525" cy="42862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1476</Words>
  <Application>Microsoft Office PowerPoint</Application>
  <PresentationFormat>On-screen Show (4:3)</PresentationFormat>
  <Paragraphs>77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Trinity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Siobhan Dickens</dc:creator>
  <cp:lastModifiedBy>Siobhan Dickens</cp:lastModifiedBy>
  <cp:revision>23</cp:revision>
  <dcterms:created xsi:type="dcterms:W3CDTF">2012-06-23T13:44:22Z</dcterms:created>
  <dcterms:modified xsi:type="dcterms:W3CDTF">2012-06-23T14:47:21Z</dcterms:modified>
</cp:coreProperties>
</file>